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81" r:id="rId2"/>
    <p:sldId id="294" r:id="rId3"/>
    <p:sldId id="301" r:id="rId4"/>
    <p:sldId id="302" r:id="rId5"/>
    <p:sldId id="304" r:id="rId6"/>
    <p:sldId id="305" r:id="rId7"/>
    <p:sldId id="303" r:id="rId8"/>
    <p:sldId id="298" r:id="rId9"/>
    <p:sldId id="289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5B262F64-E8C8-4FF5-9DCC-D33E7EF76A1B}">
          <p14:sldIdLst>
            <p14:sldId id="281"/>
            <p14:sldId id="294"/>
            <p14:sldId id="301"/>
            <p14:sldId id="302"/>
            <p14:sldId id="304"/>
            <p14:sldId id="305"/>
            <p14:sldId id="303"/>
            <p14:sldId id="298"/>
            <p14:sldId id="289"/>
          </p14:sldIdLst>
        </p14:section>
        <p14:section name="Раздел без заголовка" id="{E14DC3F4-6F44-459F-A07C-A4A87C507FCA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748C4D7-A444-459D-9F15-1E094EC9163F}" type="datetimeFigureOut">
              <a:rPr lang="ru-RU"/>
              <a:pPr>
                <a:defRPr/>
              </a:pPr>
              <a:t>12.10.2020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825CE4B-88BB-4DFF-8035-48E7CCC744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032273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K:\ProPowerPoint\Шаблоны\В работе\Детский школьный\DetskShko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8" y="1196753"/>
            <a:ext cx="5760640" cy="122413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3068960"/>
            <a:ext cx="5040560" cy="11521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32631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95161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:\ProPowerPoint\Шаблоны\В работе\Детский школьный\DetskShkSlid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2268538" y="274638"/>
            <a:ext cx="66246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2268538" y="1600200"/>
            <a:ext cx="6624637" cy="506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9" name="TextBox 1"/>
          <p:cNvSpPr txBox="1">
            <a:spLocks noChangeArrowheads="1"/>
          </p:cNvSpPr>
          <p:nvPr/>
        </p:nvSpPr>
        <p:spPr bwMode="auto">
          <a:xfrm>
            <a:off x="25400" y="6550025"/>
            <a:ext cx="1616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en-US" sz="1400" smtClean="0">
                <a:solidFill>
                  <a:srgbClr val="4F6228"/>
                </a:solidFill>
                <a:latin typeface="Ariston" pitchFamily="66" charset="0"/>
              </a:rPr>
              <a:t>ProPowerPoint.Ru</a:t>
            </a:r>
            <a:endParaRPr lang="ru-RU" sz="1400" smtClean="0">
              <a:solidFill>
                <a:srgbClr val="4F6228"/>
              </a:solidFill>
              <a:latin typeface="Ariston" pitchFamily="66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28860" y="1071546"/>
            <a:ext cx="464347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ОРГАНИЗАЦИЯ КОРРЕКЦИОННО-РАЗВИВАЮЩЕЙ</a:t>
            </a:r>
          </a:p>
          <a:p>
            <a:pPr algn="ctr"/>
            <a:r>
              <a:rPr lang="ru-RU" sz="32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РАБОТЫ В УСЛОВИЯХ ЛОГОПУНКТА ДОУ</a:t>
            </a:r>
          </a:p>
          <a:p>
            <a:pPr algn="ctr"/>
            <a:endParaRPr lang="ru-RU" sz="3200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endParaRPr lang="ru-RU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29190" y="4286256"/>
            <a:ext cx="3857652" cy="2379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Подготовила: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учитель-логопед 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МАДОУ ДСКВ «</a:t>
            </a:r>
            <a:r>
              <a:rPr lang="ru-RU" sz="24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Югорка</a:t>
            </a:r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»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Лаптева И.А.</a:t>
            </a:r>
          </a:p>
          <a:p>
            <a:endParaRPr lang="ru-RU" sz="24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45721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Что такое </a:t>
            </a:r>
            <a:r>
              <a:rPr lang="ru-RU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логопункт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85918" y="1600200"/>
            <a:ext cx="6858049" cy="3471874"/>
          </a:xfrm>
        </p:spPr>
        <p:txBody>
          <a:bodyPr/>
          <a:lstStyle/>
          <a:p>
            <a:pPr algn="just">
              <a:buNone/>
            </a:pP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Логопедический пункт — это место, где оказывается помощь детям с речевыми нарушениями без перевода ребенка в другую (специализированную) группу.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K:\ProPowerPoint\Шаблоны\В работе\Детский школьный\DetskShkPrint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Скругленный прямоугольник 5"/>
          <p:cNvSpPr/>
          <p:nvPr/>
        </p:nvSpPr>
        <p:spPr>
          <a:xfrm>
            <a:off x="204244" y="922364"/>
            <a:ext cx="5663899" cy="1642539"/>
          </a:xfrm>
          <a:prstGeom prst="round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/>
              <a:buChar char=""/>
              <a:tabLst>
                <a:tab pos="600075" algn="l"/>
              </a:tabLst>
            </a:pPr>
            <a:r>
              <a:rPr lang="ru-RU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  <a:t>своевременное выявление речевых нарушений у детей дошкольного возраста ( воспитанников дошкольного образовательного учреждения);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1519" y="2780928"/>
            <a:ext cx="5616623" cy="144016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/>
              <a:buChar char=""/>
              <a:tabLst>
                <a:tab pos="600075" algn="l"/>
              </a:tabLst>
            </a:pPr>
            <a:r>
              <a:rPr lang="ru-RU" b="1" i="1" dirty="0">
                <a:ln>
                  <a:solidFill>
                    <a:srgbClr val="7030A0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  <a:t>осуществление необходимой коррекции речевых нарушений у воспитанников дошкольного образовательного учреждения</a:t>
            </a:r>
            <a:r>
              <a:rPr lang="ru-RU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  <a:t>;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51519" y="4437112"/>
            <a:ext cx="5544616" cy="2304256"/>
          </a:xfrm>
          <a:prstGeom prst="roundRect">
            <a:avLst/>
          </a:prstGeom>
          <a:solidFill>
            <a:srgbClr val="FFFF00"/>
          </a:solidFill>
          <a:ln w="28575"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/>
              <a:buChar char=""/>
              <a:tabLst>
                <a:tab pos="600075" algn="l"/>
              </a:tabLst>
            </a:pPr>
            <a:r>
              <a:rPr lang="ru-RU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  <a:t>осуществление консультативной помощи родителям (законным представителям), педагогам дошкольного образовательного учреждения по вопросам предупреждения и устранения речевых нарушений.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0" y="1"/>
            <a:ext cx="586814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kern="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cs typeface="Arial"/>
            </a:endParaRPr>
          </a:p>
          <a:p>
            <a:pPr algn="ctr"/>
            <a:r>
              <a:rPr lang="ru-RU" sz="24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Arial"/>
              </a:rPr>
              <a:t>ЗАДАЧИ ЛОГОПУНКТА  ДОУ</a:t>
            </a:r>
            <a:r>
              <a:rPr lang="ru-RU" sz="24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Arial"/>
              </a:rPr>
              <a:t>:</a:t>
            </a:r>
            <a:br>
              <a:rPr lang="ru-RU" sz="24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Arial"/>
              </a:rPr>
            </a:br>
            <a:endParaRPr lang="ru-RU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89332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Блок-схема: альтернативный процесс 7"/>
          <p:cNvSpPr/>
          <p:nvPr/>
        </p:nvSpPr>
        <p:spPr>
          <a:xfrm>
            <a:off x="2085790" y="836712"/>
            <a:ext cx="7058209" cy="1728192"/>
          </a:xfrm>
          <a:prstGeom prst="flowChartAlternateProcess">
            <a:avLst/>
          </a:prstGeom>
          <a:solidFill>
            <a:srgbClr val="FFFF00"/>
          </a:solidFill>
          <a:ln w="28575"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1"/>
            <a:r>
              <a:rPr lang="ru-RU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Комплектование </a:t>
            </a:r>
            <a:r>
              <a:rPr lang="ru-RU" b="1" i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Логопункта</a:t>
            </a:r>
            <a:r>
              <a:rPr lang="ru-RU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осуществляет дошкольное образовательное учреждение, на базе которого он функционирует.</a:t>
            </a: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2085789" y="2632898"/>
            <a:ext cx="7058208" cy="1372166"/>
          </a:xfrm>
          <a:prstGeom prst="flowChartAlternateProcess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rgbClr val="00206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Batang"/>
              </a:rPr>
              <a:t>Основанием для зачисления ребёнка на </a:t>
            </a:r>
            <a:r>
              <a:rPr lang="ru-RU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Batang"/>
              </a:rPr>
              <a:t>Логопункт</a:t>
            </a:r>
            <a:r>
              <a:rPr lang="ru-RU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Batang"/>
              </a:rPr>
              <a:t> </a:t>
            </a:r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Batang"/>
              </a:rPr>
              <a:t>являются  рекомендации психолого-педагогического консилиума ДОУ, </a:t>
            </a:r>
            <a:r>
              <a:rPr lang="ru-RU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Batang"/>
              </a:rPr>
              <a:t>заявление родителя (законного представителя).</a:t>
            </a:r>
            <a:endParaRPr lang="ru-RU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2085792" y="5373216"/>
            <a:ext cx="7058208" cy="1484784"/>
          </a:xfrm>
          <a:prstGeom prst="flowChartAlternateProcess">
            <a:avLst/>
          </a:prstGeom>
          <a:solidFill>
            <a:srgbClr val="00B0F0"/>
          </a:solidFill>
          <a:ln w="28575">
            <a:solidFill>
              <a:srgbClr val="00206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Списочный состав детей, нуждающихся в получении логопедической помощи, формируется на основании результатов логопедической диагностики с учетом выраженности речевого нарушения ребенка.</a:t>
            </a:r>
            <a:endParaRPr lang="ru-RU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95736" y="260649"/>
            <a:ext cx="68407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КОМПЛЕКТОВАНИЕ  ЛОГОПУНКТА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082460" y="4000504"/>
            <a:ext cx="7061540" cy="129614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Очередность для  зачисления детей на  </a:t>
            </a:r>
            <a:r>
              <a:rPr lang="ru-RU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Логопункт</a:t>
            </a:r>
            <a:r>
              <a:rPr lang="ru-RU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формируется с учетом возраста ребенка (приоритет имеют дети старшего дошкольного возраста).</a:t>
            </a:r>
          </a:p>
        </p:txBody>
      </p:sp>
    </p:spTree>
    <p:extLst>
      <p:ext uri="{BB962C8B-B14F-4D97-AF65-F5344CB8AC3E}">
        <p14:creationId xmlns="" xmlns:p14="http://schemas.microsoft.com/office/powerpoint/2010/main" val="3308040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K:\ProPowerPoint\Шаблоны\В работе\Детский школьный\DetskShkPrint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148"/>
            <a:ext cx="9144000" cy="6824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Заголовок 1"/>
          <p:cNvSpPr>
            <a:spLocks noGrp="1"/>
          </p:cNvSpPr>
          <p:nvPr>
            <p:ph type="title"/>
          </p:nvPr>
        </p:nvSpPr>
        <p:spPr>
          <a:xfrm>
            <a:off x="179388" y="260350"/>
            <a:ext cx="5832475" cy="1143000"/>
          </a:xfrm>
        </p:spPr>
        <p:txBody>
          <a:bodyPr/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Целью работы учителя-логопеда</a:t>
            </a:r>
            <a:r>
              <a:rPr lang="ru-RU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является:</a:t>
            </a:r>
            <a:endParaRPr lang="ru-RU" sz="28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500174"/>
            <a:ext cx="514353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88" indent="0">
              <a:buNone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оказание необходимой коррекционной помощи детям в возрасте от 4 лет  до 7 лет с фонетическими (звукопроизношение), фонематическими (звуковосприятие) и фонетико-фонематическими нарушениями речи. Т.е. на логопедический пункт зачисляются дети  с  несложными  речевыми нарушениями. </a:t>
            </a:r>
            <a:endParaRPr lang="ru-RU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7791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Основными задачами </a:t>
            </a:r>
            <a:r>
              <a:rPr lang="ru-RU" sz="36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учителя-логопеда являются:</a:t>
            </a:r>
            <a:endParaRPr lang="ru-RU" sz="36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28860" y="1600200"/>
            <a:ext cx="6464315" cy="4757758"/>
          </a:xfrm>
        </p:spPr>
        <p:txBody>
          <a:bodyPr/>
          <a:lstStyle/>
          <a:p>
            <a:pPr marL="18288" indent="0">
              <a:buNone/>
            </a:pP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коррекция </a:t>
            </a: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нарушений звукопроизношения и звуковосприятия;</a:t>
            </a:r>
          </a:p>
          <a:p>
            <a:pPr marL="18288" indent="0">
              <a:buNone/>
            </a:pP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формирование и развитие фонематического слуха у детей с нарушениями речи;</a:t>
            </a:r>
            <a:b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своевременное предупреждение и преодоление трудностей речевого  развития;</a:t>
            </a:r>
            <a:b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пропаганда логопедических занятий среди педагогов ДОУ, родителей воспитанников (лиц их замещающих);</a:t>
            </a:r>
            <a:endParaRPr lang="ru-RU" sz="28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ятиугольник 8"/>
          <p:cNvSpPr/>
          <p:nvPr/>
        </p:nvSpPr>
        <p:spPr>
          <a:xfrm>
            <a:off x="2223089" y="3076065"/>
            <a:ext cx="6920910" cy="1080120"/>
          </a:xfrm>
          <a:prstGeom prst="homePlate">
            <a:avLst/>
          </a:prstGeom>
          <a:solidFill>
            <a:srgbClr val="FFFF00"/>
          </a:solidFill>
          <a:ln w="28575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7663"/>
            <a:r>
              <a:rPr lang="ru-RU" sz="16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Основные формы работы с детьми: индивидуальная и индивидуально-подгрупповая. Подгруппы формируются с учётом возраста и имеющихся речевых нарушений у </a:t>
            </a:r>
            <a:r>
              <a:rPr lang="ru-RU" sz="16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детей.</a:t>
            </a:r>
            <a:endParaRPr lang="ru-RU" sz="16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10" name="Пятиугольник 9"/>
          <p:cNvSpPr/>
          <p:nvPr/>
        </p:nvSpPr>
        <p:spPr>
          <a:xfrm>
            <a:off x="2223088" y="4156185"/>
            <a:ext cx="7035017" cy="1217031"/>
          </a:xfrm>
          <a:prstGeom prst="homePlate">
            <a:avLst/>
          </a:prstGeom>
          <a:solidFill>
            <a:srgbClr val="00B0F0"/>
          </a:solidFill>
          <a:ln w="28575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Arial" pitchFamily="34" charset="0"/>
              <a:buChar char="•"/>
            </a:pPr>
            <a:endParaRPr lang="ru-RU" sz="16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r>
              <a:rPr lang="ru-RU" sz="1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Продолжительность </a:t>
            </a:r>
            <a:r>
              <a:rPr lang="ru-RU" sz="16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индивидуальной работы зависит от возраста детей, речевого </a:t>
            </a:r>
            <a:r>
              <a:rPr lang="ru-RU" sz="1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развития, </a:t>
            </a:r>
            <a:r>
              <a:rPr lang="ru-RU" sz="16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индивидуальных особенностей, психофизического </a:t>
            </a:r>
            <a:r>
              <a:rPr lang="ru-RU" sz="1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статуса.</a:t>
            </a:r>
          </a:p>
          <a:p>
            <a:pPr marL="0" indent="0">
              <a:buNone/>
            </a:pPr>
            <a:endParaRPr lang="ru-RU" sz="2400" dirty="0"/>
          </a:p>
        </p:txBody>
      </p:sp>
      <p:sp>
        <p:nvSpPr>
          <p:cNvPr id="11" name="Пятиугольник 10"/>
          <p:cNvSpPr/>
          <p:nvPr/>
        </p:nvSpPr>
        <p:spPr>
          <a:xfrm>
            <a:off x="2223089" y="5373216"/>
            <a:ext cx="6948264" cy="1484784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Индивидуальная или индивидуально-подгрупповая  деятельность с каждым ребенком проводятся </a:t>
            </a:r>
            <a:r>
              <a:rPr lang="ru-RU" sz="1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2- </a:t>
            </a:r>
            <a:r>
              <a:rPr lang="ru-RU" sz="1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3 </a:t>
            </a:r>
            <a:r>
              <a:rPr lang="ru-RU" sz="1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раза </a:t>
            </a:r>
            <a:r>
              <a:rPr lang="ru-RU" sz="1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в </a:t>
            </a:r>
            <a:r>
              <a:rPr lang="ru-RU" sz="1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неделю. Сроки коррекционной работы могут варьироваться от  3-6 месяцев до 1-1,5 лет.</a:t>
            </a:r>
            <a:endParaRPr lang="ru-RU" sz="16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95380" y="116633"/>
            <a:ext cx="6948264" cy="707886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Организация коррекционно-развивающего процесса на </a:t>
            </a:r>
            <a:r>
              <a:rPr lang="ru-RU" sz="2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Логопункте</a:t>
            </a:r>
            <a:r>
              <a:rPr lang="ru-RU" sz="2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.</a:t>
            </a:r>
            <a:endParaRPr lang="ru-RU" sz="20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4" name="Пятиугольник 3"/>
          <p:cNvSpPr/>
          <p:nvPr/>
        </p:nvSpPr>
        <p:spPr>
          <a:xfrm>
            <a:off x="2195380" y="824519"/>
            <a:ext cx="6948264" cy="2251546"/>
          </a:xfrm>
          <a:prstGeom prst="homePlat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Содержание коррекционно-развивающего процесса определяется </a:t>
            </a:r>
            <a:r>
              <a:rPr lang="ru-RU" sz="1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индивидуальным планом, разработанным учителем-логопедом.</a:t>
            </a:r>
            <a:endParaRPr lang="ru-RU" sz="16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34948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K:\ProPowerPoint\Шаблоны\В работе\Детский школьный\DetskShkPrint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28596" y="285728"/>
            <a:ext cx="528641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Логопедическая помощь требуется  большому количеству детей с разными видами речевых нарушений.  Сроки работы с каждым из детей могут сильно различаться.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Поэтому с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логопункта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детском саду дети выводятся  не всей группой, а индивидуально, по мере исправления речевого нарушения. А на  освободившееся  место сразу же зачисляется  другой ребенок, которому нужна </a:t>
            </a:r>
            <a:r>
              <a:rPr lang="ru-RU" sz="24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логопедическая помощь.</a:t>
            </a:r>
            <a:endParaRPr lang="ru-RU" sz="2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Таким образом,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логопункт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детском саду — это открытая и крайне подвижная система.</a:t>
            </a:r>
            <a:endParaRPr lang="ru-RU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7791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:\ProPowerPoint\Шаблоны\В работе\Детский школьный\DetskShkPrin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91678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42910" y="1857364"/>
            <a:ext cx="81439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Основная задача родителей - вовремя обратить внимание на различные нарушения устной речи своего ребенка, чтобы начать логопедическую работу с ним до школы, предотвратить трудности общения в коллективе и неуспеваемость в общеобразовательной школе.</a:t>
            </a: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4071942"/>
            <a:ext cx="75724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Желаю Вам здоровья, успехов в нашем общем деле!</a:t>
            </a:r>
            <a:endParaRPr lang="ru-RU" sz="3600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077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tskShkol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DetskShkol</Template>
  <TotalTime>1041</TotalTime>
  <Words>346</Words>
  <PresentationFormat>Экран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DetskShkol</vt:lpstr>
      <vt:lpstr>Слайд 1</vt:lpstr>
      <vt:lpstr>Что такое логопункт?</vt:lpstr>
      <vt:lpstr>Слайд 3</vt:lpstr>
      <vt:lpstr>Слайд 4</vt:lpstr>
      <vt:lpstr>Целью работы учителя-логопеда является:</vt:lpstr>
      <vt:lpstr>Основными задачами учителя-логопеда являются: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2013-04-13T14:23:23Z</dcterms:created>
  <dcterms:modified xsi:type="dcterms:W3CDTF">2020-10-12T08:36:42Z</dcterms:modified>
</cp:coreProperties>
</file>