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90" r:id="rId4"/>
    <p:sldId id="291" r:id="rId5"/>
    <p:sldId id="259" r:id="rId6"/>
    <p:sldId id="262" r:id="rId7"/>
    <p:sldId id="263" r:id="rId8"/>
    <p:sldId id="264" r:id="rId9"/>
    <p:sldId id="265" r:id="rId10"/>
    <p:sldId id="266" r:id="rId11"/>
    <p:sldId id="286" r:id="rId12"/>
    <p:sldId id="267" r:id="rId13"/>
    <p:sldId id="268" r:id="rId14"/>
    <p:sldId id="269" r:id="rId15"/>
    <p:sldId id="270" r:id="rId16"/>
    <p:sldId id="271" r:id="rId17"/>
    <p:sldId id="287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звукопроизношение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начало учебного года</c:v>
                </c:pt>
                <c:pt idx="1">
                  <c:v>середина учебного года</c:v>
                </c:pt>
                <c:pt idx="2">
                  <c:v>конец учебного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60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лексико-грамматические категории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начало учебного года</c:v>
                </c:pt>
                <c:pt idx="1">
                  <c:v>середина учебного года</c:v>
                </c:pt>
                <c:pt idx="2">
                  <c:v>конец учебного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</c:v>
                </c:pt>
                <c:pt idx="1">
                  <c:v>65</c:v>
                </c:pt>
                <c:pt idx="2">
                  <c:v>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связная речь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начало учебного года</c:v>
                </c:pt>
                <c:pt idx="1">
                  <c:v>середина учебного года</c:v>
                </c:pt>
                <c:pt idx="2">
                  <c:v>конец учебного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</c:v>
                </c:pt>
                <c:pt idx="1">
                  <c:v>60</c:v>
                </c:pt>
                <c:pt idx="2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8509696"/>
        <c:axId val="28511232"/>
        <c:axId val="0"/>
      </c:bar3DChart>
      <c:catAx>
        <c:axId val="28509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8511232"/>
        <c:crosses val="autoZero"/>
        <c:auto val="1"/>
        <c:lblAlgn val="ctr"/>
        <c:lblOffset val="100"/>
        <c:noMultiLvlLbl val="0"/>
      </c:catAx>
      <c:valAx>
        <c:axId val="2851123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09696"/>
        <c:crosses val="autoZero"/>
        <c:crossBetween val="between"/>
        <c:majorUnit val="20"/>
        <c:minorUnit val="10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08C1-B795-4FD3-A8BF-CF1CE25FA7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627FF-9047-4C42-AFF4-B6982CC2A1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7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627FF-9047-4C42-AFF4-B6982CC2A1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03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5C8AD7-8B64-446B-BFA1-4CD580D0C1F8}" type="datetimeFigureOut">
              <a:rPr lang="ru-RU" smtClean="0"/>
              <a:pPr/>
              <a:t>05.05.2021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ABFD8F-88A0-4382-BB5C-1203B5781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3789040"/>
            <a:ext cx="5637010" cy="2145625"/>
          </a:xfrm>
        </p:spPr>
        <p:txBody>
          <a:bodyPr>
            <a:noAutofit/>
          </a:bodyPr>
          <a:lstStyle/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ПОДГОТОВИЛА: 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УЧИТЕЛЬ-ЛОГОПЕД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МБДОУ№12 Г.МОЗДОКА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ВАСИЛЕНКО ГАЛИНА АНАТОЛЬЕВНА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858875" cy="437677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ПРОЕКТ: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«ЛОГОСКАЗКИ В КОРРЕКЦИОННОЙ РАБОТЕ С ДЕТЬМИ»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zabavnik.club/wp-content/uploads/Fony_iz_yandeks_brauzera_33_21045909-1024x7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5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1052736"/>
            <a:ext cx="85324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 ЛОГОСКАЗКИ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КОРРЕКЦИОННОЙ</a:t>
            </a:r>
          </a:p>
          <a:p>
            <a:pPr algn="ctr"/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РАБОТЕ С ДЕТЬМИ » </a:t>
            </a:r>
          </a:p>
          <a:p>
            <a:pPr algn="r"/>
            <a:r>
              <a:rPr lang="ru-RU" sz="3600" b="1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1600" b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ВЫПОЛНИЛИ:  </a:t>
            </a:r>
            <a:endParaRPr lang="ru-RU" sz="16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ВОСПИТАТЕЛЬ </a:t>
            </a:r>
          </a:p>
          <a:p>
            <a:pPr algn="r"/>
            <a:r>
              <a:rPr lang="ru-RU" sz="1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ИБРАГИМОВА ПАТИМАТ БЕЙБАЛАЕВНА</a:t>
            </a:r>
          </a:p>
          <a:p>
            <a:pPr algn="r"/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УЧИТЕЛЬ-ЛОГОПЕД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                                                                                   МИРОВА ВАСИЛ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РАИСОВНА</a:t>
            </a:r>
            <a:endParaRPr lang="ru-RU" b="1" dirty="0" smtClean="0"/>
          </a:p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63004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3" cy="79208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Предметно-развивающая среда</a:t>
            </a:r>
            <a:endParaRPr lang="ru-RU" sz="40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3108" y="908720"/>
            <a:ext cx="4500594" cy="4591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</a:t>
            </a:r>
            <a:r>
              <a:rPr lang="ru-RU" sz="2000" b="1" dirty="0" smtClean="0">
                <a:solidFill>
                  <a:srgbClr val="002060"/>
                </a:solidFill>
              </a:rPr>
              <a:t>Для </a:t>
            </a:r>
            <a:r>
              <a:rPr lang="ru-RU" sz="2000" b="1" dirty="0">
                <a:solidFill>
                  <a:srgbClr val="002060"/>
                </a:solidFill>
              </a:rPr>
              <a:t>проведения коррекционно – </a:t>
            </a:r>
            <a:r>
              <a:rPr lang="ru-RU" sz="2000" b="1" dirty="0" smtClean="0">
                <a:solidFill>
                  <a:srgbClr val="002060"/>
                </a:solidFill>
              </a:rPr>
              <a:t>  развивающей </a:t>
            </a:r>
            <a:r>
              <a:rPr lang="ru-RU" sz="2000" b="1" dirty="0">
                <a:solidFill>
                  <a:srgbClr val="002060"/>
                </a:solidFill>
              </a:rPr>
              <a:t>работы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логосказкам</a:t>
            </a:r>
            <a:r>
              <a:rPr lang="ru-RU" sz="2000" b="1" dirty="0" smtClean="0">
                <a:solidFill>
                  <a:srgbClr val="002060"/>
                </a:solidFill>
              </a:rPr>
              <a:t>  необходима  соответствующая </a:t>
            </a:r>
            <a:r>
              <a:rPr lang="ru-RU" sz="2000" b="1" dirty="0">
                <a:solidFill>
                  <a:srgbClr val="002060"/>
                </a:solidFill>
              </a:rPr>
              <a:t>предметно – </a:t>
            </a:r>
            <a:r>
              <a:rPr lang="ru-RU" sz="2000" b="1" dirty="0" smtClean="0">
                <a:solidFill>
                  <a:srgbClr val="002060"/>
                </a:solidFill>
              </a:rPr>
              <a:t> развивающая </a:t>
            </a:r>
            <a:r>
              <a:rPr lang="ru-RU" sz="2000" b="1" dirty="0">
                <a:solidFill>
                  <a:srgbClr val="002060"/>
                </a:solidFill>
              </a:rPr>
              <a:t>среда. </a:t>
            </a:r>
            <a:r>
              <a:rPr lang="ru-RU" sz="2000" b="1" dirty="0" smtClean="0">
                <a:solidFill>
                  <a:srgbClr val="002060"/>
                </a:solidFill>
              </a:rPr>
              <a:t>Сюда </a:t>
            </a:r>
            <a:r>
              <a:rPr lang="ru-RU" sz="2000" b="1" dirty="0">
                <a:solidFill>
                  <a:srgbClr val="002060"/>
                </a:solidFill>
              </a:rPr>
              <a:t>входят различные виды театров (настольный, </a:t>
            </a:r>
            <a:r>
              <a:rPr lang="ru-RU" sz="2000" b="1" dirty="0" smtClean="0">
                <a:solidFill>
                  <a:srgbClr val="002060"/>
                </a:solidFill>
              </a:rPr>
              <a:t>Би–</a:t>
            </a:r>
            <a:r>
              <a:rPr lang="ru-RU" sz="2000" b="1" dirty="0" err="1" smtClean="0">
                <a:solidFill>
                  <a:srgbClr val="002060"/>
                </a:solidFill>
              </a:rPr>
              <a:t>ба-бо</a:t>
            </a:r>
            <a:r>
              <a:rPr lang="ru-RU" sz="2000" b="1" dirty="0">
                <a:solidFill>
                  <a:srgbClr val="002060"/>
                </a:solidFill>
              </a:rPr>
              <a:t>, пальчиковый, теневой и другие), ширмы, костюмы, шапочки – маски, наборы дисков для прослушивания </a:t>
            </a:r>
            <a:r>
              <a:rPr lang="ru-RU" sz="2000" b="1" dirty="0" smtClean="0">
                <a:solidFill>
                  <a:srgbClr val="002060"/>
                </a:solidFill>
              </a:rPr>
              <a:t>сказок; картотеки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логосказкам</a:t>
            </a:r>
            <a:r>
              <a:rPr lang="ru-RU" sz="2000" b="1" dirty="0" smtClean="0">
                <a:solidFill>
                  <a:srgbClr val="002060"/>
                </a:solidFill>
              </a:rPr>
              <a:t> …</a:t>
            </a:r>
            <a:r>
              <a:rPr lang="ru-RU" sz="2000" b="1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\Local Settings\Temporary Internet Files\Content.Word\IMG_11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2143108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User\Local Settings\Temporary Internet Files\Content.Word\IMG_11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915246"/>
            <a:ext cx="2195736" cy="250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G:\сказка\IMG_117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2238589" cy="189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User\Local Settings\Temporary Internet Files\Content.Word\IMG_117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70090"/>
            <a:ext cx="1913255" cy="288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G:\сказка\IMG_119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485511"/>
            <a:ext cx="2471134" cy="2338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Картинки по запросу книги по сказкотерапии"/>
          <p:cNvPicPr>
            <a:picLocks noChangeAspect="1" noChangeArrowheads="1"/>
          </p:cNvPicPr>
          <p:nvPr/>
        </p:nvPicPr>
        <p:blipFill>
          <a:blip r:embed="rId7"/>
          <a:srcRect b="2499"/>
          <a:stretch>
            <a:fillRect/>
          </a:stretch>
        </p:blipFill>
        <p:spPr bwMode="auto">
          <a:xfrm>
            <a:off x="4427984" y="4485511"/>
            <a:ext cx="1858528" cy="2363965"/>
          </a:xfrm>
          <a:prstGeom prst="rect">
            <a:avLst/>
          </a:prstGeom>
          <a:noFill/>
        </p:spPr>
      </p:pic>
      <p:pic>
        <p:nvPicPr>
          <p:cNvPr id="10" name="Picture 6" descr="Картинки по запросу книги по сказкотерапи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2066" y="4589187"/>
            <a:ext cx="1633270" cy="2268813"/>
          </a:xfrm>
          <a:prstGeom prst="rect">
            <a:avLst/>
          </a:prstGeom>
          <a:noFill/>
        </p:spPr>
      </p:pic>
      <p:pic>
        <p:nvPicPr>
          <p:cNvPr id="11" name="Рисунок 10" descr="C:\Documents and Settings\User\Local Settings\Temporary Internet Files\Content.Word\IMG_1201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336" y="5140787"/>
            <a:ext cx="1588664" cy="16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0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5" cy="10801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ЛОГОСКАЗОК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96752"/>
            <a:ext cx="5616624" cy="5328592"/>
          </a:xfrm>
        </p:spPr>
        <p:txBody>
          <a:bodyPr>
            <a:normAutofit lnSpcReduction="10000"/>
          </a:bodyPr>
          <a:lstStyle/>
          <a:p>
            <a:pPr marL="45720" lv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АРТИКУЛЯЦИОННЫЕ </a:t>
            </a:r>
            <a:r>
              <a:rPr lang="ru-RU" sz="2400" b="1" dirty="0" smtClean="0">
                <a:solidFill>
                  <a:srgbClr val="0070C0"/>
                </a:solidFill>
              </a:rPr>
              <a:t>(развивают речевое дыхание, артикуляционную моторику)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ПАЛЬЧИКОВЫЕ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(развивают мелкую моторику)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ЛЕКСИКО – </a:t>
            </a:r>
            <a:r>
              <a:rPr lang="ru-RU" sz="2400" b="1" dirty="0" smtClean="0">
                <a:solidFill>
                  <a:srgbClr val="C00000"/>
                </a:solidFill>
              </a:rPr>
              <a:t>ГРАММАТИЧЕСКИЕ </a:t>
            </a:r>
            <a:r>
              <a:rPr lang="ru-RU" sz="2400" b="1" dirty="0" smtClean="0">
                <a:solidFill>
                  <a:srgbClr val="0070C0"/>
                </a:solidFill>
              </a:rPr>
              <a:t>(обогащают словарный запас, закрепляют знания грамматических категорий)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СКАЗКИ ПО РАЗВИТИЮ СВЯЗНОЙ </a:t>
            </a:r>
            <a:r>
              <a:rPr lang="ru-RU" sz="2400" b="1" dirty="0" smtClean="0">
                <a:solidFill>
                  <a:srgbClr val="C00000"/>
                </a:solidFill>
              </a:rPr>
              <a:t>РЕЧИ </a:t>
            </a:r>
            <a:r>
              <a:rPr lang="ru-RU" sz="2400" b="1" dirty="0" smtClean="0">
                <a:solidFill>
                  <a:srgbClr val="0070C0"/>
                </a:solidFill>
              </a:rPr>
              <a:t>(развивают монологическую речь)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СКАЗКИ ПО  ОБУЧЕНИЮ </a:t>
            </a:r>
            <a:r>
              <a:rPr lang="ru-RU" sz="2400" b="1" dirty="0" smtClean="0">
                <a:solidFill>
                  <a:srgbClr val="C00000"/>
                </a:solidFill>
              </a:rPr>
              <a:t>ГРАМОТЕ </a:t>
            </a:r>
            <a:r>
              <a:rPr lang="ru-RU" sz="2400" b="1" dirty="0" smtClean="0">
                <a:solidFill>
                  <a:srgbClr val="0070C0"/>
                </a:solidFill>
              </a:rPr>
              <a:t>(знакомят со звуками и буквами)</a:t>
            </a:r>
            <a:endParaRPr lang="ru-RU" sz="2400" b="1" dirty="0">
              <a:solidFill>
                <a:srgbClr val="0070C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s://redfoxshopkids.ru/uploads/product/500/503/1530653612_2018-07-04_00-33-3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52" y="4149080"/>
            <a:ext cx="311040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 descr="http://static.ozone.ru/multimedia/toys/10145089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52" y="1052736"/>
            <a:ext cx="3162300" cy="2253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8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5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Артикуляционные сказки</a:t>
            </a:r>
            <a:endParaRPr lang="ru-RU" sz="44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476672"/>
            <a:ext cx="8143932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 smtClean="0"/>
              <a:t> </a:t>
            </a:r>
          </a:p>
          <a:p>
            <a:pPr marL="45720" indent="0">
              <a:buNone/>
            </a:pPr>
            <a:r>
              <a:rPr lang="ru-RU" b="1" dirty="0" smtClean="0"/>
              <a:t> </a:t>
            </a:r>
            <a:r>
              <a:rPr lang="ru-RU" b="1" dirty="0">
                <a:solidFill>
                  <a:srgbClr val="002060"/>
                </a:solidFill>
              </a:rPr>
              <a:t>Комплексы артикуляционных упражнений объединяются в виде увлекательных сказок о Язычке. Такие сказки вызывают у детей интерес к органам артикуляции, развивают их подвижность, активизируют зрительное восприятие.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Игровым персонажем, который создает благоприятный эмоциональный фон на индивидуальных занятиях является лягушонок- </a:t>
            </a:r>
            <a:r>
              <a:rPr lang="ru-RU" b="1" dirty="0" err="1">
                <a:solidFill>
                  <a:srgbClr val="002060"/>
                </a:solidFill>
              </a:rPr>
              <a:t>Кваки</a:t>
            </a:r>
            <a:r>
              <a:rPr lang="ru-RU" b="1" dirty="0">
                <a:solidFill>
                  <a:srgbClr val="002060"/>
                </a:solidFill>
              </a:rPr>
              <a:t> ,  Грибок-Добрячок ,попугай –Кеша…… Заинтересованность ребенка повышается во время самостоятельной работы  с этими  замечательными игрушками.</a:t>
            </a:r>
            <a:endParaRPr lang="ru-RU" dirty="0">
              <a:solidFill>
                <a:srgbClr val="002060"/>
              </a:solidFill>
            </a:endParaRPr>
          </a:p>
          <a:p>
            <a:pPr marL="4572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dirty="0"/>
          </a:p>
        </p:txBody>
      </p:sp>
      <p:pic>
        <p:nvPicPr>
          <p:cNvPr id="6" name="Рисунок 5" descr="C:\Users\User1\Desktop\логосказки\IMG-20190116-WA0007.jpg"/>
          <p:cNvPicPr/>
          <p:nvPr/>
        </p:nvPicPr>
        <p:blipFill>
          <a:blip r:embed="rId2"/>
          <a:srcRect l="3095" t="9524" r="6830"/>
          <a:stretch>
            <a:fillRect/>
          </a:stretch>
        </p:blipFill>
        <p:spPr bwMode="auto">
          <a:xfrm>
            <a:off x="2753180" y="4429132"/>
            <a:ext cx="2898940" cy="2289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87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00811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Артикуляционная сказка</a:t>
            </a:r>
            <a:br>
              <a:rPr lang="ru-RU" sz="28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«Лиса и Колобок»</a:t>
            </a:r>
            <a:endParaRPr lang="ru-RU" sz="28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253239"/>
            <a:ext cx="5328592" cy="540060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Бежала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лиса по лесу. Хвостиком махала 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язык вправо – 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влево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Навстречу ей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колобок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(надули щеки</a:t>
            </a: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).</a:t>
            </a:r>
          </a:p>
          <a:p>
            <a:pPr marL="45720" indent="0"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Лиса облизнулась 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(облизать широким языком верхнюю губу).</a:t>
            </a:r>
          </a:p>
          <a:p>
            <a:pPr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говорит: «Сядь, колобок, ко мне на язычок и спой свою песенку 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Язык чашечкой ).</a:t>
            </a:r>
          </a:p>
          <a:p>
            <a:pPr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Колобок сел лисе на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язычок,                 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лиса его и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проглотила</a:t>
            </a:r>
          </a:p>
          <a:p>
            <a:pPr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(Убрать чашечку в рот).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:\Users\Галина Василенко\Desktop\20190124_110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57" y="1253239"/>
            <a:ext cx="281836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83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1" cy="10081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Пальчиковые сказки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71546"/>
            <a:ext cx="8064896" cy="5525806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- </a:t>
            </a:r>
            <a:r>
              <a:rPr lang="ru-RU" sz="2400" b="1" dirty="0">
                <a:solidFill>
                  <a:srgbClr val="002060"/>
                </a:solidFill>
              </a:rPr>
              <a:t>стимулируют действие речевых зон коры головного мозга, что положительно сказывается на исправлении речи детей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развивают мелкую моторику;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- совершенствуют психические процессы: внимание и память, которые тесно связанны с речью;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- повышают интерес детей к русским народным сказкам, к малому фольклорному жанру.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User1\Desktop\логосказки\IMG-20190117-WA0020.jpg"/>
          <p:cNvPicPr/>
          <p:nvPr/>
        </p:nvPicPr>
        <p:blipFill>
          <a:blip r:embed="rId2"/>
          <a:srcRect t="35514" r="2561" b="9455"/>
          <a:stretch>
            <a:fillRect/>
          </a:stretch>
        </p:blipFill>
        <p:spPr bwMode="auto">
          <a:xfrm>
            <a:off x="107504" y="4307496"/>
            <a:ext cx="3168352" cy="2415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Users\User1\Desktop\20190117_104229.jpg"/>
          <p:cNvPicPr/>
          <p:nvPr/>
        </p:nvPicPr>
        <p:blipFill>
          <a:blip r:embed="rId3" cstate="print"/>
          <a:srcRect l="3737"/>
          <a:stretch>
            <a:fillRect/>
          </a:stretch>
        </p:blipFill>
        <p:spPr bwMode="auto">
          <a:xfrm>
            <a:off x="5796136" y="4315161"/>
            <a:ext cx="3240360" cy="2422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Галина Василенко\Desktop\20180824_1051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2635"/>
          <a:stretch/>
        </p:blipFill>
        <p:spPr bwMode="auto">
          <a:xfrm rot="5400000">
            <a:off x="3336052" y="4391317"/>
            <a:ext cx="2392680" cy="222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39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54280" cy="100811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Пальчиковая сказка «Рукавичка»</a:t>
            </a:r>
            <a:endParaRPr lang="ru-RU" sz="40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 descr="http://illustrators.ru/uploads/illustration/image/797639/main_797639_original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"/>
          <a:stretch/>
        </p:blipFill>
        <p:spPr bwMode="auto">
          <a:xfrm>
            <a:off x="395536" y="980728"/>
            <a:ext cx="662473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The best advice I will ever give you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72" y="980728"/>
            <a:ext cx="1763688" cy="247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vibirai.ru/image/152227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6" t="1909" r="9149"/>
          <a:stretch/>
        </p:blipFill>
        <p:spPr bwMode="auto">
          <a:xfrm>
            <a:off x="7236296" y="3481295"/>
            <a:ext cx="1865517" cy="2158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1560" y="4943426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>
              <a:solidFill>
                <a:prstClr val="black"/>
              </a:solidFill>
            </a:endParaRP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pPr lvl="0"/>
            <a:endParaRPr lang="ru-RU" b="1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БЕЖИТ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ЗАЙКА - ПОБЕГАЙКА ПО ПОЛЮ. </a:t>
            </a:r>
          </a:p>
          <a:p>
            <a:pPr lvl="0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ПОДБЕЖАЛ К РУКАВИЧКЕ И СПРАШИВАЕТ:</a:t>
            </a:r>
          </a:p>
          <a:p>
            <a:pPr lvl="0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КТО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РУКАВИЧКЕ ЖИВЁТ ?</a:t>
            </a:r>
          </a:p>
        </p:txBody>
      </p:sp>
    </p:spTree>
    <p:extLst>
      <p:ext uri="{BB962C8B-B14F-4D97-AF65-F5344CB8AC3E}">
        <p14:creationId xmlns:p14="http://schemas.microsoft.com/office/powerpoint/2010/main" val="33902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5" cy="115212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Фонетические сказки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928670"/>
            <a:ext cx="6215106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b="1" dirty="0" smtClean="0"/>
              <a:t>  </a:t>
            </a:r>
            <a:r>
              <a:rPr lang="ru-RU" sz="3600" b="1" dirty="0" smtClean="0">
                <a:solidFill>
                  <a:srgbClr val="FF0000"/>
                </a:solidFill>
              </a:rPr>
              <a:t>Фонетические </a:t>
            </a:r>
            <a:r>
              <a:rPr lang="ru-RU" sz="3600" b="1" dirty="0">
                <a:solidFill>
                  <a:srgbClr val="FF0000"/>
                </a:solidFill>
              </a:rPr>
              <a:t>сказки 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предусматривают </a:t>
            </a:r>
            <a:r>
              <a:rPr lang="ru-RU" sz="3600" b="1" dirty="0">
                <a:solidFill>
                  <a:srgbClr val="002060"/>
                </a:solidFill>
              </a:rPr>
              <a:t>работу над нарушенным звуком или группой звуков. В них подобран речевой материал на автоматизируемый 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</a:rPr>
              <a:t>или </a:t>
            </a:r>
            <a:r>
              <a:rPr lang="ru-RU" sz="3600" b="1" dirty="0" smtClean="0">
                <a:solidFill>
                  <a:srgbClr val="002060"/>
                </a:solidFill>
              </a:rPr>
              <a:t>дифференцируемые звуки.</a:t>
            </a:r>
            <a:r>
              <a:rPr lang="ru-RU" sz="3600" b="1" dirty="0">
                <a:solidFill>
                  <a:srgbClr val="002060"/>
                </a:solidFill>
              </a:rPr>
              <a:t> 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Чтобы </a:t>
            </a:r>
            <a:r>
              <a:rPr lang="ru-RU" sz="3600" b="1" dirty="0">
                <a:solidFill>
                  <a:srgbClr val="002060"/>
                </a:solidFill>
              </a:rPr>
              <a:t>получить устойчивый результат в работе с </a:t>
            </a:r>
            <a:r>
              <a:rPr lang="ru-RU" sz="3600" b="1" dirty="0" smtClean="0">
                <a:solidFill>
                  <a:srgbClr val="002060"/>
                </a:solidFill>
              </a:rPr>
              <a:t>детьми со сложными речевыми нарушениями  </a:t>
            </a:r>
            <a:r>
              <a:rPr lang="ru-RU" sz="3600" b="1" dirty="0">
                <a:solidFill>
                  <a:srgbClr val="002060"/>
                </a:solidFill>
              </a:rPr>
              <a:t>требуются многократные повторы слов, фраз на определенные группы звуков. Попадая в </a:t>
            </a:r>
            <a:r>
              <a:rPr lang="ru-RU" sz="3600" b="1" dirty="0" err="1">
                <a:solidFill>
                  <a:srgbClr val="002060"/>
                </a:solidFill>
              </a:rPr>
              <a:t>логосказку</a:t>
            </a:r>
            <a:r>
              <a:rPr lang="ru-RU" sz="3600" b="1" dirty="0">
                <a:solidFill>
                  <a:srgbClr val="002060"/>
                </a:solidFill>
              </a:rPr>
              <a:t>, ребёнок путешествует по ней вместе с главными </a:t>
            </a:r>
            <a:r>
              <a:rPr lang="ru-RU" sz="3600" b="1" dirty="0" smtClean="0">
                <a:solidFill>
                  <a:srgbClr val="002060"/>
                </a:solidFill>
              </a:rPr>
              <a:t>героями, помогает в трудных ситуациях. </a:t>
            </a:r>
            <a:r>
              <a:rPr lang="ru-RU" sz="3600" b="1" dirty="0">
                <a:solidFill>
                  <a:srgbClr val="002060"/>
                </a:solidFill>
              </a:rPr>
              <a:t>В </a:t>
            </a:r>
            <a:r>
              <a:rPr lang="ru-RU" sz="3600" b="1" dirty="0" smtClean="0">
                <a:solidFill>
                  <a:srgbClr val="002060"/>
                </a:solidFill>
              </a:rPr>
              <a:t>результате </a:t>
            </a:r>
            <a:r>
              <a:rPr lang="ru-RU" sz="3600" b="1" dirty="0">
                <a:solidFill>
                  <a:srgbClr val="002060"/>
                </a:solidFill>
              </a:rPr>
              <a:t>происходит ненавязчивое закрепление </a:t>
            </a:r>
            <a:r>
              <a:rPr lang="ru-RU" sz="3600" b="1" dirty="0" smtClean="0">
                <a:solidFill>
                  <a:srgbClr val="002060"/>
                </a:solidFill>
              </a:rPr>
              <a:t>трудных звуков.</a:t>
            </a:r>
            <a:r>
              <a:rPr lang="ru-RU" sz="3600" b="1" dirty="0">
                <a:solidFill>
                  <a:srgbClr val="002060"/>
                </a:solidFill>
              </a:rPr>
              <a:t/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/>
          </a:p>
        </p:txBody>
      </p:sp>
      <p:pic>
        <p:nvPicPr>
          <p:cNvPr id="4" name="Рисунок 3" descr="http://ddu320.minsk.edu.by/be/sm.aspx?guid=211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607" y="4293096"/>
            <a:ext cx="3519805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zabavnik.club/wp-content/uploads/krasivaya_bukva_alfavita_dlya_detey_8_06053949-e153621395621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83" y="1556792"/>
            <a:ext cx="2761878" cy="2255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4643446"/>
            <a:ext cx="3989670" cy="642942"/>
          </a:xfrm>
        </p:spPr>
        <p:txBody>
          <a:bodyPr/>
          <a:lstStyle/>
          <a:p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«Зимняя сказка» </a:t>
            </a:r>
          </a:p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(звуки С,З,Ш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643865" cy="64294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Фонетические сказки</a:t>
            </a:r>
            <a:b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User1\Desktop\20190117_095325.jpg"/>
          <p:cNvPicPr/>
          <p:nvPr/>
        </p:nvPicPr>
        <p:blipFill>
          <a:blip r:embed="rId2" cstate="print"/>
          <a:srcRect l="1812" t="1709" r="2029"/>
          <a:stretch>
            <a:fillRect/>
          </a:stretch>
        </p:blipFill>
        <p:spPr bwMode="auto">
          <a:xfrm>
            <a:off x="500034" y="1268760"/>
            <a:ext cx="3935420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643438" y="4429132"/>
            <a:ext cx="4084637" cy="94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«Дом лесника» </a:t>
            </a: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(звуки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Л-Ль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</a:rPr>
              <a:t>)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11" name="Содержимое 10" descr="C:\Users\User1\Desktop\20190117_114017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998913" cy="2999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108012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Лексико – грамматические сказки</a:t>
            </a:r>
            <a:endParaRPr lang="ru-RU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8208912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Лексико-грамматические сказки авторов: Г</a:t>
            </a:r>
            <a:r>
              <a:rPr lang="ru-RU" sz="2400" b="1" dirty="0">
                <a:solidFill>
                  <a:srgbClr val="002060"/>
                </a:solidFill>
              </a:rPr>
              <a:t>. А. </a:t>
            </a:r>
            <a:r>
              <a:rPr lang="ru-RU" sz="2400" b="1" dirty="0" smtClean="0">
                <a:solidFill>
                  <a:srgbClr val="002060"/>
                </a:solidFill>
              </a:rPr>
              <a:t>Быстровой, </a:t>
            </a:r>
            <a:r>
              <a:rPr lang="ru-RU" sz="2400" b="1" dirty="0">
                <a:solidFill>
                  <a:srgbClr val="002060"/>
                </a:solidFill>
              </a:rPr>
              <a:t>Э. А. </a:t>
            </a:r>
            <a:r>
              <a:rPr lang="ru-RU" sz="2400" b="1" dirty="0" err="1" smtClean="0">
                <a:solidFill>
                  <a:srgbClr val="002060"/>
                </a:solidFill>
              </a:rPr>
              <a:t>Сизовой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</a:rPr>
              <a:t>Т. А. </a:t>
            </a:r>
            <a:r>
              <a:rPr lang="ru-RU" sz="2400" b="1" dirty="0" smtClean="0">
                <a:solidFill>
                  <a:srgbClr val="002060"/>
                </a:solidFill>
              </a:rPr>
              <a:t>Шуйской </a:t>
            </a:r>
            <a:r>
              <a:rPr lang="ru-RU" sz="2400" b="1" dirty="0">
                <a:solidFill>
                  <a:srgbClr val="002060"/>
                </a:solidFill>
              </a:rPr>
              <a:t>несут определенную лексическую или грамматическую нагрузку. В </a:t>
            </a:r>
            <a:r>
              <a:rPr lang="ru-RU" sz="2400" b="1" dirty="0" err="1">
                <a:solidFill>
                  <a:srgbClr val="002060"/>
                </a:solidFill>
              </a:rPr>
              <a:t>логосказках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 используются </a:t>
            </a:r>
            <a:r>
              <a:rPr lang="ru-RU" sz="2400" b="1" dirty="0">
                <a:solidFill>
                  <a:srgbClr val="002060"/>
                </a:solidFill>
              </a:rPr>
              <a:t>различные способы обогащения, активизации словарного запаса, словообразование, словоизменение.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://newbookshop.ru/pictures/10218114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4" y="3356992"/>
            <a:ext cx="3915924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www.vse-skazki.com/_dr/4/4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368" y="3356992"/>
            <a:ext cx="396044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84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15304" cy="1357298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Лексико- грамматическая сказка </a:t>
            </a:r>
            <a:endParaRPr lang="ru-RU" dirty="0">
              <a:ln w="12700">
                <a:solidFill>
                  <a:srgbClr val="FF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1340768"/>
            <a:ext cx="5904655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12845"/>
            <a:ext cx="48965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«Чудесный ручеёк»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(Словообразование)</a:t>
            </a:r>
          </a:p>
          <a:p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лесных ключей взял свое начало маленький ручеёк. Чистый и холодный, весёлый и молодой, бежал он через лес. Задержался у берёзки — вырос под берёзкой подберёзовик, завернул к осинке — закраснел под осинкой подосиновик. Пробежал ручеёк через бор — и в бору появились крепкие боровики, плеснул водой на мох — и мох украсили моховики. Выскочил ручеёк к ельнику — заволновались там волнушки:</a:t>
            </a:r>
          </a:p>
          <a:p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— Не спеши, ручеёк, дай водички ещё на грибок!</a:t>
            </a:r>
          </a:p>
          <a:p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 где уж ему — не слышит ручеёк! Покатился он с кочки, обогнул большой камень, скатился с горочки и… растворился в водах лесной речушки.</a:t>
            </a:r>
          </a:p>
          <a:p>
            <a:r>
              <a:rPr lang="ru-RU" sz="1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Т. Шуйская</a:t>
            </a:r>
          </a:p>
        </p:txBody>
      </p:sp>
      <p:pic>
        <p:nvPicPr>
          <p:cNvPr id="6" name="Рисунок 5" descr="https://img.labirint.ru/images/comments_pic/1418/1_b3d595d85cfd45f8688bb5b43757a42a_139920381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b="7193"/>
          <a:stretch/>
        </p:blipFill>
        <p:spPr bwMode="auto">
          <a:xfrm>
            <a:off x="5364088" y="3367445"/>
            <a:ext cx="3672408" cy="32679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ttps://nfdou3.edumsko.ru/uploads/1400/1398/section/389702/231.png?153900466376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5956"/>
            <a:ext cx="4041747" cy="2639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2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100811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ПРОЕКТА</a:t>
            </a:r>
            <a:endParaRPr lang="ru-RU" sz="3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642918"/>
            <a:ext cx="8463314" cy="569787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9600" b="1" dirty="0">
                <a:solidFill>
                  <a:srgbClr val="002060"/>
                </a:solidFill>
              </a:rPr>
              <a:t>В последние годы наблюдается рост числа дошкольников с нарушениями речевого развития. Задачи логопедической работы сводятся к социальной адаптации и интеграции ребенка, имеющего речевое нарушение, в среду нормально развивающихся сверстников. Необходимо развитие звуковой стороны, словарного запаса, грамматического строя , связной речи. Одним из видов инноваций в логопедической практике являются </a:t>
            </a:r>
            <a:r>
              <a:rPr lang="ru-RU" sz="9600" b="1" dirty="0" smtClean="0">
                <a:solidFill>
                  <a:srgbClr val="002060"/>
                </a:solidFill>
              </a:rPr>
              <a:t>-   </a:t>
            </a:r>
            <a:r>
              <a:rPr lang="ru-RU" sz="9600" b="1" dirty="0" smtClean="0">
                <a:solidFill>
                  <a:srgbClr val="FF0000"/>
                </a:solidFill>
              </a:rPr>
              <a:t>ЛОГОСКАЗКИ. </a:t>
            </a:r>
            <a:endParaRPr lang="ru-RU" sz="96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rgbClr val="002060"/>
                </a:solidFill>
              </a:rPr>
              <a:t>Логопедическое воздействие в игровой, сказочной форме является наиболее универсальным, комплексным и результативным методом воздействия в коррекционной работе.</a:t>
            </a:r>
          </a:p>
          <a:p>
            <a:endParaRPr lang="ru-RU" sz="80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avatars.mds.yandex.net/get-pdb/404799/5c08c427-3489-45ad-bffc-74847c1d861c/s1200?webp=fals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33"/>
          <a:stretch/>
        </p:blipFill>
        <p:spPr bwMode="auto">
          <a:xfrm>
            <a:off x="1907704" y="4653136"/>
            <a:ext cx="5328592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93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 по развитию связной речи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5688632" cy="45845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Драматизации сказок активизируют движения органов артикуляционного аппарата, формируют лексико-грамматический строй речи, развивают общую и мелкую моторику пальцев рук, координацию движений, мимику, пантомиму, психические процессы, творческие способности. У детей формируется мелодико-интонационная выразительность, развивается связная монологическая речь, автоматизируются звуки в речи. 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User1\AppData\Local\Microsoft\Windows\INetCache\Content.Word\20180206_110556.jpg"/>
          <p:cNvPicPr/>
          <p:nvPr/>
        </p:nvPicPr>
        <p:blipFill>
          <a:blip r:embed="rId2" cstate="print"/>
          <a:srcRect l="4693" t="25641" r="20116"/>
          <a:stretch>
            <a:fillRect/>
          </a:stretch>
        </p:blipFill>
        <p:spPr bwMode="auto">
          <a:xfrm>
            <a:off x="6500826" y="3714752"/>
            <a:ext cx="2452688" cy="2963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56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22413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Сказки по обучению грамоте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42984"/>
            <a:ext cx="5605224" cy="52383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600" b="1" dirty="0">
                <a:solidFill>
                  <a:srgbClr val="002060"/>
                </a:solidFill>
              </a:rPr>
              <a:t>- </a:t>
            </a:r>
            <a:r>
              <a:rPr lang="ru-RU" sz="2600" b="1" dirty="0" smtClean="0">
                <a:solidFill>
                  <a:srgbClr val="002060"/>
                </a:solidFill>
              </a:rPr>
              <a:t>Формируют и дифференцируют </a:t>
            </a:r>
            <a:r>
              <a:rPr lang="ru-RU" sz="2600" b="1" dirty="0">
                <a:solidFill>
                  <a:srgbClr val="002060"/>
                </a:solidFill>
              </a:rPr>
              <a:t>понятия: «звук», «буква», «гласный звук», «согласный звук</a:t>
            </a:r>
            <a:r>
              <a:rPr lang="ru-RU" sz="2600" b="1" dirty="0" smtClean="0">
                <a:solidFill>
                  <a:srgbClr val="002060"/>
                </a:solidFill>
              </a:rPr>
              <a:t>»……</a:t>
            </a:r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dirty="0">
                <a:solidFill>
                  <a:srgbClr val="002060"/>
                </a:solidFill>
              </a:rPr>
              <a:t>- развивают фонематический слух; </a:t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dirty="0" smtClean="0">
                <a:solidFill>
                  <a:srgbClr val="002060"/>
                </a:solidFill>
              </a:rPr>
              <a:t>- </a:t>
            </a:r>
            <a:r>
              <a:rPr lang="ru-RU" sz="2600" b="1" dirty="0">
                <a:solidFill>
                  <a:srgbClr val="002060"/>
                </a:solidFill>
              </a:rPr>
              <a:t>закрепляют зрительные образы </a:t>
            </a:r>
            <a:r>
              <a:rPr lang="ru-RU" sz="2600" b="1" dirty="0" smtClean="0">
                <a:solidFill>
                  <a:srgbClr val="002060"/>
                </a:solidFill>
              </a:rPr>
              <a:t>букв;</a:t>
            </a:r>
            <a:r>
              <a:rPr lang="ru-RU" sz="2600" b="1" dirty="0">
                <a:solidFill>
                  <a:srgbClr val="002060"/>
                </a:solidFill>
              </a:rPr>
              <a:t/>
            </a:r>
            <a:br>
              <a:rPr lang="ru-RU" sz="2600" b="1" dirty="0">
                <a:solidFill>
                  <a:srgbClr val="002060"/>
                </a:solidFill>
              </a:rPr>
            </a:br>
            <a:r>
              <a:rPr lang="ru-RU" sz="2600" b="1" dirty="0">
                <a:solidFill>
                  <a:srgbClr val="002060"/>
                </a:solidFill>
              </a:rPr>
              <a:t>Главные герои сказок – звуки и буквы, наделенные своими характерами. На занятиях дети погружаются в </a:t>
            </a:r>
            <a:r>
              <a:rPr lang="ru-RU" sz="2600" b="1" dirty="0" smtClean="0">
                <a:solidFill>
                  <a:srgbClr val="002060"/>
                </a:solidFill>
              </a:rPr>
              <a:t>мир  «Сказочного города  букв». </a:t>
            </a:r>
            <a:endParaRPr lang="ru-RU" sz="2600" b="1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4" name="Рисунок 3" descr="C:\Users\User1\AppData\Local\Microsoft\Windows\INetCache\Content.Word\20190117_102832.jpg"/>
          <p:cNvPicPr/>
          <p:nvPr/>
        </p:nvPicPr>
        <p:blipFill>
          <a:blip r:embed="rId2" cstate="print"/>
          <a:srcRect l="16474" r="9410" b="1915"/>
          <a:stretch>
            <a:fillRect/>
          </a:stretch>
        </p:blipFill>
        <p:spPr bwMode="auto">
          <a:xfrm>
            <a:off x="6072198" y="1124744"/>
            <a:ext cx="2859118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89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19" cy="10081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Сказка «Теремок букв»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00108"/>
            <a:ext cx="5688632" cy="57150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Стоит в поле теремок, он не низок не высок.</a:t>
            </a:r>
          </a:p>
          <a:p>
            <a:pPr>
              <a:buNone/>
            </a:pPr>
            <a:r>
              <a:rPr lang="ru-RU" sz="1800" b="1" i="1" dirty="0">
                <a:solidFill>
                  <a:srgbClr val="FF0000"/>
                </a:solidFill>
              </a:rPr>
              <a:t>Буква А</a:t>
            </a:r>
            <a:r>
              <a:rPr lang="ru-RU" sz="1800" b="1" dirty="0">
                <a:solidFill>
                  <a:srgbClr val="002060"/>
                </a:solidFill>
              </a:rPr>
              <a:t> к теремочку спешит. У дверей остановилась, стучит.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-Кто, кто в теремочке живет? -Кто, кто в невысоком живет?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Никто не отвечает букве А . Зашла она в теремок и стала жить.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Стоит в поле теремок, он не низок не высок.</a:t>
            </a:r>
          </a:p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</a:rPr>
              <a:t>Буква У</a:t>
            </a:r>
            <a:r>
              <a:rPr lang="ru-RU" sz="1800" b="1" dirty="0">
                <a:solidFill>
                  <a:srgbClr val="002060"/>
                </a:solidFill>
              </a:rPr>
              <a:t> к теремочку спешит. У дверей остановилась, стучит.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- Кто, кто в теремочке живет? - Кто, кто в невысоком живет?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В окошке теремочка появляется буква А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 (</a:t>
            </a:r>
            <a:r>
              <a:rPr lang="ru-RU" sz="1800" b="1" dirty="0">
                <a:solidFill>
                  <a:srgbClr val="002060"/>
                </a:solidFill>
              </a:rPr>
              <a:t>Аналогично к теремку </a:t>
            </a:r>
            <a:r>
              <a:rPr lang="ru-RU" sz="1800" b="1" dirty="0" smtClean="0">
                <a:solidFill>
                  <a:srgbClr val="002060"/>
                </a:solidFill>
              </a:rPr>
              <a:t>подбегают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другие гласные буквы).</a:t>
            </a:r>
          </a:p>
          <a:p>
            <a:pPr>
              <a:buNone/>
            </a:pPr>
            <a:r>
              <a:rPr lang="ru-RU" sz="1800" b="1" dirty="0">
                <a:solidFill>
                  <a:srgbClr val="002060"/>
                </a:solidFill>
              </a:rPr>
              <a:t>Буквы гласные в теремочке живут,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буквы </a:t>
            </a:r>
            <a:r>
              <a:rPr lang="ru-RU" sz="1800" b="1" dirty="0">
                <a:solidFill>
                  <a:srgbClr val="002060"/>
                </a:solidFill>
              </a:rPr>
              <a:t>гласные громко песни поют.</a:t>
            </a:r>
          </a:p>
          <a:p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C:\Users\User1\Desktop\логосказки\20190117_100101.jpg"/>
          <p:cNvPicPr/>
          <p:nvPr/>
        </p:nvPicPr>
        <p:blipFill>
          <a:blip r:embed="rId2" cstate="print"/>
          <a:srcRect t="33654" r="1444"/>
          <a:stretch>
            <a:fillRect/>
          </a:stretch>
        </p:blipFill>
        <p:spPr bwMode="auto">
          <a:xfrm>
            <a:off x="4211960" y="4797152"/>
            <a:ext cx="4717758" cy="1927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26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08012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родителями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928670"/>
            <a:ext cx="5892686" cy="56686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u="sng" dirty="0">
                <a:solidFill>
                  <a:srgbClr val="FF0000"/>
                </a:solidFill>
              </a:rPr>
              <a:t>1. Консультации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«</a:t>
            </a:r>
            <a:r>
              <a:rPr lang="ru-RU" sz="7200" b="1" dirty="0" err="1">
                <a:solidFill>
                  <a:srgbClr val="002060"/>
                </a:solidFill>
              </a:rPr>
              <a:t>Сказкотерапия</a:t>
            </a:r>
            <a:r>
              <a:rPr lang="ru-RU" sz="7200" b="1" dirty="0">
                <a:solidFill>
                  <a:srgbClr val="002060"/>
                </a:solidFill>
              </a:rPr>
              <a:t> в жизни дошкольников».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Метод коррекционной работы - </a:t>
            </a:r>
            <a:r>
              <a:rPr lang="ru-RU" sz="7200" b="1" dirty="0" smtClean="0">
                <a:solidFill>
                  <a:srgbClr val="002060"/>
                </a:solidFill>
              </a:rPr>
              <a:t>«</a:t>
            </a:r>
            <a:r>
              <a:rPr lang="ru-RU" sz="7200" b="1" dirty="0" err="1">
                <a:solidFill>
                  <a:srgbClr val="002060"/>
                </a:solidFill>
              </a:rPr>
              <a:t>Сказкотерапия</a:t>
            </a:r>
            <a:r>
              <a:rPr lang="ru-RU" sz="7200" b="1" dirty="0">
                <a:solidFill>
                  <a:srgbClr val="002060"/>
                </a:solidFill>
              </a:rPr>
              <a:t>».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</a:t>
            </a:r>
            <a:r>
              <a:rPr lang="ru-RU" sz="7200" b="1" dirty="0" err="1" smtClean="0">
                <a:solidFill>
                  <a:srgbClr val="002060"/>
                </a:solidFill>
              </a:rPr>
              <a:t>Логосказки</a:t>
            </a:r>
            <a:r>
              <a:rPr lang="ru-RU" sz="7200" b="1" dirty="0" smtClean="0">
                <a:solidFill>
                  <a:srgbClr val="002060"/>
                </a:solidFill>
              </a:rPr>
              <a:t> - </a:t>
            </a:r>
            <a:r>
              <a:rPr lang="ru-RU" sz="7200" b="1" dirty="0">
                <a:solidFill>
                  <a:srgbClr val="002060"/>
                </a:solidFill>
              </a:rPr>
              <a:t>«Играем в </a:t>
            </a:r>
            <a:r>
              <a:rPr lang="ru-RU" sz="7200" b="1" dirty="0" smtClean="0">
                <a:solidFill>
                  <a:srgbClr val="002060"/>
                </a:solidFill>
              </a:rPr>
              <a:t>сказки» 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«Логопедические сказки в коррекционной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работе </a:t>
            </a:r>
            <a:r>
              <a:rPr lang="ru-RU" sz="7200" b="1" dirty="0">
                <a:solidFill>
                  <a:srgbClr val="002060"/>
                </a:solidFill>
              </a:rPr>
              <a:t>с детьми»</a:t>
            </a:r>
          </a:p>
          <a:p>
            <a:pPr>
              <a:buNone/>
            </a:pPr>
            <a:r>
              <a:rPr lang="ru-RU" sz="7200" b="1" dirty="0">
                <a:solidFill>
                  <a:srgbClr val="FF0000"/>
                </a:solidFill>
              </a:rPr>
              <a:t> </a:t>
            </a:r>
            <a:r>
              <a:rPr lang="ru-RU" sz="8000" b="1" u="sng" dirty="0">
                <a:solidFill>
                  <a:srgbClr val="FF0000"/>
                </a:solidFill>
              </a:rPr>
              <a:t>2. Анкетирование 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Анкета «Сказка в жизни вашего ребёнка».</a:t>
            </a:r>
          </a:p>
          <a:p>
            <a:pPr>
              <a:buNone/>
            </a:pPr>
            <a:r>
              <a:rPr lang="ru-RU" sz="8000" b="1" u="sng" dirty="0">
                <a:solidFill>
                  <a:srgbClr val="FF0000"/>
                </a:solidFill>
              </a:rPr>
              <a:t>3. Памятки 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- 9 причин почему полезно читать детям книги.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Сочиняем сказку</a:t>
            </a:r>
            <a:r>
              <a:rPr lang="ru-RU" sz="7200" b="1" dirty="0" smtClean="0">
                <a:solidFill>
                  <a:srgbClr val="002060"/>
                </a:solidFill>
              </a:rPr>
              <a:t>.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</a:rPr>
              <a:t> Сказка </a:t>
            </a:r>
            <a:r>
              <a:rPr lang="ru-RU" sz="7200" b="1" dirty="0">
                <a:solidFill>
                  <a:srgbClr val="002060"/>
                </a:solidFill>
              </a:rPr>
              <a:t>– это </a:t>
            </a:r>
            <a:r>
              <a:rPr lang="ru-RU" sz="7200" b="1" dirty="0" smtClean="0">
                <a:solidFill>
                  <a:srgbClr val="002060"/>
                </a:solidFill>
              </a:rPr>
              <a:t>интересно</a:t>
            </a:r>
            <a:r>
              <a:rPr lang="ru-RU" sz="7200" b="1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8000" b="1" u="sng" dirty="0">
                <a:solidFill>
                  <a:srgbClr val="FF0000"/>
                </a:solidFill>
              </a:rPr>
              <a:t>4. Картотеки игр и </a:t>
            </a:r>
            <a:r>
              <a:rPr lang="ru-RU" sz="8000" b="1" u="sng" dirty="0" smtClean="0">
                <a:solidFill>
                  <a:srgbClr val="FF0000"/>
                </a:solidFill>
              </a:rPr>
              <a:t>упражнений</a:t>
            </a:r>
            <a:endParaRPr lang="ru-RU" sz="8000" b="1" u="sng" dirty="0">
              <a:solidFill>
                <a:srgbClr val="FF0000"/>
              </a:solidFill>
            </a:endParaRPr>
          </a:p>
          <a:p>
            <a:pPr marL="228600" lvl="7">
              <a:buNone/>
            </a:pPr>
            <a:r>
              <a:rPr lang="ru-RU" sz="7200" b="1" dirty="0">
                <a:solidFill>
                  <a:srgbClr val="002060"/>
                </a:solidFill>
              </a:rPr>
              <a:t> «Сказки весёлого язычка</a:t>
            </a:r>
            <a:r>
              <a:rPr lang="ru-RU" sz="7200" b="1" dirty="0" smtClean="0">
                <a:solidFill>
                  <a:srgbClr val="002060"/>
                </a:solidFill>
              </a:rPr>
              <a:t>», </a:t>
            </a:r>
            <a:r>
              <a:rPr lang="ru-RU" sz="7200" b="1" dirty="0">
                <a:solidFill>
                  <a:srgbClr val="002060"/>
                </a:solidFill>
              </a:rPr>
              <a:t>«Пальчиковые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pPr marL="228600" lvl="7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игры- </a:t>
            </a:r>
            <a:r>
              <a:rPr lang="ru-RU" sz="7200" b="1" dirty="0">
                <a:solidFill>
                  <a:srgbClr val="002060"/>
                </a:solidFill>
              </a:rPr>
              <a:t>сказки</a:t>
            </a:r>
            <a:r>
              <a:rPr lang="ru-RU" sz="7200" b="1" dirty="0" smtClean="0">
                <a:solidFill>
                  <a:srgbClr val="002060"/>
                </a:solidFill>
              </a:rPr>
              <a:t>»;</a:t>
            </a:r>
            <a:r>
              <a:rPr lang="ru-RU" sz="7200" b="1" dirty="0">
                <a:solidFill>
                  <a:srgbClr val="002060"/>
                </a:solidFill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</a:rPr>
              <a:t>« Сказки- связки»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8000" b="1" u="sng" dirty="0">
                <a:solidFill>
                  <a:srgbClr val="FF0000"/>
                </a:solidFill>
              </a:rPr>
              <a:t>5.Мастер- </a:t>
            </a:r>
            <a:r>
              <a:rPr lang="ru-RU" sz="8000" b="1" u="sng" dirty="0" smtClean="0">
                <a:solidFill>
                  <a:srgbClr val="FF0000"/>
                </a:solidFill>
              </a:rPr>
              <a:t>класс </a:t>
            </a:r>
            <a:endParaRPr lang="ru-RU" sz="8000" b="1" u="sng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«Путешествие в сказку»;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 «Мастерская сказок»; «Волшебная книга»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 </a:t>
            </a:r>
          </a:p>
          <a:p>
            <a:pPr marL="228600" lvl="7"/>
            <a:endParaRPr lang="ru-RU" sz="6400" b="1" dirty="0">
              <a:solidFill>
                <a:schemeClr val="tx1"/>
              </a:solidFill>
            </a:endParaRPr>
          </a:p>
          <a:p>
            <a:endParaRPr lang="ru-RU" sz="8000" b="1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33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6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19" cy="864096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«Волшебная книга»</a:t>
            </a:r>
            <a:endParaRPr lang="ru-RU" sz="40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208912" cy="5400600"/>
          </a:xfrm>
        </p:spPr>
        <p:txBody>
          <a:bodyPr/>
          <a:lstStyle/>
          <a:p>
            <a:pPr lvl="0"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ru-RU" sz="2400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Привлечение родителей к совместному с детьми чтению сказок, сочинению сказок и созданию иллюстраций к ним, помощь в пополнении книжного уголка сказками.</a:t>
            </a:r>
          </a:p>
          <a:p>
            <a:endParaRPr lang="ru-RU" dirty="0"/>
          </a:p>
        </p:txBody>
      </p:sp>
      <p:pic>
        <p:nvPicPr>
          <p:cNvPr id="8" name="Рисунок 7" descr="C:\Users\User1\Desktop\логосказки\IMG-20180514-WA0012.jpg"/>
          <p:cNvPicPr/>
          <p:nvPr/>
        </p:nvPicPr>
        <p:blipFill>
          <a:blip r:embed="rId2"/>
          <a:srcRect t="6497" r="1494" b="23413"/>
          <a:stretch>
            <a:fillRect/>
          </a:stretch>
        </p:blipFill>
        <p:spPr bwMode="auto">
          <a:xfrm>
            <a:off x="1907704" y="3861048"/>
            <a:ext cx="58326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08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613" y="260648"/>
            <a:ext cx="8496943" cy="10081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«Мастерская сказок»</a:t>
            </a:r>
            <a:endParaRPr lang="ru-RU" sz="40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Привлечение родителей к изготовлению разных видов театра, изготовление декораций к сказкам, масок сказочных героев.</a:t>
            </a:r>
          </a:p>
          <a:p>
            <a:endParaRPr lang="ru-RU" dirty="0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1" y="2132856"/>
            <a:ext cx="2643205" cy="194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500570"/>
            <a:ext cx="2714644" cy="214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2963728" cy="208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72" y="4429132"/>
            <a:ext cx="2859128" cy="214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C:\Users\User1\Desktop\20190211_131120.jpg"/>
          <p:cNvPicPr/>
          <p:nvPr/>
        </p:nvPicPr>
        <p:blipFill>
          <a:blip r:embed="rId6" cstate="print"/>
          <a:srcRect l="3046" r="7643"/>
          <a:stretch>
            <a:fillRect/>
          </a:stretch>
        </p:blipFill>
        <p:spPr bwMode="auto">
          <a:xfrm>
            <a:off x="3143240" y="3071810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88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1" cy="129614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педагогами 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6048672" cy="49140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1 Консультации</a:t>
            </a:r>
            <a:r>
              <a:rPr lang="ru-RU" sz="2000" b="1" i="1" dirty="0">
                <a:solidFill>
                  <a:srgbClr val="FF0000"/>
                </a:solidFill>
              </a:rPr>
              <a:t>: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«</a:t>
            </a:r>
            <a:r>
              <a:rPr lang="ru-RU" sz="1800" b="1" dirty="0" err="1" smtClean="0">
                <a:solidFill>
                  <a:srgbClr val="002060"/>
                </a:solidFill>
              </a:rPr>
              <a:t>Сказкотерапия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в детском </a:t>
            </a:r>
            <a:r>
              <a:rPr lang="ru-RU" sz="1800" b="1" dirty="0" smtClean="0">
                <a:solidFill>
                  <a:srgbClr val="002060"/>
                </a:solidFill>
              </a:rPr>
              <a:t>саду»; </a:t>
            </a:r>
            <a:endParaRPr lang="ru-RU" sz="1800" b="1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«Играем в сказки и развиваем речь детей»….</a:t>
            </a:r>
            <a:endParaRPr lang="ru-RU" sz="1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2.Картотеки:</a:t>
            </a:r>
            <a:endParaRPr lang="ru-RU" sz="2000" b="1" i="1" dirty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Артикуляционные сказки; Пальчиковые сказки;</a:t>
            </a:r>
          </a:p>
          <a:p>
            <a:pPr lvl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Сказки – связки; </a:t>
            </a:r>
            <a:r>
              <a:rPr lang="ru-RU" sz="1800" b="1" dirty="0" err="1" smtClean="0">
                <a:solidFill>
                  <a:srgbClr val="002060"/>
                </a:solidFill>
              </a:rPr>
              <a:t>Лексико</a:t>
            </a:r>
            <a:r>
              <a:rPr lang="ru-RU" sz="1800" b="1" dirty="0" smtClean="0">
                <a:solidFill>
                  <a:srgbClr val="002060"/>
                </a:solidFill>
              </a:rPr>
              <a:t> – грамматические сказки</a:t>
            </a:r>
            <a:endParaRPr lang="ru-RU" sz="1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4.Семинары</a:t>
            </a:r>
            <a:r>
              <a:rPr lang="ru-RU" sz="1800" b="1" i="1" dirty="0" smtClean="0">
                <a:solidFill>
                  <a:srgbClr val="FF0000"/>
                </a:solidFill>
              </a:rPr>
              <a:t>: </a:t>
            </a:r>
            <a:r>
              <a:rPr lang="ru-RU" sz="1800" b="1" i="1" dirty="0" smtClean="0">
                <a:solidFill>
                  <a:srgbClr val="002060"/>
                </a:solidFill>
              </a:rPr>
              <a:t>« </a:t>
            </a:r>
            <a:r>
              <a:rPr lang="ru-RU" sz="1800" b="1" i="1" dirty="0" err="1" smtClean="0">
                <a:solidFill>
                  <a:srgbClr val="002060"/>
                </a:solidFill>
              </a:rPr>
              <a:t>Логосказки</a:t>
            </a:r>
            <a:r>
              <a:rPr lang="ru-RU" sz="1800" b="1" i="1" dirty="0" smtClean="0">
                <a:solidFill>
                  <a:srgbClr val="002060"/>
                </a:solidFill>
              </a:rPr>
              <a:t> в коррекционной работе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 с детьми»; «</a:t>
            </a:r>
            <a:r>
              <a:rPr lang="ru-RU" sz="1800" b="1" i="1" dirty="0" err="1" smtClean="0">
                <a:solidFill>
                  <a:srgbClr val="002060"/>
                </a:solidFill>
              </a:rPr>
              <a:t>Сказкотерапия</a:t>
            </a:r>
            <a:r>
              <a:rPr lang="ru-RU" sz="1800" b="1" i="1" dirty="0" smtClean="0">
                <a:solidFill>
                  <a:srgbClr val="002060"/>
                </a:solidFill>
              </a:rPr>
              <a:t> - семья – детский сад»</a:t>
            </a:r>
            <a:endParaRPr lang="ru-RU" sz="1800" b="1" i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i="1" dirty="0" smtClean="0">
                <a:solidFill>
                  <a:srgbClr val="FF0000"/>
                </a:solidFill>
              </a:rPr>
              <a:t>5.Мастер </a:t>
            </a:r>
            <a:r>
              <a:rPr lang="ru-RU" sz="2000" b="1" i="1" dirty="0">
                <a:solidFill>
                  <a:srgbClr val="FF0000"/>
                </a:solidFill>
              </a:rPr>
              <a:t>– </a:t>
            </a:r>
            <a:r>
              <a:rPr lang="ru-RU" sz="2000" b="1" i="1" dirty="0" smtClean="0">
                <a:solidFill>
                  <a:srgbClr val="FF0000"/>
                </a:solidFill>
              </a:rPr>
              <a:t>классы</a:t>
            </a:r>
            <a:r>
              <a:rPr lang="ru-RU" sz="1800" b="1" i="1" dirty="0" smtClean="0">
                <a:solidFill>
                  <a:srgbClr val="002060"/>
                </a:solidFill>
              </a:rPr>
              <a:t>: «Сказка – «Волшебный цветок»;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2060"/>
                </a:solidFill>
              </a:rPr>
              <a:t>«Мастерская сказок»; «Волшебная книга» …….</a:t>
            </a:r>
            <a:endParaRPr lang="ru-RU" sz="1800" b="1" i="1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G:\сказка\IMG_12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6" r="3703"/>
          <a:stretch/>
        </p:blipFill>
        <p:spPr bwMode="auto">
          <a:xfrm>
            <a:off x="214282" y="4786322"/>
            <a:ext cx="414340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61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80919" cy="10081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«Играем в сказки»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86050" y="1124744"/>
            <a:ext cx="3143272" cy="544752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300" b="1" dirty="0" smtClean="0">
                <a:solidFill>
                  <a:srgbClr val="002060"/>
                </a:solidFill>
              </a:rPr>
              <a:t>А </a:t>
            </a:r>
            <a:r>
              <a:rPr lang="ru-RU" sz="2300" b="1" dirty="0">
                <a:solidFill>
                  <a:srgbClr val="002060"/>
                </a:solidFill>
              </a:rPr>
              <a:t>педагоги воспитывают артистические качества, раскрывают творческий потенциал детей, учат чувствовать и понимать эмоциональное состояние героя; развивают </a:t>
            </a:r>
            <a:r>
              <a:rPr lang="ru-RU" sz="2300" b="1" dirty="0" smtClean="0">
                <a:solidFill>
                  <a:srgbClr val="002060"/>
                </a:solidFill>
              </a:rPr>
              <a:t> память</a:t>
            </a:r>
            <a:r>
              <a:rPr lang="ru-RU" sz="2300" b="1" dirty="0">
                <a:solidFill>
                  <a:srgbClr val="002060"/>
                </a:solidFill>
              </a:rPr>
              <a:t>, </a:t>
            </a:r>
            <a:r>
              <a:rPr lang="ru-RU" sz="2300" b="1" dirty="0" err="1" smtClean="0">
                <a:solidFill>
                  <a:srgbClr val="002060"/>
                </a:solidFill>
              </a:rPr>
              <a:t>внимание,воображение</a:t>
            </a:r>
            <a:r>
              <a:rPr lang="ru-RU" sz="2300" b="1" dirty="0">
                <a:solidFill>
                  <a:srgbClr val="002060"/>
                </a:solidFill>
              </a:rPr>
              <a:t>; совершенствуют речевое общение детей в игровой деятельности.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10412"/>
          <a:stretch/>
        </p:blipFill>
        <p:spPr bwMode="auto">
          <a:xfrm>
            <a:off x="142844" y="4000504"/>
            <a:ext cx="250033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9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429684" cy="1571628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Мониторинг по проекту «</a:t>
            </a:r>
            <a:r>
              <a:rPr lang="ru-RU" sz="3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Логосказки</a:t>
            </a:r>
            <a:r>
              <a:rPr lang="ru-RU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285720" y="1285860"/>
          <a:ext cx="8572560" cy="491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14290"/>
            <a:ext cx="7848871" cy="8572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Выводы: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4608512" cy="561662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У детей значительно улучшилось звукопроизношение;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Правильно употребляют </a:t>
            </a:r>
            <a:r>
              <a:rPr lang="ru-RU" sz="2400" b="1" dirty="0" err="1" smtClean="0">
                <a:solidFill>
                  <a:srgbClr val="002060"/>
                </a:solidFill>
              </a:rPr>
              <a:t>лексико</a:t>
            </a:r>
            <a:r>
              <a:rPr lang="ru-RU" sz="2400" b="1" dirty="0" smtClean="0">
                <a:solidFill>
                  <a:srgbClr val="002060"/>
                </a:solidFill>
              </a:rPr>
              <a:t> – грамматические категории;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-Дети логопедической группы успешно овладели грамотной и связной речью;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Появилась мотивация к занятиям;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- Создалось плодотворное  и дружеское взаимодействие между всеми участниками образовательного процесса.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www.eduportal44.ru/Kostroma_EDU/ds_70/SiteAssets/SitePages/%D0%9D%D0%90%D0%A8%D0%98%20%D0%93%D0%A0%D0%A3%D0%9F%D0%9F%D0%AB/9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733" y="1052736"/>
            <a:ext cx="2449830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71480"/>
            <a:ext cx="6143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 :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Коррекция и развитие речи дошкольников через использование  </a:t>
            </a:r>
            <a:r>
              <a:rPr lang="ru-RU" sz="2800" b="1" dirty="0" err="1" smtClean="0">
                <a:solidFill>
                  <a:srgbClr val="FF0000"/>
                </a:solidFill>
              </a:rPr>
              <a:t>логосказок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20840"/>
            <a:ext cx="842968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228600" lvl="1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228600" lvl="1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Основная цель  </a:t>
            </a:r>
            <a:r>
              <a:rPr lang="ru-RU" sz="2800" b="1" dirty="0" err="1" smtClean="0">
                <a:solidFill>
                  <a:srgbClr val="FF0000"/>
                </a:solidFill>
              </a:rPr>
              <a:t>логосказки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– всестороннее, последовательное развитие речи детей и связанных с ней психических процессов (внимания, памяти, мышления, воображения)  путём использования элементов  </a:t>
            </a:r>
            <a:r>
              <a:rPr lang="ru-RU" sz="2800" b="1" dirty="0" err="1" smtClean="0">
                <a:solidFill>
                  <a:srgbClr val="002060"/>
                </a:solidFill>
              </a:rPr>
              <a:t>сказкотерапии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228600" lvl="1"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228600" lvl="1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Тип проекта:  </a:t>
            </a:r>
            <a:r>
              <a:rPr lang="ru-RU" sz="2800" b="1" dirty="0" smtClean="0">
                <a:solidFill>
                  <a:srgbClr val="002060"/>
                </a:solidFill>
              </a:rPr>
              <a:t>долгосрочный </a:t>
            </a:r>
          </a:p>
          <a:p>
            <a:pPr marL="228600" lvl="1">
              <a:buNone/>
            </a:pP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(сентябрь - май)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6" descr="&amp;Rcy;&amp;ocy;&amp;dcy;&amp;icy;&amp;tcy;&amp;iecy;&amp;lcy;&amp;yacy;&amp;mcy; &amp;Scy;&amp;iecy;&amp;mcy;&amp;iecy;&amp;jcy;&amp;ncy;&amp;acy;&amp;yacy; &amp;scy;&amp;kcy;&amp;acy;&amp;z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115" y="4572008"/>
            <a:ext cx="2942884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54280" cy="100811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Приложение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06760" cy="5590974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Перспективный план по </a:t>
            </a:r>
            <a:r>
              <a:rPr lang="ru-RU" sz="2400" b="1" dirty="0" err="1" smtClean="0">
                <a:solidFill>
                  <a:srgbClr val="002060"/>
                </a:solidFill>
              </a:rPr>
              <a:t>сказкотерапии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50292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Конспекты занятий по </a:t>
            </a:r>
            <a:r>
              <a:rPr lang="ru-RU" sz="2400" b="1" dirty="0" err="1" smtClean="0">
                <a:solidFill>
                  <a:srgbClr val="002060"/>
                </a:solidFill>
              </a:rPr>
              <a:t>логосказкам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50292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Картотеки по  </a:t>
            </a:r>
            <a:r>
              <a:rPr lang="ru-RU" sz="2400" b="1" dirty="0" err="1" smtClean="0">
                <a:solidFill>
                  <a:srgbClr val="002060"/>
                </a:solidFill>
              </a:rPr>
              <a:t>логосказкам</a:t>
            </a:r>
            <a:r>
              <a:rPr lang="ru-RU" sz="2400" b="1" dirty="0" smtClean="0">
                <a:solidFill>
                  <a:srgbClr val="002060"/>
                </a:solidFill>
              </a:rPr>
              <a:t>:  (</a:t>
            </a:r>
            <a:r>
              <a:rPr lang="ru-RU" sz="2400" b="1" dirty="0">
                <a:solidFill>
                  <a:srgbClr val="002060"/>
                </a:solidFill>
              </a:rPr>
              <a:t>артикуляционные </a:t>
            </a:r>
            <a:r>
              <a:rPr lang="ru-RU" sz="2400" b="1" dirty="0" smtClean="0">
                <a:solidFill>
                  <a:srgbClr val="002060"/>
                </a:solidFill>
              </a:rPr>
              <a:t> сказки</a:t>
            </a:r>
            <a:r>
              <a:rPr lang="ru-RU" sz="2400" b="1" dirty="0">
                <a:solidFill>
                  <a:srgbClr val="002060"/>
                </a:solidFill>
              </a:rPr>
              <a:t>, пальчиковые </a:t>
            </a:r>
            <a:r>
              <a:rPr lang="ru-RU" sz="2400" b="1" dirty="0" smtClean="0">
                <a:solidFill>
                  <a:srgbClr val="002060"/>
                </a:solidFill>
              </a:rPr>
              <a:t> сказки, фонетические сказки, </a:t>
            </a:r>
            <a:r>
              <a:rPr lang="ru-RU" sz="2400" b="1" dirty="0">
                <a:solidFill>
                  <a:srgbClr val="002060"/>
                </a:solidFill>
              </a:rPr>
              <a:t>сказки-связки, сказки по обучению </a:t>
            </a:r>
            <a:r>
              <a:rPr lang="ru-RU" sz="2400" b="1" dirty="0" smtClean="0">
                <a:solidFill>
                  <a:srgbClr val="002060"/>
                </a:solidFill>
              </a:rPr>
              <a:t>грамоте;</a:t>
            </a:r>
          </a:p>
          <a:p>
            <a:pPr marL="50292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Консультации для педагогов и родителей;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мастер – класс </a:t>
            </a:r>
          </a:p>
          <a:p>
            <a:pPr marL="50292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Памятки для родителей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4" name="Рисунок 3" descr="C:\Users\User1\AppData\Local\Microsoft\Windows\INetCache\IE\VHBQPKJ5\20180227_112519[1].jpg"/>
          <p:cNvPicPr/>
          <p:nvPr/>
        </p:nvPicPr>
        <p:blipFill rotWithShape="1">
          <a:blip r:embed="rId2" cstate="print"/>
          <a:srcRect l="29006" t="5366" r="7655" b="1165"/>
          <a:stretch/>
        </p:blipFill>
        <p:spPr bwMode="auto">
          <a:xfrm rot="5400000">
            <a:off x="6044104" y="3829105"/>
            <a:ext cx="2589530" cy="3085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User1\Desktop\20190118_143645.jpg"/>
          <p:cNvPicPr/>
          <p:nvPr/>
        </p:nvPicPr>
        <p:blipFill>
          <a:blip r:embed="rId3" cstate="print"/>
          <a:srcRect t="7408" b="9117"/>
          <a:stretch>
            <a:fillRect/>
          </a:stretch>
        </p:blipFill>
        <p:spPr bwMode="auto">
          <a:xfrm>
            <a:off x="179512" y="4166273"/>
            <a:ext cx="523557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605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4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4031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357166"/>
            <a:ext cx="4714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0043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ГИПОТЕЗА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1428736"/>
            <a:ext cx="70723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Приёмы  </a:t>
            </a:r>
            <a:r>
              <a:rPr lang="ru-RU" sz="3200" b="1" dirty="0" err="1" smtClean="0">
                <a:solidFill>
                  <a:srgbClr val="002060"/>
                </a:solidFill>
              </a:rPr>
              <a:t>сказкотерапии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b="1" dirty="0" err="1" smtClean="0">
                <a:solidFill>
                  <a:srgbClr val="FF0000"/>
                </a:solidFill>
              </a:rPr>
              <a:t>логосказки</a:t>
            </a:r>
            <a:r>
              <a:rPr lang="ru-RU" sz="3200" b="1" dirty="0" smtClean="0">
                <a:solidFill>
                  <a:srgbClr val="002060"/>
                </a:solidFill>
              </a:rPr>
              <a:t>  являются одними из оптимальных приёмов при работе с детьми с          нарушениями речи.</a:t>
            </a:r>
            <a:endParaRPr lang="ru-RU" sz="3200" dirty="0"/>
          </a:p>
        </p:txBody>
      </p:sp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071942"/>
            <a:ext cx="4276402" cy="242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 descr="https://image.winudf.com/v2/image/YWlyLmNvbS5zb3Zlcm8ubHJyaHJ1c2ZyZWVfc2NyZWVuXzBfaGZtaWNyeGs/screen-0.jpg?h=800&amp;fakeurl=1&amp;type=.jpg"/>
          <p:cNvPicPr/>
          <p:nvPr/>
        </p:nvPicPr>
        <p:blipFill>
          <a:blip r:embed="rId3"/>
          <a:srcRect l="5446" t="10646" r="8799"/>
          <a:stretch>
            <a:fillRect/>
          </a:stretch>
        </p:blipFill>
        <p:spPr bwMode="auto">
          <a:xfrm>
            <a:off x="357158" y="4000504"/>
            <a:ext cx="3747137" cy="2451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2511" cy="7200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  <a:endParaRPr lang="ru-RU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142984"/>
            <a:ext cx="6984776" cy="5310352"/>
          </a:xfr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1</a:t>
            </a:r>
            <a:r>
              <a:rPr lang="ru-RU" sz="9600" b="1" dirty="0"/>
              <a:t>. </a:t>
            </a:r>
            <a:r>
              <a:rPr lang="ru-RU" sz="9600" b="1" dirty="0" smtClean="0">
                <a:solidFill>
                  <a:srgbClr val="002060"/>
                </a:solidFill>
              </a:rPr>
              <a:t>Систематизировать </a:t>
            </a:r>
            <a:r>
              <a:rPr lang="ru-RU" sz="9600" b="1" dirty="0">
                <a:solidFill>
                  <a:srgbClr val="002060"/>
                </a:solidFill>
              </a:rPr>
              <a:t>методический и </a:t>
            </a:r>
            <a:r>
              <a:rPr lang="ru-RU" sz="9600" b="1" dirty="0" smtClean="0">
                <a:solidFill>
                  <a:srgbClr val="002060"/>
                </a:solidFill>
              </a:rPr>
              <a:t>                дидактический   материал </a:t>
            </a:r>
            <a:r>
              <a:rPr lang="ru-RU" sz="9600" b="1" dirty="0">
                <a:solidFill>
                  <a:srgbClr val="002060"/>
                </a:solidFill>
              </a:rPr>
              <a:t>по </a:t>
            </a:r>
            <a:r>
              <a:rPr lang="ru-RU" sz="9600" b="1" dirty="0" smtClean="0">
                <a:solidFill>
                  <a:srgbClr val="002060"/>
                </a:solidFill>
              </a:rPr>
              <a:t>теме проекта.</a:t>
            </a:r>
            <a:endParaRPr lang="ru-RU" sz="96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rgbClr val="FF0000"/>
                </a:solidFill>
              </a:rPr>
              <a:t>2</a:t>
            </a:r>
            <a:r>
              <a:rPr lang="ru-RU" sz="9600" b="1" dirty="0" smtClean="0">
                <a:solidFill>
                  <a:srgbClr val="FF0000"/>
                </a:solidFill>
              </a:rPr>
              <a:t>.</a:t>
            </a:r>
            <a:r>
              <a:rPr lang="ru-RU" sz="9600" b="1" dirty="0" smtClean="0">
                <a:solidFill>
                  <a:srgbClr val="002060"/>
                </a:solidFill>
              </a:rPr>
              <a:t> Апробировать  разные виды </a:t>
            </a:r>
            <a:r>
              <a:rPr lang="ru-RU" sz="9600" b="1" dirty="0" err="1" smtClean="0">
                <a:solidFill>
                  <a:srgbClr val="002060"/>
                </a:solidFill>
              </a:rPr>
              <a:t>логосказок</a:t>
            </a:r>
            <a:r>
              <a:rPr lang="ru-RU" sz="9600" b="1" dirty="0" smtClean="0">
                <a:solidFill>
                  <a:srgbClr val="002060"/>
                </a:solidFill>
              </a:rPr>
              <a:t>  </a:t>
            </a:r>
            <a:r>
              <a:rPr lang="ru-RU" sz="9600" b="1" dirty="0">
                <a:solidFill>
                  <a:srgbClr val="002060"/>
                </a:solidFill>
              </a:rPr>
              <a:t>в практике работы</a:t>
            </a:r>
            <a:r>
              <a:rPr lang="ru-RU" sz="9600" b="1" dirty="0" smtClean="0">
                <a:solidFill>
                  <a:srgbClr val="002060"/>
                </a:solidFill>
              </a:rPr>
              <a:t>.</a:t>
            </a:r>
            <a:endParaRPr lang="ru-RU" sz="96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9600" b="1" dirty="0">
                <a:solidFill>
                  <a:srgbClr val="FF0000"/>
                </a:solidFill>
              </a:rPr>
              <a:t>3.</a:t>
            </a:r>
            <a:r>
              <a:rPr lang="ru-RU" sz="9600" b="1" dirty="0">
                <a:solidFill>
                  <a:srgbClr val="002060"/>
                </a:solidFill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</a:rPr>
              <a:t>Обогатить </a:t>
            </a:r>
            <a:r>
              <a:rPr lang="ru-RU" sz="9600" b="1" dirty="0">
                <a:solidFill>
                  <a:srgbClr val="002060"/>
                </a:solidFill>
              </a:rPr>
              <a:t>предметно-развивающую речевую </a:t>
            </a:r>
            <a:r>
              <a:rPr lang="ru-RU" sz="9600" b="1" dirty="0" smtClean="0">
                <a:solidFill>
                  <a:srgbClr val="002060"/>
                </a:solidFill>
              </a:rPr>
              <a:t>     среду по теме.</a:t>
            </a:r>
            <a:endParaRPr lang="ru-RU" sz="96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4.</a:t>
            </a:r>
            <a:r>
              <a:rPr lang="ru-RU" sz="9600" b="1" dirty="0" smtClean="0">
                <a:solidFill>
                  <a:srgbClr val="002060"/>
                </a:solidFill>
              </a:rPr>
              <a:t> Развивать   </a:t>
            </a:r>
            <a:r>
              <a:rPr lang="ru-RU" sz="9600" b="1" dirty="0">
                <a:solidFill>
                  <a:srgbClr val="002060"/>
                </a:solidFill>
              </a:rPr>
              <a:t>все  компоненты  устной  речи  </a:t>
            </a:r>
            <a:r>
              <a:rPr lang="ru-RU" sz="9600" b="1" dirty="0" smtClean="0">
                <a:solidFill>
                  <a:srgbClr val="002060"/>
                </a:solidFill>
              </a:rPr>
              <a:t> детей  </a:t>
            </a:r>
            <a:r>
              <a:rPr lang="ru-RU" sz="9600" b="1" dirty="0">
                <a:solidFill>
                  <a:srgbClr val="002060"/>
                </a:solidFill>
              </a:rPr>
              <a:t>(лексическую  сторону, грамматический  </a:t>
            </a:r>
            <a:r>
              <a:rPr lang="ru-RU" sz="9600" b="1" dirty="0" smtClean="0">
                <a:solidFill>
                  <a:srgbClr val="002060"/>
                </a:solidFill>
              </a:rPr>
              <a:t> строй  </a:t>
            </a:r>
            <a:r>
              <a:rPr lang="ru-RU" sz="9600" b="1" dirty="0">
                <a:solidFill>
                  <a:srgbClr val="002060"/>
                </a:solidFill>
              </a:rPr>
              <a:t>речи,  </a:t>
            </a:r>
            <a:r>
              <a:rPr lang="ru-RU" sz="9600" b="1" dirty="0" smtClean="0">
                <a:solidFill>
                  <a:srgbClr val="002060"/>
                </a:solidFill>
              </a:rPr>
              <a:t>звукопроизношение,  </a:t>
            </a:r>
            <a:r>
              <a:rPr lang="ru-RU" sz="9600" b="1" dirty="0">
                <a:solidFill>
                  <a:srgbClr val="002060"/>
                </a:solidFill>
              </a:rPr>
              <a:t>связную  речь)  в различных формах </a:t>
            </a:r>
            <a:r>
              <a:rPr lang="ru-RU" sz="9600" b="1" dirty="0" smtClean="0">
                <a:solidFill>
                  <a:srgbClr val="002060"/>
                </a:solidFill>
              </a:rPr>
              <a:t>и видах </a:t>
            </a:r>
            <a:r>
              <a:rPr lang="ru-RU" sz="9600" b="1" dirty="0">
                <a:solidFill>
                  <a:srgbClr val="002060"/>
                </a:solidFill>
              </a:rPr>
              <a:t>детской  </a:t>
            </a:r>
            <a:r>
              <a:rPr lang="ru-RU" sz="9600" b="1" dirty="0" smtClean="0">
                <a:solidFill>
                  <a:srgbClr val="002060"/>
                </a:solidFill>
              </a:rPr>
              <a:t>деятельности.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5. </a:t>
            </a:r>
            <a:r>
              <a:rPr lang="ru-RU" sz="9600" b="1" dirty="0" smtClean="0">
                <a:solidFill>
                  <a:srgbClr val="002060"/>
                </a:solidFill>
              </a:rPr>
              <a:t>Вовлекать родителей в единое          пространство «семья – детский сад».</a:t>
            </a:r>
            <a:endParaRPr lang="ru-RU" sz="9600" b="1" dirty="0">
              <a:solidFill>
                <a:srgbClr val="002060"/>
              </a:solidFill>
            </a:endParaRPr>
          </a:p>
          <a:p>
            <a:pPr marL="45720" indent="0">
              <a:buNone/>
            </a:pPr>
            <a:r>
              <a:rPr lang="ru-RU" sz="9600" b="1" dirty="0">
                <a:solidFill>
                  <a:srgbClr val="002060"/>
                </a:solidFill>
              </a:rPr>
              <a:t>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fc.vseosvita.ua/000c2j-3d0e/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37112"/>
            <a:ext cx="2699792" cy="2420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3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34076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ПРОГНОЗИРУЕМЫЕ  РЕЗУЛЬТАТЫ :</a:t>
            </a:r>
            <a:endParaRPr lang="ru-RU" sz="40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764705"/>
            <a:ext cx="5715040" cy="5593254"/>
          </a:xfrm>
        </p:spPr>
        <p:txBody>
          <a:bodyPr>
            <a:noAutofit/>
          </a:bodyPr>
          <a:lstStyle/>
          <a:p>
            <a:pPr marL="388620" indent="-34290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1.</a:t>
            </a:r>
            <a:r>
              <a:rPr lang="ru-RU" sz="2000" b="1" dirty="0" smtClean="0">
                <a:solidFill>
                  <a:srgbClr val="002060"/>
                </a:solidFill>
              </a:rPr>
              <a:t>  Разработка  дидактического  материала  (создание  картотек  по </a:t>
            </a:r>
            <a:r>
              <a:rPr lang="ru-RU" sz="2000" b="1" dirty="0" err="1" smtClean="0">
                <a:solidFill>
                  <a:srgbClr val="002060"/>
                </a:solidFill>
              </a:rPr>
              <a:t>логосказкам</a:t>
            </a:r>
            <a:r>
              <a:rPr lang="ru-RU" sz="2000" b="1" dirty="0" smtClean="0">
                <a:solidFill>
                  <a:srgbClr val="002060"/>
                </a:solidFill>
              </a:rPr>
              <a:t>;  дидактических и развивающих игр; разных видов театров)</a:t>
            </a:r>
          </a:p>
          <a:p>
            <a:pPr marL="388620" indent="-34290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r>
              <a:rPr lang="ru-RU" sz="2000" b="1" dirty="0" smtClean="0">
                <a:solidFill>
                  <a:srgbClr val="002060"/>
                </a:solidFill>
              </a:rPr>
              <a:t>. Активное применение  </a:t>
            </a:r>
            <a:r>
              <a:rPr lang="ru-RU" sz="2000" b="1" dirty="0" err="1" smtClean="0">
                <a:solidFill>
                  <a:srgbClr val="002060"/>
                </a:solidFill>
              </a:rPr>
              <a:t>логосказок</a:t>
            </a:r>
            <a:r>
              <a:rPr lang="ru-RU" sz="2000" b="1" dirty="0" smtClean="0">
                <a:solidFill>
                  <a:srgbClr val="002060"/>
                </a:solidFill>
              </a:rPr>
              <a:t> в коррекционной работе с детьми;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3. </a:t>
            </a:r>
            <a:r>
              <a:rPr lang="ru-RU" sz="2000" b="1" dirty="0" smtClean="0">
                <a:solidFill>
                  <a:srgbClr val="002060"/>
                </a:solidFill>
              </a:rPr>
              <a:t>Овладение детьми грамотной и связной речью, лексико-грамматическими средствами языка;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4.</a:t>
            </a:r>
            <a:r>
              <a:rPr lang="ru-RU" sz="2000" b="1" dirty="0" smtClean="0">
                <a:solidFill>
                  <a:srgbClr val="002060"/>
                </a:solidFill>
              </a:rPr>
              <a:t> Выразительное  интонирование  детьми  голосов  героев  сказок,  передача  мимикой  и движениями эмоциональных состояний героев;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5. </a:t>
            </a:r>
            <a:r>
              <a:rPr lang="ru-RU" sz="2000" b="1" dirty="0" smtClean="0">
                <a:solidFill>
                  <a:srgbClr val="002060"/>
                </a:solidFill>
              </a:rPr>
              <a:t>Активизирование психических процессов;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6.</a:t>
            </a:r>
            <a:r>
              <a:rPr lang="ru-RU" sz="2000" b="1" dirty="0" smtClean="0">
                <a:solidFill>
                  <a:srgbClr val="002060"/>
                </a:solidFill>
              </a:rPr>
              <a:t>  Доброжелательное отношение друг к другу;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r>
              <a:rPr lang="ru-RU" sz="2000" b="1" dirty="0" smtClean="0">
                <a:solidFill>
                  <a:srgbClr val="002060"/>
                </a:solidFill>
              </a:rPr>
              <a:t>. Вовлечение  родителей в единое пространство «Семья - детский сад».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endParaRPr lang="ru-RU" sz="1800" b="1" dirty="0"/>
          </a:p>
        </p:txBody>
      </p:sp>
      <p:pic>
        <p:nvPicPr>
          <p:cNvPr id="6" name="Рисунок 5" descr="C:\Users\User1\Desktop\IMG-20181109-WA0039.jpg"/>
          <p:cNvPicPr/>
          <p:nvPr/>
        </p:nvPicPr>
        <p:blipFill>
          <a:blip r:embed="rId2"/>
          <a:srcRect l="12989" t="17014" b="1605"/>
          <a:stretch>
            <a:fillRect/>
          </a:stretch>
        </p:blipFill>
        <p:spPr bwMode="auto">
          <a:xfrm>
            <a:off x="6372200" y="896605"/>
            <a:ext cx="2486080" cy="2820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8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16632"/>
            <a:ext cx="7766248" cy="1224136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этап проекта - подготовительный</a:t>
            </a:r>
            <a:endParaRPr lang="ru-RU" sz="44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8280920" cy="4968552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1.</a:t>
            </a:r>
            <a:r>
              <a:rPr lang="ru-RU" b="1" dirty="0">
                <a:solidFill>
                  <a:srgbClr val="002060"/>
                </a:solidFill>
              </a:rPr>
              <a:t> Изучение методической  литературы по данной теме; опыта работы коллег средствами информационных ресурсов.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2.</a:t>
            </a:r>
            <a:r>
              <a:rPr lang="ru-RU" b="1" dirty="0">
                <a:solidFill>
                  <a:srgbClr val="002060"/>
                </a:solidFill>
              </a:rPr>
              <a:t> Подготовка методической базы (картотек, конспектов занятий, игрового и дидактического оборудования</a:t>
            </a:r>
            <a:r>
              <a:rPr lang="ru-RU" b="1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3.</a:t>
            </a:r>
            <a:r>
              <a:rPr lang="ru-RU" b="1" dirty="0">
                <a:solidFill>
                  <a:srgbClr val="002060"/>
                </a:solidFill>
              </a:rPr>
              <a:t> Составление перспективного плана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4</a:t>
            </a:r>
            <a:r>
              <a:rPr lang="ru-RU" b="1" dirty="0" smtClean="0">
                <a:solidFill>
                  <a:srgbClr val="002060"/>
                </a:solidFill>
              </a:rPr>
              <a:t>. Вовлечение родителей для участия  в реализации проекта.</a:t>
            </a:r>
          </a:p>
        </p:txBody>
      </p:sp>
      <p:pic>
        <p:nvPicPr>
          <p:cNvPr id="4" name="Рисунок 3" descr="C:\Users\User1\Desktop\20190118_143645.jpg"/>
          <p:cNvPicPr/>
          <p:nvPr/>
        </p:nvPicPr>
        <p:blipFill>
          <a:blip r:embed="rId2" cstate="print"/>
          <a:srcRect t="7408" b="9117"/>
          <a:stretch>
            <a:fillRect/>
          </a:stretch>
        </p:blipFill>
        <p:spPr bwMode="auto">
          <a:xfrm>
            <a:off x="3643306" y="4143380"/>
            <a:ext cx="52355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1\Desktop\20190118_143404.jpg"/>
          <p:cNvPicPr/>
          <p:nvPr/>
        </p:nvPicPr>
        <p:blipFill>
          <a:blip r:embed="rId3" cstate="print"/>
          <a:srcRect t="6838" b="7407"/>
          <a:stretch>
            <a:fillRect/>
          </a:stretch>
        </p:blipFill>
        <p:spPr bwMode="auto">
          <a:xfrm>
            <a:off x="285720" y="4214818"/>
            <a:ext cx="435771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631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115212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этап - основной</a:t>
            </a:r>
            <a:endParaRPr lang="ru-RU" sz="40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764704"/>
            <a:ext cx="8640960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b="1" dirty="0">
                <a:solidFill>
                  <a:srgbClr val="FF0000"/>
                </a:solidFill>
              </a:rPr>
              <a:t>1.</a:t>
            </a: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</a:rPr>
              <a:t>Применение разных видов </a:t>
            </a:r>
            <a:r>
              <a:rPr lang="ru-RU" sz="1900" b="1" dirty="0" err="1" smtClean="0">
                <a:solidFill>
                  <a:srgbClr val="002060"/>
                </a:solidFill>
              </a:rPr>
              <a:t>логосказок</a:t>
            </a:r>
            <a:r>
              <a:rPr lang="ru-RU" sz="1900" b="1" dirty="0" smtClean="0">
                <a:solidFill>
                  <a:srgbClr val="002060"/>
                </a:solidFill>
              </a:rPr>
              <a:t> в коррекционной  работе с детьми.</a:t>
            </a:r>
            <a:endParaRPr lang="ru-RU" sz="19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900" b="1" dirty="0">
                <a:solidFill>
                  <a:srgbClr val="FF0000"/>
                </a:solidFill>
              </a:rPr>
              <a:t>2</a:t>
            </a:r>
            <a:r>
              <a:rPr lang="ru-RU" sz="1900" b="1" dirty="0" smtClean="0">
                <a:solidFill>
                  <a:srgbClr val="FF0000"/>
                </a:solidFill>
              </a:rPr>
              <a:t>.</a:t>
            </a:r>
            <a:r>
              <a:rPr lang="ru-RU" sz="1900" b="1" dirty="0" smtClean="0">
                <a:solidFill>
                  <a:srgbClr val="002060"/>
                </a:solidFill>
              </a:rPr>
              <a:t> Обогащение </a:t>
            </a:r>
            <a:r>
              <a:rPr lang="ru-RU" sz="1900" b="1" dirty="0">
                <a:solidFill>
                  <a:srgbClr val="002060"/>
                </a:solidFill>
              </a:rPr>
              <a:t>предметно – развивающей среды:  оформление  «волшебных книг» родителями и детьми; изготовление разных видов </a:t>
            </a:r>
            <a:r>
              <a:rPr lang="ru-RU" sz="1900" b="1" dirty="0" smtClean="0">
                <a:solidFill>
                  <a:srgbClr val="002060"/>
                </a:solidFill>
              </a:rPr>
              <a:t>театров. </a:t>
            </a:r>
            <a:endParaRPr lang="ru-RU" sz="19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900" b="1" dirty="0">
                <a:solidFill>
                  <a:srgbClr val="FF0000"/>
                </a:solidFill>
              </a:rPr>
              <a:t>3</a:t>
            </a:r>
            <a:r>
              <a:rPr lang="ru-RU" sz="1900" b="1" dirty="0" smtClean="0">
                <a:solidFill>
                  <a:srgbClr val="002060"/>
                </a:solidFill>
              </a:rPr>
              <a:t>. </a:t>
            </a:r>
            <a:r>
              <a:rPr lang="ru-RU" sz="1900" b="1" dirty="0">
                <a:solidFill>
                  <a:srgbClr val="002060"/>
                </a:solidFill>
              </a:rPr>
              <a:t>Подбор дидактического материала по следующим видам </a:t>
            </a:r>
            <a:r>
              <a:rPr lang="ru-RU" sz="1900" b="1" dirty="0" err="1">
                <a:solidFill>
                  <a:srgbClr val="002060"/>
                </a:solidFill>
              </a:rPr>
              <a:t>логосказок</a:t>
            </a:r>
            <a:r>
              <a:rPr lang="ru-RU" sz="1900" b="1" dirty="0">
                <a:solidFill>
                  <a:srgbClr val="002060"/>
                </a:solidFill>
              </a:rPr>
              <a:t>: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002060"/>
                </a:solidFill>
              </a:rPr>
              <a:t>      Артикуляционные;</a:t>
            </a:r>
            <a:r>
              <a:rPr lang="ru-RU" sz="1900" b="1" i="1" dirty="0">
                <a:solidFill>
                  <a:srgbClr val="002060"/>
                </a:solidFill>
              </a:rPr>
              <a:t> </a:t>
            </a:r>
            <a:r>
              <a:rPr lang="ru-RU" sz="1900" b="1" i="1" dirty="0" smtClean="0">
                <a:solidFill>
                  <a:srgbClr val="002060"/>
                </a:solidFill>
              </a:rPr>
              <a:t>Пальчиковые; Фонетические;</a:t>
            </a:r>
            <a:r>
              <a:rPr lang="ru-RU" sz="1900" b="1" dirty="0" smtClean="0">
                <a:solidFill>
                  <a:srgbClr val="002060"/>
                </a:solidFill>
              </a:rPr>
              <a:t> </a:t>
            </a:r>
            <a:r>
              <a:rPr lang="ru-RU" sz="1900" b="1" i="1" dirty="0" smtClean="0">
                <a:solidFill>
                  <a:srgbClr val="002060"/>
                </a:solidFill>
              </a:rPr>
              <a:t>Лексико-   грамматические;</a:t>
            </a:r>
            <a:r>
              <a:rPr lang="ru-RU" sz="1900" b="1" dirty="0" smtClean="0">
                <a:solidFill>
                  <a:srgbClr val="002060"/>
                </a:solidFill>
              </a:rPr>
              <a:t> </a:t>
            </a:r>
            <a:r>
              <a:rPr lang="ru-RU" sz="1900" b="1" i="1" dirty="0" smtClean="0">
                <a:solidFill>
                  <a:srgbClr val="002060"/>
                </a:solidFill>
              </a:rPr>
              <a:t>Сказки, способствующие формированию связной речи; Сказки по обучению грамоте.</a:t>
            </a:r>
          </a:p>
          <a:p>
            <a:pPr lvl="0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4.</a:t>
            </a:r>
            <a:r>
              <a:rPr lang="ru-RU" sz="1900" b="1" dirty="0" smtClean="0">
                <a:solidFill>
                  <a:srgbClr val="002060"/>
                </a:solidFill>
              </a:rPr>
              <a:t> Проведение консультаций, мастер – классов  для педагогов и родителей.</a:t>
            </a:r>
          </a:p>
          <a:p>
            <a:pPr lvl="0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5</a:t>
            </a:r>
            <a:r>
              <a:rPr lang="ru-RU" sz="1900" b="1" dirty="0" smtClean="0">
                <a:solidFill>
                  <a:srgbClr val="002060"/>
                </a:solidFill>
              </a:rPr>
              <a:t>. Организация выставок. </a:t>
            </a:r>
          </a:p>
          <a:p>
            <a:pPr lvl="0"/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 lvl="0"/>
            <a:endParaRPr lang="ru-RU" sz="1800" dirty="0"/>
          </a:p>
          <a:p>
            <a:pPr lvl="0"/>
            <a:r>
              <a:rPr lang="ru-RU" sz="1800" b="1" i="1" dirty="0"/>
              <a:t> </a:t>
            </a:r>
          </a:p>
          <a:p>
            <a:endParaRPr lang="ru-RU" sz="1800" dirty="0"/>
          </a:p>
        </p:txBody>
      </p:sp>
      <p:pic>
        <p:nvPicPr>
          <p:cNvPr id="6" name="Рисунок 5" descr="C:\Users\User1\Desktop\логосказки\IMG-20180514-WA0011.jpg"/>
          <p:cNvPicPr/>
          <p:nvPr/>
        </p:nvPicPr>
        <p:blipFill>
          <a:blip r:embed="rId2"/>
          <a:srcRect t="49839" r="5432"/>
          <a:stretch>
            <a:fillRect/>
          </a:stretch>
        </p:blipFill>
        <p:spPr bwMode="auto">
          <a:xfrm>
            <a:off x="3929058" y="4214818"/>
            <a:ext cx="500066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сказка\IMG_11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342902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58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1" cy="864096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этап - заключительный</a:t>
            </a:r>
            <a:endParaRPr lang="ru-RU" sz="4000" dirty="0">
              <a:ln w="12700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857232"/>
            <a:ext cx="8462744" cy="58121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300" b="1" dirty="0" smtClean="0">
                <a:solidFill>
                  <a:srgbClr val="002060"/>
                </a:solidFill>
              </a:rPr>
              <a:t>Презентация проекта;</a:t>
            </a:r>
          </a:p>
          <a:p>
            <a:pPr>
              <a:buFontTx/>
              <a:buChar char="-"/>
            </a:pPr>
            <a:r>
              <a:rPr lang="ru-RU" sz="2300" b="1" dirty="0" smtClean="0">
                <a:solidFill>
                  <a:srgbClr val="002060"/>
                </a:solidFill>
              </a:rPr>
              <a:t>Итоговое совместное развлечение «Праздник чистой речи»;</a:t>
            </a:r>
          </a:p>
          <a:p>
            <a:pPr>
              <a:buFontTx/>
              <a:buChar char="-"/>
            </a:pPr>
            <a:r>
              <a:rPr lang="ru-RU" sz="2300" b="1" dirty="0" smtClean="0">
                <a:solidFill>
                  <a:srgbClr val="002060"/>
                </a:solidFill>
              </a:rPr>
              <a:t>Мониторинг всех речевых процессов;</a:t>
            </a:r>
          </a:p>
          <a:p>
            <a:pPr>
              <a:buFontTx/>
              <a:buChar char="-"/>
            </a:pPr>
            <a:r>
              <a:rPr lang="ru-RU" sz="2300" b="1" dirty="0" smtClean="0">
                <a:solidFill>
                  <a:srgbClr val="002060"/>
                </a:solidFill>
              </a:rPr>
              <a:t>Итоги конкурсов, выставок ; награждение грамотами участников проекта;</a:t>
            </a:r>
          </a:p>
          <a:p>
            <a:pPr>
              <a:buFontTx/>
              <a:buChar char="-"/>
            </a:pPr>
            <a:r>
              <a:rPr lang="ru-RU" sz="2300" b="1" dirty="0" smtClean="0">
                <a:solidFill>
                  <a:srgbClr val="002060"/>
                </a:solidFill>
              </a:rPr>
              <a:t>Обобщение опыта работы с коллегами по данной теме.</a:t>
            </a:r>
            <a:endParaRPr lang="ru-RU" sz="23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1845</TotalTime>
  <Words>1311</Words>
  <Application>Microsoft Office PowerPoint</Application>
  <PresentationFormat>Экран (4:3)</PresentationFormat>
  <Paragraphs>201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ПРОЕКТ: «ЛОГОСКАЗКИ В КОРРЕКЦИОННОЙ РАБОТЕ С ДЕТЬМИ» </vt:lpstr>
      <vt:lpstr>АКТУАЛЬНОСТЬ ПРОЕКТА</vt:lpstr>
      <vt:lpstr>Презентация PowerPoint</vt:lpstr>
      <vt:lpstr>Презентация PowerPoint</vt:lpstr>
      <vt:lpstr>ЗАДАЧИ</vt:lpstr>
      <vt:lpstr>ПРОГНОЗИРУЕМЫЕ  РЕЗУЛЬТАТЫ :</vt:lpstr>
      <vt:lpstr>1 этап проекта - подготовительный</vt:lpstr>
      <vt:lpstr>2 этап - основной</vt:lpstr>
      <vt:lpstr>3 этап - заключительный</vt:lpstr>
      <vt:lpstr>Предметно-развивающая среда</vt:lpstr>
      <vt:lpstr>ВИДЫ ЛОГОСКАЗОК</vt:lpstr>
      <vt:lpstr> Артикуляционные сказки</vt:lpstr>
      <vt:lpstr>Артикуляционная сказка  «Лиса и Колобок»</vt:lpstr>
      <vt:lpstr>Пальчиковые сказки</vt:lpstr>
      <vt:lpstr>Пальчиковая сказка «Рукавичка»</vt:lpstr>
      <vt:lpstr>Фонетические сказки</vt:lpstr>
      <vt:lpstr>Фонетические сказки        </vt:lpstr>
      <vt:lpstr>Лексико – грамматические сказки</vt:lpstr>
      <vt:lpstr>Лексико- грамматическая сказка </vt:lpstr>
      <vt:lpstr>Сказки по развитию связной речи</vt:lpstr>
      <vt:lpstr>Сказки по обучению грамоте</vt:lpstr>
      <vt:lpstr>Сказка «Теремок букв»</vt:lpstr>
      <vt:lpstr>Работа с родителями</vt:lpstr>
      <vt:lpstr>Конкурс «Волшебная книга»</vt:lpstr>
      <vt:lpstr>Конкурс «Мастерская сказок»</vt:lpstr>
      <vt:lpstr>Работа с педагогами </vt:lpstr>
      <vt:lpstr>«Играем в сказки»</vt:lpstr>
      <vt:lpstr>Мониторинг по проекту «Логосказки» </vt:lpstr>
      <vt:lpstr>Выводы:</vt:lpstr>
      <vt:lpstr>Приложение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«ЛОГОСКАЗКИ В КОРРЕКЦИОННОЙ РАБОТЕ ЛОГОПЕДА»</dc:title>
  <dc:creator>Галина Василенко</dc:creator>
  <cp:lastModifiedBy>Библиотека10</cp:lastModifiedBy>
  <cp:revision>129</cp:revision>
  <dcterms:created xsi:type="dcterms:W3CDTF">2019-01-18T19:45:45Z</dcterms:created>
  <dcterms:modified xsi:type="dcterms:W3CDTF">2021-05-05T06:20:30Z</dcterms:modified>
</cp:coreProperties>
</file>