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60" r:id="rId6"/>
    <p:sldId id="261" r:id="rId7"/>
    <p:sldId id="262" r:id="rId8"/>
    <p:sldId id="269" r:id="rId9"/>
    <p:sldId id="273" r:id="rId10"/>
    <p:sldId id="265" r:id="rId11"/>
    <p:sldId id="271" r:id="rId12"/>
    <p:sldId id="272" r:id="rId13"/>
    <p:sldId id="25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5000" r="-5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73630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уровня компетентности педагогов </a:t>
            </a:r>
            <a:b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выборе технологий, форм и методов, обеспечивающих индивидуализацию образовательного процесса в рамках программы «Социально-эмоциональное развитие </a:t>
            </a:r>
            <a:b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ребенка дошкольника»</a:t>
            </a:r>
            <a:endParaRPr lang="ru-RU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517232"/>
            <a:ext cx="6400800" cy="1152128"/>
          </a:xfrm>
        </p:spPr>
        <p:txBody>
          <a:bodyPr>
            <a:normAutofit/>
          </a:bodyPr>
          <a:lstStyle/>
          <a:p>
            <a:pPr algn="r"/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Пузанова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Наталья Николаевна,</a:t>
            </a:r>
          </a:p>
          <a:p>
            <a:pPr algn="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педагог-психолог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79512" y="260648"/>
            <a:ext cx="878497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Муниципальное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автономное дошкольное образовательное учреждение детский сад комбинированного вида «</a:t>
            </a:r>
            <a:r>
              <a:rPr kumimoji="0" lang="ru-RU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Югорка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»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2" name="Picture 6" descr="https://n-72.ru/upload/iblock/2e5/2e5509e611042686af8bb218fa0548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5F5F3"/>
              </a:clrFrom>
              <a:clrTo>
                <a:srgbClr val="F5F5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077072"/>
            <a:ext cx="2945815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395536" y="476672"/>
            <a:ext cx="82912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Развитие социально - 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эмоционального интеллекта у дошкольников – целенаправленный педагогический процесс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alt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700808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Целевой ориентир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: </a:t>
            </a:r>
          </a:p>
          <a:p>
            <a:pPr algn="just"/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«Ребенок обладает установкой положительного отношения к миру, другим людям,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других, адекватно проявляет свои чувства, в том числе чувство веры в себя, старается разрешать конфликты». </a:t>
            </a:r>
            <a:endParaRPr lang="ru-RU" altLang="ru-RU" sz="2400" dirty="0">
              <a:solidFill>
                <a:srgbClr val="002060"/>
              </a:solidFill>
            </a:endParaRPr>
          </a:p>
        </p:txBody>
      </p:sp>
      <p:pic>
        <p:nvPicPr>
          <p:cNvPr id="8" name="Picture 2" descr="https://i.ytimg.com/vi/OmTOGYLljts/maxresdefault.jpg"/>
          <p:cNvPicPr>
            <a:picLocks noChangeAspect="1" noChangeArrowheads="1"/>
          </p:cNvPicPr>
          <p:nvPr/>
        </p:nvPicPr>
        <p:blipFill>
          <a:blip r:embed="rId2" cstate="print"/>
          <a:srcRect l="4550" r="6649"/>
          <a:stretch>
            <a:fillRect/>
          </a:stretch>
        </p:blipFill>
        <p:spPr bwMode="auto">
          <a:xfrm>
            <a:off x="3203848" y="4697760"/>
            <a:ext cx="2592288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338" y="76200"/>
            <a:ext cx="8797925" cy="66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8438" y="209550"/>
            <a:ext cx="11398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Прямоугольник 1"/>
          <p:cNvSpPr>
            <a:spLocks noChangeArrowheads="1"/>
          </p:cNvSpPr>
          <p:nvPr/>
        </p:nvSpPr>
        <p:spPr bwMode="auto">
          <a:xfrm>
            <a:off x="334963" y="209550"/>
            <a:ext cx="7391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Содержание  зависит от:</a:t>
            </a:r>
          </a:p>
          <a:p>
            <a:pPr>
              <a:buFont typeface="Wingdings" pitchFamily="2" charset="2"/>
              <a:buChar char="Ø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организации развивающей предметно - пространственной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среды, </a:t>
            </a:r>
          </a:p>
          <a:p>
            <a:pPr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от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комфортной организация режимных моментов,</a:t>
            </a:r>
          </a:p>
          <a:p>
            <a:pPr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оптимизации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двигательной деятельности через организацию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оздоровительных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мероприятий </a:t>
            </a:r>
            <a:endParaRPr lang="ru-RU" altLang="ru-RU" dirty="0"/>
          </a:p>
        </p:txBody>
      </p:sp>
      <p:sp>
        <p:nvSpPr>
          <p:cNvPr id="16389" name="Прямоугольник 3"/>
          <p:cNvSpPr>
            <a:spLocks noChangeArrowheads="1"/>
          </p:cNvSpPr>
          <p:nvPr/>
        </p:nvSpPr>
        <p:spPr bwMode="auto">
          <a:xfrm>
            <a:off x="334963" y="1772816"/>
            <a:ext cx="8448675" cy="481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                       Формы и методы:</a:t>
            </a:r>
            <a:endParaRPr lang="ru-RU" altLang="ru-RU" sz="20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игротерапия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(дидактические, творческие, сюжетно-ролевые,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коммуникативные игры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и т.д.).  </a:t>
            </a:r>
            <a:endParaRPr lang="ru-RU" altLang="ru-RU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 Обучающие беседы, рассказ воспитателя</a:t>
            </a:r>
            <a:endParaRPr lang="ru-RU" altLang="ru-RU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 - современный, органичный природе человека метод передачи жизненно важных знаний, гармонизации личности и развития эмоционального интеллекта.  </a:t>
            </a:r>
            <a:endParaRPr lang="ru-RU" altLang="ru-RU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Игровые обучающие ситуации, дискуссии, решение ситуативных задач.</a:t>
            </a:r>
            <a:endParaRPr lang="ru-RU" altLang="ru-RU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Арт-терапия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   и направленное рисование (на определенные темы)</a:t>
            </a:r>
            <a:endParaRPr lang="ru-RU" altLang="ru-RU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(этюды, мимика, пантомимика).</a:t>
            </a:r>
            <a:endParaRPr lang="ru-RU" altLang="ru-RU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– педагогическая проектная деятельность   </a:t>
            </a:r>
            <a:endParaRPr lang="ru-RU" altLang="ru-RU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Посещение комнаты психологической разгрузки и другие релаксационные методы </a:t>
            </a:r>
            <a:endParaRPr lang="ru-RU" altLang="ru-RU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Ведение «Календаря эмоций», разделов «Мои/наши достижения», «Наши добрые дела», «Наши праздники» и пр.; </a:t>
            </a:r>
            <a:endParaRPr lang="ru-RU" altLang="ru-RU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Использование наглядных пособий (фотографии, рисунки, схемы и т.д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.); </a:t>
            </a:r>
            <a:endParaRPr lang="ru-RU" altLang="ru-RU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Чтение художественной литературы;</a:t>
            </a:r>
            <a:endParaRPr lang="ru-RU" altLang="ru-RU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Прослушивание музыкальных произведений;</a:t>
            </a:r>
            <a:endParaRPr lang="ru-RU" altLang="ru-RU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театрализованная деятельность, связанная с принятием на себя роли того или иного персонажа </a:t>
            </a:r>
            <a:endParaRPr lang="ru-RU" altLang="ru-RU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Интерактивные игры и беседы, рассказы и сказки, работа с видеосюжетами </a:t>
            </a:r>
            <a:endParaRPr lang="ru-RU" altLang="ru-RU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038" y="209550"/>
            <a:ext cx="8797925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8438" y="209550"/>
            <a:ext cx="11398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1"/>
          <p:cNvSpPr>
            <a:spLocks noChangeArrowheads="1"/>
          </p:cNvSpPr>
          <p:nvPr/>
        </p:nvSpPr>
        <p:spPr bwMode="auto">
          <a:xfrm>
            <a:off x="323528" y="1340768"/>
            <a:ext cx="82089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Социально-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эмоциональное развитие -  это  залог личного благополучия и успеха, однако работать над ним нужно с раннего детства. </a:t>
            </a: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Именно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поэтому сегодня перед нами, педагогами и  родителями, стоит сложная задача воспитать не только здорового и образованного ребенка, но еще и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социально -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эмоционально развитого, то есть счастливого и потенциально успешного в будущем. </a:t>
            </a: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Работа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развитию в этом направлении   должна проводится не только в режимные моменты, но в образовательной деятельности, систематически и целенаправленно.  </a:t>
            </a:r>
            <a:endParaRPr lang="ru-RU" alt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b17.ru/foto/article/2976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890" y="0"/>
            <a:ext cx="9158890" cy="5013176"/>
          </a:xfrm>
          <a:prstGeom prst="rect">
            <a:avLst/>
          </a:prstGeom>
          <a:noFill/>
        </p:spPr>
      </p:pic>
      <p:pic>
        <p:nvPicPr>
          <p:cNvPr id="3074" name="Picture 2" descr="https://www.postposmo.com/wp-content/uploads/2020/12/competencias-directivas-4.jpg"/>
          <p:cNvPicPr>
            <a:picLocks noChangeAspect="1" noChangeArrowheads="1"/>
          </p:cNvPicPr>
          <p:nvPr/>
        </p:nvPicPr>
        <p:blipFill>
          <a:blip r:embed="rId3" cstate="print"/>
          <a:srcRect t="28341" b="27858"/>
          <a:stretch>
            <a:fillRect/>
          </a:stretch>
        </p:blipFill>
        <p:spPr bwMode="auto">
          <a:xfrm>
            <a:off x="0" y="5013176"/>
            <a:ext cx="9144000" cy="184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m31\Desktop\готовность к школе 22-23\эмоц интеллект\Звездное дыхание+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8575" y="285750"/>
            <a:ext cx="6546850" cy="6286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Базовые навыки ХХ</a:t>
            </a:r>
            <a:r>
              <a:rPr lang="en-US" dirty="0" smtClean="0"/>
              <a:t>I</a:t>
            </a:r>
            <a:r>
              <a:rPr lang="ru-RU" dirty="0" smtClean="0"/>
              <a:t> 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Концентрация и управление вниманием.</a:t>
            </a:r>
          </a:p>
          <a:p>
            <a:pPr lvl="0"/>
            <a:r>
              <a:rPr lang="ru-RU" dirty="0" smtClean="0"/>
              <a:t>Эмоциональная грамотность.</a:t>
            </a:r>
          </a:p>
          <a:p>
            <a:pPr lvl="0"/>
            <a:r>
              <a:rPr lang="ru-RU" dirty="0" smtClean="0"/>
              <a:t>Цифровая грамотность.</a:t>
            </a:r>
          </a:p>
          <a:p>
            <a:pPr lvl="0"/>
            <a:r>
              <a:rPr lang="ru-RU" dirty="0" smtClean="0"/>
              <a:t>Творчество, </a:t>
            </a:r>
            <a:r>
              <a:rPr lang="ru-RU" dirty="0" err="1" smtClean="0"/>
              <a:t>креативность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Кросс-культурность.</a:t>
            </a:r>
          </a:p>
          <a:p>
            <a:pPr lvl="0"/>
            <a:r>
              <a:rPr lang="ru-RU" dirty="0" smtClean="0"/>
              <a:t>Способность к самообучению.</a:t>
            </a:r>
          </a:p>
          <a:p>
            <a:endParaRPr lang="ru-RU" dirty="0"/>
          </a:p>
        </p:txBody>
      </p:sp>
      <p:pic>
        <p:nvPicPr>
          <p:cNvPr id="4" name="Рисунок 3" descr="https://avatars.mds.yandex.net/i?id=708f3546237522061b9e5c48d72fbaf6-5886366-images-thumbs&amp;n=1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3573016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Выдержки из ФГОС ДО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 noChangeArrowheads="1"/>
          </p:cNvSpPr>
          <p:nvPr>
            <p:ph idx="1"/>
          </p:nvPr>
        </p:nvSpPr>
        <p:spPr bwMode="auto">
          <a:xfrm>
            <a:off x="467544" y="1412776"/>
            <a:ext cx="8229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реализации ФГОС ДО   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 педагогами одной из приоритетных стоит задача - охрана </a:t>
            </a: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укрепление физического и психического здоровья детей в том числе их социально-эмоционального 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благополучия.</a:t>
            </a:r>
            <a:r>
              <a:rPr lang="en-US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ФГОС ДО направлены на создание образовательной среды, гарантирующей охрану и укрепление физического и психического здоровья детей и обеспечивающей их эмоциональное благополучие, формирование у них социально- эмоционального интеллекта и требуют от нас, педагогов, использование новых подходов в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образовательном процессе. </a:t>
            </a:r>
            <a:r>
              <a:rPr lang="ru-RU" altLang="ru-RU" sz="2000" dirty="0" smtClean="0">
                <a:solidFill>
                  <a:srgbClr val="002060"/>
                </a:solidFill>
              </a:rPr>
              <a:t> </a:t>
            </a:r>
            <a:endParaRPr lang="en-US" altLang="ru-RU" sz="20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разделе ОО «Социально коммуникативное развитие» отмечена важность развития социального и эмоционально интеллекта, эмоциональной отзывчивости, сопереживания, формирования готовности к совместной деятельности со сверстниками.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Социальный интеллект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фактор социальной адаптации личности, это интеллект индивида, формирующийся в ходе его социализации, под воздействием условий определенной социальной среды, является необходимым условием эффективного межличностного взаимодействия</a:t>
            </a:r>
            <a:endParaRPr lang="ru-RU" alt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19460" name="AutoShape 4" descr="https://lookaside.fbsbx.com/lookaside/crawler/media/?media_id=97586397593332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2" name="Picture 6" descr="https://www.familias.com/wp-content/uploads/2017/01/featuredImageId5235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509120"/>
            <a:ext cx="3851920" cy="2066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Социальное интеллект ребенка дошкольного возраста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процессы усваивания ценностей, традиций и культуры общества, в котором ребенку предстоит жить, его  способность понимать состояние и мотивы поступков других людей, выделять существенные характеристики ситуации взаимодействия и намечать возможные пути осознанного и опосредствованного влияния на намерения других людей с целью достижения общих предметных или коммуникативных целей. </a:t>
            </a:r>
            <a:endParaRPr lang="ru-RU" alt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u="sng" dirty="0" smtClean="0">
                <a:latin typeface="Times New Roman" pitchFamily="18" charset="0"/>
                <a:cs typeface="Calibri" pitchFamily="34" charset="0"/>
              </a:rPr>
              <a:t>Эмоциональный интеллект</a:t>
            </a:r>
            <a:r>
              <a:rPr lang="ru-RU" altLang="ru-RU" b="1" i="1" dirty="0" smtClean="0">
                <a:latin typeface="Times New Roman" pitchFamily="18" charset="0"/>
                <a:cs typeface="Calibri" pitchFamily="34" charset="0"/>
              </a:rPr>
              <a:t> </a:t>
            </a:r>
            <a:endParaRPr lang="ru-RU" dirty="0"/>
          </a:p>
        </p:txBody>
      </p:sp>
      <p:pic>
        <p:nvPicPr>
          <p:cNvPr id="4" name="Picture 4" descr="https://www.denia.com/wp-content/uploads/2014/06/Inteligencia-emocional.png"/>
          <p:cNvPicPr>
            <a:picLocks noChangeAspect="1" noChangeArrowheads="1"/>
          </p:cNvPicPr>
          <p:nvPr/>
        </p:nvPicPr>
        <p:blipFill>
          <a:blip r:embed="rId2" cstate="print"/>
          <a:srcRect t="17382" b="5435"/>
          <a:stretch>
            <a:fillRect/>
          </a:stretch>
        </p:blipFill>
        <p:spPr bwMode="auto">
          <a:xfrm>
            <a:off x="5868144" y="5085184"/>
            <a:ext cx="3024336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Содержимое 4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None/>
            </a:pPr>
            <a:r>
              <a:rPr lang="en-US" altLang="ru-RU" sz="1600" dirty="0" smtClean="0">
                <a:latin typeface="Times New Roman" pitchFamily="18" charset="0"/>
                <a:cs typeface="Calibri" pitchFamily="34" charset="0"/>
              </a:rPr>
              <a:t>      </a:t>
            </a:r>
            <a:r>
              <a:rPr lang="ru-RU" altLang="ru-RU" sz="2400" dirty="0" smtClean="0">
                <a:latin typeface="Times New Roman" pitchFamily="18" charset="0"/>
                <a:cs typeface="Calibri" pitchFamily="34" charset="0"/>
              </a:rPr>
              <a:t>это </a:t>
            </a:r>
            <a:r>
              <a:rPr lang="ru-RU" altLang="ru-RU" sz="2400" dirty="0">
                <a:latin typeface="Times New Roman" pitchFamily="18" charset="0"/>
                <a:cs typeface="Calibri" pitchFamily="34" charset="0"/>
              </a:rPr>
              <a:t>ментальная способность, которая объединяет в себе самосознание, контроль импульсивности, уверенность, </a:t>
            </a:r>
            <a:r>
              <a:rPr lang="ru-RU" altLang="ru-RU" sz="2400" dirty="0" err="1">
                <a:latin typeface="Times New Roman" pitchFamily="18" charset="0"/>
                <a:cs typeface="Calibri" pitchFamily="34" charset="0"/>
              </a:rPr>
              <a:t>самомотивацию</a:t>
            </a:r>
            <a:r>
              <a:rPr lang="ru-RU" altLang="ru-RU" sz="2400" dirty="0">
                <a:latin typeface="Times New Roman" pitchFamily="18" charset="0"/>
                <a:cs typeface="Calibri" pitchFamily="34" charset="0"/>
              </a:rPr>
              <a:t>, оптимизм, коммуникативные навыки, умение  человека распознавать чувства и  эмоции, понимать намерения, мотивацию и желания других людей и свои собственные, умение вызвать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нужные нам эмоции созидания</a:t>
            </a:r>
            <a:r>
              <a:rPr lang="ru-RU" altLang="ru-RU" sz="2400" dirty="0">
                <a:latin typeface="Times New Roman" pitchFamily="18" charset="0"/>
                <a:cs typeface="Calibri" pitchFamily="34" charset="0"/>
              </a:rPr>
              <a:t>;  способность управлять как своими, так   и  эмоциями   других людей  в целях решения практических задач , уметь  выстраивать </a:t>
            </a:r>
            <a:r>
              <a:rPr lang="ru-RU" altLang="ru-RU" sz="2400" dirty="0" smtClean="0">
                <a:latin typeface="Times New Roman" pitchFamily="18" charset="0"/>
                <a:cs typeface="Calibri" pitchFamily="34" charset="0"/>
              </a:rPr>
              <a:t>конструктивные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взаимоотношения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с окружающими.</a:t>
            </a:r>
            <a:r>
              <a:rPr lang="ru-RU" altLang="ru-RU" sz="2400" dirty="0">
                <a:latin typeface="Times New Roman" pitchFamily="18" charset="0"/>
                <a:cs typeface="Calibri" pitchFamily="34" charset="0"/>
              </a:rPr>
              <a:t> 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413" y="153988"/>
            <a:ext cx="8891587" cy="656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709738" y="1844824"/>
            <a:ext cx="5153025" cy="4856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316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7963" y="182563"/>
            <a:ext cx="11398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971600" y="2492896"/>
            <a:ext cx="2908250" cy="6916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21" name="Прямоугольник 11"/>
          <p:cNvSpPr>
            <a:spLocks noChangeArrowheads="1"/>
          </p:cNvSpPr>
          <p:nvPr/>
        </p:nvSpPr>
        <p:spPr bwMode="auto">
          <a:xfrm>
            <a:off x="1236663" y="2487613"/>
            <a:ext cx="3043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Внутриличностная компетентность</a:t>
            </a:r>
            <a:endParaRPr lang="ru-RU" altLang="ru-RU" b="1"/>
          </a:p>
        </p:txBody>
      </p:sp>
      <p:sp>
        <p:nvSpPr>
          <p:cNvPr id="13323" name="Прямоугольник 16"/>
          <p:cNvSpPr>
            <a:spLocks noChangeArrowheads="1"/>
          </p:cNvSpPr>
          <p:nvPr/>
        </p:nvSpPr>
        <p:spPr bwMode="auto">
          <a:xfrm>
            <a:off x="2125663" y="1844824"/>
            <a:ext cx="4389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Социально-эмоциональный интеллект  </a:t>
            </a:r>
            <a:endParaRPr lang="ru-RU" alt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526213" y="3476625"/>
            <a:ext cx="2366962" cy="1979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311650" y="3479800"/>
            <a:ext cx="2078038" cy="1976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17488" y="3471863"/>
            <a:ext cx="1928812" cy="19764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278063" y="3479800"/>
            <a:ext cx="1912937" cy="1976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351338" y="2566988"/>
            <a:ext cx="3321050" cy="6175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29" name="Прямоугольник 19"/>
          <p:cNvSpPr>
            <a:spLocks noChangeArrowheads="1"/>
          </p:cNvSpPr>
          <p:nvPr/>
        </p:nvSpPr>
        <p:spPr bwMode="auto">
          <a:xfrm>
            <a:off x="4351338" y="2514600"/>
            <a:ext cx="3514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Межличностная (социальная) компетентность</a:t>
            </a:r>
            <a:endParaRPr lang="ru-RU" altLang="ru-RU" b="1"/>
          </a:p>
        </p:txBody>
      </p:sp>
      <p:sp>
        <p:nvSpPr>
          <p:cNvPr id="13330" name="Прямоугольник 28"/>
          <p:cNvSpPr>
            <a:spLocks noChangeArrowheads="1"/>
          </p:cNvSpPr>
          <p:nvPr/>
        </p:nvSpPr>
        <p:spPr bwMode="auto">
          <a:xfrm>
            <a:off x="2214563" y="3565525"/>
            <a:ext cx="210661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самоконтроль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- управление собой (способность совладать со своими чувствами, желаниями) </a:t>
            </a:r>
            <a:endParaRPr lang="ru-RU" altLang="ru-RU"/>
          </a:p>
        </p:txBody>
      </p:sp>
      <p:sp>
        <p:nvSpPr>
          <p:cNvPr id="13331" name="Прямоугольник 30"/>
          <p:cNvSpPr>
            <a:spLocks noChangeArrowheads="1"/>
          </p:cNvSpPr>
          <p:nvPr/>
        </p:nvSpPr>
        <p:spPr bwMode="auto">
          <a:xfrm>
            <a:off x="174625" y="3571875"/>
            <a:ext cx="209708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самосознание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- самовосприятие  (образ "Я", понимание "психологического устройства" себя)</a:t>
            </a:r>
            <a:endParaRPr lang="ru-RU" altLang="ru-RU"/>
          </a:p>
        </p:txBody>
      </p:sp>
      <p:sp>
        <p:nvSpPr>
          <p:cNvPr id="13332" name="Прямоугольник 62463"/>
          <p:cNvSpPr>
            <a:spLocks noChangeArrowheads="1"/>
          </p:cNvSpPr>
          <p:nvPr/>
        </p:nvSpPr>
        <p:spPr bwMode="auto">
          <a:xfrm>
            <a:off x="4257675" y="3424238"/>
            <a:ext cx="23558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социальная чуткость 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-восприимчивость (умение устанавливать контакты с разными людьми</a:t>
            </a: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)  </a:t>
            </a:r>
            <a:endParaRPr lang="ru-RU" altLang="ru-RU" b="1"/>
          </a:p>
        </p:txBody>
      </p:sp>
      <p:sp>
        <p:nvSpPr>
          <p:cNvPr id="13333" name="Прямоугольник 62464"/>
          <p:cNvSpPr>
            <a:spLocks noChangeArrowheads="1"/>
          </p:cNvSpPr>
          <p:nvPr/>
        </p:nvSpPr>
        <p:spPr bwMode="auto">
          <a:xfrm>
            <a:off x="6540500" y="3452813"/>
            <a:ext cx="2427288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управление отношениями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(способность к сотрудничеству, умение поддерживать, развивать, укреплять контакты).</a:t>
            </a:r>
            <a:endParaRPr lang="ru-RU" altLang="ru-RU" dirty="0"/>
          </a:p>
        </p:txBody>
      </p:sp>
      <p:cxnSp>
        <p:nvCxnSpPr>
          <p:cNvPr id="62468" name="Прямая со стрелкой 62467"/>
          <p:cNvCxnSpPr/>
          <p:nvPr/>
        </p:nvCxnSpPr>
        <p:spPr>
          <a:xfrm flipH="1">
            <a:off x="2033588" y="3197225"/>
            <a:ext cx="209550" cy="279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414588" y="3198813"/>
            <a:ext cx="311150" cy="2889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5940425" y="3184525"/>
            <a:ext cx="211138" cy="2809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421438" y="3197225"/>
            <a:ext cx="307975" cy="2921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3581400" y="2360613"/>
            <a:ext cx="187325" cy="1920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4210050" y="2362200"/>
            <a:ext cx="250825" cy="1666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0" name="Прямоугольник 62477"/>
          <p:cNvSpPr>
            <a:spLocks noChangeArrowheads="1"/>
          </p:cNvSpPr>
          <p:nvPr/>
        </p:nvSpPr>
        <p:spPr bwMode="auto">
          <a:xfrm>
            <a:off x="1036638" y="5673725"/>
            <a:ext cx="7389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i="1">
                <a:latin typeface="Times New Roman" pitchFamily="18" charset="0"/>
                <a:cs typeface="Times New Roman" pitchFamily="18" charset="0"/>
              </a:rPr>
              <a:t>Эти основные функции развиваются на различных этапах дошкольного детства в соответствии с возрастными особенностями ребенка, используя сочетание различных форм обучения</a:t>
            </a:r>
            <a:endParaRPr lang="ru-RU" altLang="ru-RU" i="1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457200" y="274638"/>
            <a:ext cx="75711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Модель развития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социально-эмоционального интеллекта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 ребенок воспринимает другого ребенка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(в онтогенезе развития эмоций) по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Л.Ю.Борохович</a:t>
            </a:r>
            <a:endParaRPr lang="ru-RU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799704" y="1603472"/>
            <a:ext cx="63991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839194"/>
              </p:ext>
            </p:extLst>
          </p:nvPr>
        </p:nvGraphicFramePr>
        <p:xfrm>
          <a:off x="323528" y="1484784"/>
          <a:ext cx="8496944" cy="499561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85147"/>
                <a:gridCol w="7411797"/>
              </a:tblGrid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Возраст ребенка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Характеристика проявлений эмоций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9525" marB="0" anchor="ctr"/>
                </a:tc>
              </a:tr>
              <a:tr h="40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3-4 года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9525" marB="0" anchor="ctr"/>
                </a:tc>
                <a:tc>
                  <a:txBody>
                    <a:bodyPr/>
                    <a:lstStyle/>
                    <a:p>
                      <a:pPr indent="322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Безразличен к действиям сверстника и его оценки взрослым. </a:t>
                      </a:r>
                      <a:endParaRPr lang="ru-RU" sz="1600" dirty="0" smtClean="0">
                        <a:effectLst/>
                      </a:endParaRPr>
                    </a:p>
                    <a:p>
                      <a:pPr indent="322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Легко </a:t>
                      </a:r>
                      <a:r>
                        <a:rPr lang="ru-RU" sz="1600" dirty="0">
                          <a:effectLst/>
                        </a:rPr>
                        <a:t>решает проблемные ситуации: уступает, делится. ВЫВОД: сверстник еще не играет существенной роли в жизни ребенка.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9525" marB="0"/>
                </a:tc>
              </a:tr>
              <a:tr h="996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5-6 лет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9525" marB="0" anchor="ctr"/>
                </a:tc>
                <a:tc>
                  <a:txBody>
                    <a:bodyPr/>
                    <a:lstStyle/>
                    <a:p>
                      <a:pPr indent="322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Происходит перелом в отношении к сверстнику. Наблюдается напряженное внимание к сверстнику: радуется за неудачи, соперничество, конфликтность, конкуренция, хвастовство. Наблюдает за действиями сверстника, оценивает их, бурно реагирует на оценку его действий взрослым. Завышена самооценка, склонен преувеличивать свои достоинства.</a:t>
                      </a:r>
                    </a:p>
                    <a:p>
                      <a:pPr indent="322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ВЫВОД: сверстник выступает для ребенка предметом сравнения и противопоставления с собой.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9525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6-7 лет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9525" marB="0" anchor="ctr"/>
                </a:tc>
                <a:tc>
                  <a:txBody>
                    <a:bodyPr/>
                    <a:lstStyle/>
                    <a:p>
                      <a:pPr indent="322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Усиливается эмоциональная вовлеченность в действия и переживания сверстника. Сопереживание другому становится выраженным и адекватным. Появляется стремление не только отозваться на переживание, но и понять их (почему Боре грустно? Почему он плачет? Что его так расстроило?). Появляется бескорыстное желание помочь другому, уступить. ВЫВОД: ровесник стал не предметом сравнения с собой, а целостной личностью. Этот факт — основа развития нравственных чувств.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6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784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Повышение уровня компетентности педагогов  в выборе технологий, форм и методов, обеспечивающих индивидуализацию образовательного процесса в рамках программы «Социально-эмоциональное развитие  ребенка дошкольника»</vt:lpstr>
      <vt:lpstr>Презентация PowerPoint</vt:lpstr>
      <vt:lpstr>Базовые навыки ХХI века</vt:lpstr>
      <vt:lpstr>Выдержки из ФГОС ДО</vt:lpstr>
      <vt:lpstr>Социальный интеллект </vt:lpstr>
      <vt:lpstr>Социальное интеллект ребенка дошкольного возраста </vt:lpstr>
      <vt:lpstr>Эмоциональный интеллект </vt:lpstr>
      <vt:lpstr>Презентация PowerPoint</vt:lpstr>
      <vt:lpstr>Как ребенок воспринимает другого ребенка  (в онтогенезе развития эмоций) по Л.Ю.Борохович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уровня компетентности педагогов  в выборе технологий, форм и методов, обеспечивающих индивидуализацию образовательного процесса в рамках программы «Социально-эмоциональное развитие  ребенка дошкольника»</dc:title>
  <dc:creator>Коповой В В</dc:creator>
  <cp:lastModifiedBy>Пользователь</cp:lastModifiedBy>
  <cp:revision>22</cp:revision>
  <dcterms:created xsi:type="dcterms:W3CDTF">2022-10-12T17:48:13Z</dcterms:created>
  <dcterms:modified xsi:type="dcterms:W3CDTF">2022-10-13T07:10:10Z</dcterms:modified>
</cp:coreProperties>
</file>