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32" r:id="rId2"/>
  </p:sldMasterIdLst>
  <p:notesMasterIdLst>
    <p:notesMasterId r:id="rId27"/>
  </p:notesMasterIdLst>
  <p:sldIdLst>
    <p:sldId id="257" r:id="rId3"/>
    <p:sldId id="289" r:id="rId4"/>
    <p:sldId id="277" r:id="rId5"/>
    <p:sldId id="290" r:id="rId6"/>
    <p:sldId id="258" r:id="rId7"/>
    <p:sldId id="301" r:id="rId8"/>
    <p:sldId id="288" r:id="rId9"/>
    <p:sldId id="278" r:id="rId10"/>
    <p:sldId id="282" r:id="rId11"/>
    <p:sldId id="264" r:id="rId12"/>
    <p:sldId id="267" r:id="rId13"/>
    <p:sldId id="265" r:id="rId14"/>
    <p:sldId id="291" r:id="rId15"/>
    <p:sldId id="272" r:id="rId16"/>
    <p:sldId id="304" r:id="rId17"/>
    <p:sldId id="292" r:id="rId18"/>
    <p:sldId id="293" r:id="rId19"/>
    <p:sldId id="294" r:id="rId20"/>
    <p:sldId id="300" r:id="rId21"/>
    <p:sldId id="298" r:id="rId22"/>
    <p:sldId id="296" r:id="rId23"/>
    <p:sldId id="287" r:id="rId24"/>
    <p:sldId id="270" r:id="rId25"/>
    <p:sldId id="27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660066"/>
    <a:srgbClr val="FF6600"/>
    <a:srgbClr val="99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12" autoAdjust="0"/>
    <p:restoredTop sz="92578" autoAdjust="0"/>
  </p:normalViewPr>
  <p:slideViewPr>
    <p:cSldViewPr>
      <p:cViewPr>
        <p:scale>
          <a:sx n="80" d="100"/>
          <a:sy n="80" d="100"/>
        </p:scale>
        <p:origin x="-1565" y="-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5D4E2E-383A-484D-B00B-F5630EB151DD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FD26AC-A03E-4325-8B12-6D7306A7A4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01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D26AC-A03E-4325-8B12-6D7306A7A4CB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BC9B-1023-41A9-BA0E-287728F8B926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BBBB3-1EFA-44C3-879D-4ED33BFB0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BC9B-1023-41A9-BA0E-287728F8B926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BBBB3-1EFA-44C3-879D-4ED33BFB0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BC9B-1023-41A9-BA0E-287728F8B926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BBBB3-1EFA-44C3-879D-4ED33BFB0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BC9B-1023-41A9-BA0E-287728F8B926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50BBBB3-1EFA-44C3-879D-4ED33BFB0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BC9B-1023-41A9-BA0E-287728F8B926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50BBBB3-1EFA-44C3-879D-4ED33BFB0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BC9B-1023-41A9-BA0E-287728F8B926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BBBB3-1EFA-44C3-879D-4ED33BFB005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BC9B-1023-41A9-BA0E-287728F8B926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BBBB3-1EFA-44C3-879D-4ED33BFB0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BC9B-1023-41A9-BA0E-287728F8B926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50BBBB3-1EFA-44C3-879D-4ED33BFB005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BC9B-1023-41A9-BA0E-287728F8B926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BBBB3-1EFA-44C3-879D-4ED33BFB0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BC9B-1023-41A9-BA0E-287728F8B926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BBBB3-1EFA-44C3-879D-4ED33BFB0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BC9B-1023-41A9-BA0E-287728F8B926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BBBB3-1EFA-44C3-879D-4ED33BFB0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BC9B-1023-41A9-BA0E-287728F8B926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BBBB3-1EFA-44C3-879D-4ED33BFB0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BC9B-1023-41A9-BA0E-287728F8B926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BBBB3-1EFA-44C3-879D-4ED33BFB005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BC9B-1023-41A9-BA0E-287728F8B926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BBBB3-1EFA-44C3-879D-4ED33BFB0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BC9B-1023-41A9-BA0E-287728F8B926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BBBB3-1EFA-44C3-879D-4ED33BFB0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BC9B-1023-41A9-BA0E-287728F8B926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BBBB3-1EFA-44C3-879D-4ED33BFB0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BC9B-1023-41A9-BA0E-287728F8B926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BBBB3-1EFA-44C3-879D-4ED33BFB0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BC9B-1023-41A9-BA0E-287728F8B926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BBBB3-1EFA-44C3-879D-4ED33BFB0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BC9B-1023-41A9-BA0E-287728F8B926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BBBB3-1EFA-44C3-879D-4ED33BFB0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BC9B-1023-41A9-BA0E-287728F8B926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BBBB3-1EFA-44C3-879D-4ED33BFB0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BC9B-1023-41A9-BA0E-287728F8B926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BBBB3-1EFA-44C3-879D-4ED33BFB0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BC9B-1023-41A9-BA0E-287728F8B926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BBBB3-1EFA-44C3-879D-4ED33BFB0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3BC9B-1023-41A9-BA0E-287728F8B926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BBBB3-1EFA-44C3-879D-4ED33BFB0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F93BC9B-1023-41A9-BA0E-287728F8B926}" type="datetimeFigureOut">
              <a:rPr lang="ru-RU" smtClean="0"/>
              <a:pPr/>
              <a:t>12.11.2023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50BBBB3-1EFA-44C3-879D-4ED33BFB005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jpeg"/><Relationship Id="rId18" Type="http://schemas.openxmlformats.org/officeDocument/2006/relationships/image" Target="../media/image8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17" Type="http://schemas.openxmlformats.org/officeDocument/2006/relationships/image" Target="../media/image87.jpeg"/><Relationship Id="rId2" Type="http://schemas.openxmlformats.org/officeDocument/2006/relationships/image" Target="../media/image72.jpeg"/><Relationship Id="rId16" Type="http://schemas.openxmlformats.org/officeDocument/2006/relationships/image" Target="../media/image86.jpeg"/><Relationship Id="rId20" Type="http://schemas.openxmlformats.org/officeDocument/2006/relationships/image" Target="../media/image9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5" Type="http://schemas.openxmlformats.org/officeDocument/2006/relationships/image" Target="../media/image85.jpeg"/><Relationship Id="rId10" Type="http://schemas.openxmlformats.org/officeDocument/2006/relationships/image" Target="../media/image80.jpeg"/><Relationship Id="rId19" Type="http://schemas.openxmlformats.org/officeDocument/2006/relationships/image" Target="../media/image89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Relationship Id="rId14" Type="http://schemas.openxmlformats.org/officeDocument/2006/relationships/image" Target="../media/image8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" Type="http://schemas.openxmlformats.org/officeDocument/2006/relationships/image" Target="../media/image21.jpeg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4.jpeg"/><Relationship Id="rId7" Type="http://schemas.openxmlformats.org/officeDocument/2006/relationships/image" Target="../media/image48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483768" y="404664"/>
            <a:ext cx="6660232" cy="3744416"/>
          </a:xfrm>
          <a:prstGeom prst="rect">
            <a:avLst/>
          </a:prstGeom>
        </p:spPr>
        <p:txBody>
          <a:bodyPr vert="horz" anchor="t"/>
          <a:lstStyle/>
          <a:p>
            <a:pPr lvl="0" algn="ctr">
              <a:spcBef>
                <a:spcPct val="0"/>
              </a:spcBef>
              <a:defRPr/>
            </a:pP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Музыкально-театрализованная деятельность как фактор развития творческих способностей детей дошкольного возраста</a:t>
            </a: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3743401" y="4581128"/>
            <a:ext cx="5149079" cy="129614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66" name="Picture 14" descr="http://vvdt.ru/bitrix/templates/wk_clean/images/theat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2438400" cy="2438400"/>
          </a:xfrm>
          <a:prstGeom prst="rect">
            <a:avLst/>
          </a:prstGeom>
          <a:noFill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508104" y="4733365"/>
            <a:ext cx="34553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Подготовила: </a:t>
            </a: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Муравицкая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Л.Л.,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музыкальный руководитель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89248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Игры-драматизации с куклами бибабо</a:t>
            </a:r>
          </a:p>
        </p:txBody>
      </p:sp>
      <p:pic>
        <p:nvPicPr>
          <p:cNvPr id="1026" name="Picture 2" descr="E:\Среда\Картинки\куклы би-ба-б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7921" y="1196752"/>
            <a:ext cx="2286079" cy="23724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7" name="Picture 3" descr="E:\Среда\Картинки\куклы би-ба-бо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7072"/>
            <a:ext cx="2173494" cy="2492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8" name="Picture 4" descr="E:\Среда\Картинки\ris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268760"/>
            <a:ext cx="5493682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076" name="AutoShape 4" descr="https://img-fotki.yandex.ru/get/15513/200418627.63/0_11a2f5_dabe2f00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https://img-fotki.yandex.ru/get/15513/200418627.63/0_11a2f5_dabe2f00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0" name="AutoShape 8" descr="https://img-fotki.yandex.ru/get/15513/200418627.63/0_11a2f5_dabe2f00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2" name="AutoShape 10" descr="https://img-fotki.yandex.ru/get/15513/200418627.63/0_11a2f5_dabe2f00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4" name="AutoShape 12" descr="https://img-fotki.yandex.ru/get/15513/200418627.63/0_11a2f5_dabe2f00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6" name="AutoShape 14" descr="https://img-fotki.yandex.ru/get/15513/200418627.63/0_11a2f5_dabe2f00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94" name="Picture 22" descr="E:\Среда\Картинки\instrumen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797152"/>
            <a:ext cx="3347864" cy="1857419"/>
          </a:xfrm>
          <a:prstGeom prst="rect">
            <a:avLst/>
          </a:prstGeom>
          <a:noFill/>
        </p:spPr>
      </p:pic>
      <p:pic>
        <p:nvPicPr>
          <p:cNvPr id="20" name="Picture 2" descr="http://imagizer.imageshack.com/img540/469/Sv0vh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533977">
            <a:off x="460135" y="1662139"/>
            <a:ext cx="926821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963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Коммуникативные (социальные) игры</a:t>
            </a: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395536" y="980728"/>
            <a:ext cx="849694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игры с именами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«Снежный ком»,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«Кто ты?»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танцы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игры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Голландский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«танец с приветствиями»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танец встречи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(шведский танец с хлопками);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«Зеркало»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татарская народная песня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(и аналогичные ей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   песни других народов)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«Как на тоненький  ледок»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русская народная хороводная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песня;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«Пошла коза по лесу»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хороводная игра.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3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AutoShape 2" descr="https://img-fotki.yandex.ru/get/15513/200418627.63/0_11a2f5_dabe2f00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http://peeva1950.blog.bg/photos/88485/original/0_520a0_329513e_XXXL_jp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53136"/>
            <a:ext cx="4139952" cy="1581640"/>
          </a:xfrm>
          <a:prstGeom prst="rect">
            <a:avLst/>
          </a:prstGeom>
          <a:noFill/>
        </p:spPr>
      </p:pic>
      <p:pic>
        <p:nvPicPr>
          <p:cNvPr id="8" name="Picture 10" descr="http://tapenik.ru/dizain/not_1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268760"/>
            <a:ext cx="1043608" cy="1035400"/>
          </a:xfrm>
          <a:prstGeom prst="rect">
            <a:avLst/>
          </a:prstGeom>
          <a:noFill/>
        </p:spPr>
      </p:pic>
      <p:pic>
        <p:nvPicPr>
          <p:cNvPr id="3075" name="Picture 3" descr="F:\Среда\Фотки\IMG_00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56992"/>
            <a:ext cx="4735876" cy="331236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0072" y="476672"/>
            <a:ext cx="3475054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900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Импровизация</a:t>
            </a:r>
          </a:p>
        </p:txBody>
      </p:sp>
      <p:pic>
        <p:nvPicPr>
          <p:cNvPr id="1029" name="Picture 5" descr="E:\Среда\Картинки\62069421_0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4464496" cy="868224"/>
          </a:xfrm>
          <a:prstGeom prst="rect">
            <a:avLst/>
          </a:prstGeom>
          <a:noFill/>
        </p:spPr>
      </p:pic>
      <p:pic>
        <p:nvPicPr>
          <p:cNvPr id="2050" name="Picture 2" descr="F:\Среда\Фотки\IMG_92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40651">
            <a:off x="4798272" y="3803878"/>
            <a:ext cx="4058902" cy="2705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Среда\Фотки\IMG_88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65055">
            <a:off x="4808916" y="1184750"/>
            <a:ext cx="4050448" cy="2700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Среда\Фотки\IMG_7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45641">
            <a:off x="395536" y="1196752"/>
            <a:ext cx="4014446" cy="2676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Среда\Фотки\IMG_67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82225">
            <a:off x="369081" y="3847171"/>
            <a:ext cx="4067355" cy="2711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2331913" y="605299"/>
            <a:ext cx="451277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                                   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5013176"/>
            <a:ext cx="2160240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«По дорожке»</a:t>
            </a:r>
            <a:endParaRPr lang="ru-RU" sz="28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4" name="Picture 2" descr="E:\Среда\Картинки\марш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2592288" cy="21713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4278" name="Picture 6" descr="E:\Среда\Картинки\пещера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933056"/>
            <a:ext cx="3296140" cy="2636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4280" name="Picture 8" descr="E:\Среда\Картинки\гаво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1916832"/>
            <a:ext cx="4300026" cy="2664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4281" name="Picture 9" descr="E:\Среда\Картинки\вальс цвето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959636"/>
            <a:ext cx="3707904" cy="2538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4276" name="Picture 4" descr="E:\Среда\Картинки\марш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0"/>
            <a:ext cx="2771801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2843808" y="260648"/>
            <a:ext cx="3456384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Игры–драматизации, хороводы, инсценировки стихов </a:t>
            </a: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песен</a:t>
            </a:r>
            <a:b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2636912"/>
            <a:ext cx="20162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Музыкально-игровпя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гимнастика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804248" y="2636912"/>
            <a:ext cx="2339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 элементами театрализации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1" descr="http://img-fotki.yandex.ru/get/5905/svetlera.87/0_52115_fcdf2889_XXX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09995" y="6098590"/>
            <a:ext cx="1899914" cy="6456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60648"/>
            <a:ext cx="7593116" cy="184233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Что такое шум?</a:t>
            </a:r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132856"/>
            <a:ext cx="38884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Шумовые оркестровые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инструменты –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это устройства для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получения шумов,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ударные инструменты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 неопределенной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высотой звука.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20" name="Picture 8" descr="http://joyfulnotes.org/images/dancing-children-on-keyboard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792272"/>
            <a:ext cx="5256584" cy="6065728"/>
          </a:xfrm>
          <a:prstGeom prst="rect">
            <a:avLst/>
          </a:prstGeom>
          <a:noFill/>
        </p:spPr>
      </p:pic>
      <p:pic>
        <p:nvPicPr>
          <p:cNvPr id="10" name="Picture 4" descr="http://img0.liveinternet.ru/images/attach/c/1/61/867/61867845_547e0bf8507a3f91423257096b1d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016224" cy="2016225"/>
          </a:xfrm>
          <a:prstGeom prst="rect">
            <a:avLst/>
          </a:prstGeom>
          <a:noFill/>
        </p:spPr>
      </p:pic>
      <p:pic>
        <p:nvPicPr>
          <p:cNvPr id="11" name="Picture 2" descr="http://ramki-photoshop.ru/prazdnik/prazdnik3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51518" y="4581128"/>
            <a:ext cx="3076425" cy="20888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76368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Дом\Рабочий стол\пикульки\u9qUQJdjv_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3347864" y="3717032"/>
            <a:ext cx="1763688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Documents and Settings\Дом\Рабочий стол\пикульки\5-шт-Мальчик-Пиратский-Свисток-Деревянные-Развивающие-Игрушки-Ребенок-Свисток-Свистит-Игрушки-Ребенок-Подарок-Музыкальные-инструмент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124744"/>
            <a:ext cx="1721768" cy="172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8" name="Picture 6" descr="C:\Documents and Settings\Дом\Рабочий стол\пикульки\aHR0cDovL3N0YXRpYy5kb2Noa2lzaW5vY2hraS5ydS91cGxvYWQvX2NhdGFsb2cvOWIvMzAvNGUvR0wwMDAxMTQxNzdfMDAxLkpQR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88640"/>
            <a:ext cx="1226285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9" name="Picture 7" descr="C:\Documents and Settings\Дом\Рабочий стол\пикульки\4fcc530f-6280-4a9d-b77d-297a6b445e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157192"/>
            <a:ext cx="2419102" cy="1502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0" name="Picture 8" descr="E:\УБРАТЬ\Картинки\2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2710" y="188640"/>
            <a:ext cx="2334757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5" name="Picture 13" descr="http://ru3.anyfad.com/items/t1@aaf9113c-136c-4ca7-b2c9-e06fb0c47554/Muzykalnye-shumovye-instrumenty-detski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4581128"/>
            <a:ext cx="2843808" cy="209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9" name="Picture 17" descr="http://www.hudebniskolka.cz/52-51-thickbox/goldon---perkusni-mini-sada-1-300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185934"/>
            <a:ext cx="2088232" cy="2162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93" name="Picture 21" descr="http://img01.cp.aliimg.com/imgextra/i1/39344806/T25t.3Xr4aXXXXXXXX-3934480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2195736" y="1700808"/>
            <a:ext cx="1152128" cy="1114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99" name="Picture 27" descr="http://salonpremiera.ru/upload/iblock/0a2/0a23cd5c910f0cefca8e33e5b30d08b9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32240" y="2564904"/>
            <a:ext cx="1988661" cy="1727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01" name="Picture 29" descr="http://www.littlebundles.co.uk/images/_lib/snazzy-bell-sticks-music-toy-by-bigjigs-6008042-0-130287251700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3964035">
            <a:off x="1899473" y="2628680"/>
            <a:ext cx="1394304" cy="1394304"/>
          </a:xfrm>
          <a:prstGeom prst="rect">
            <a:avLst/>
          </a:prstGeom>
          <a:noFill/>
        </p:spPr>
      </p:pic>
      <p:pic>
        <p:nvPicPr>
          <p:cNvPr id="3103" name="Picture 31" descr="http://mmi199.ru/folklo1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5400000">
            <a:off x="5063808" y="2793176"/>
            <a:ext cx="1149239" cy="126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11" name="Picture 39" descr="http://mywishlist.ru/pic/i/wish/orig/003/986/214.jpe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76056" y="1556792"/>
            <a:ext cx="1427312" cy="1243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17" name="Picture 45" descr="http://900igr.net/datai/muzyka/Detskie-muzykalnye-instrumenty/0003-005-Gruppy-detskikh-muzykalnykh-instrumentov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4788024" y="188640"/>
            <a:ext cx="1296144" cy="1327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226" name="Picture 2" descr="http://img1.liveinternet.ru/images/attach/b/4/104/241/104241793_3518263_i15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419872" y="5364214"/>
            <a:ext cx="1604313" cy="140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228" name="Picture 4" descr="http://ru5.anyfad.com/items/t1@df3b7289-d34e-4efa-afc3-f6d67a5db63f/Detskie-muzykalnye-instrumenty-shumovye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flipH="1" flipV="1">
            <a:off x="5076056" y="4005064"/>
            <a:ext cx="1152128" cy="101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230" name="Picture 6" descr="http://guitar-guitar.ru/upload/iblock/01e/01e3fbdafbdffe485e01f481422bacd7.jpe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555776" y="260648"/>
            <a:ext cx="1242571" cy="124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232" name="Picture 8" descr="http://www.intelkot.ru/upload/21132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flipV="1">
            <a:off x="179512" y="2636912"/>
            <a:ext cx="1939666" cy="1779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234" name="Picture 10" descr="http://muzakkord.ru/wa-data/public/shop/products/89/12/71289/images/56580/56580.970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H="1" flipV="1">
            <a:off x="2339752" y="4005063"/>
            <a:ext cx="1080120" cy="93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C:\Documents and Settings\Дом\Рабочий стол\пикульки\бо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419872" y="2708920"/>
            <a:ext cx="1571784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E:\Среда\Картинки\Осенний ле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1" y="0"/>
            <a:ext cx="916834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26540" y="0"/>
            <a:ext cx="6117460" cy="1368152"/>
          </a:xfrm>
        </p:spPr>
        <p:txBody>
          <a:bodyPr>
            <a:normAutofit/>
          </a:bodyPr>
          <a:lstStyle/>
          <a:p>
            <a:pPr algn="ctr"/>
            <a:r>
              <a:rPr lang="ru-RU" sz="40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Игра в театр </a:t>
            </a:r>
            <a:br>
              <a:rPr lang="ru-RU" sz="40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40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(озвучивание сказок)</a:t>
            </a:r>
            <a:endParaRPr lang="ru-RU" sz="400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51720" y="4365104"/>
            <a:ext cx="57606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Сказка-шумелка-подражалка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«Лесная сказка»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6368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0" name="Picture 16" descr="http://www.playcast.ru/uploads/2016/04/12/182429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55968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75656" y="1124744"/>
            <a:ext cx="5688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Сказка-шумелка-подражалка</a:t>
            </a:r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«Яблонька»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AutoShape 4" descr="https://fs00.infourok.ru/images/doc/265/270224/hello_html_m6f5912b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2" name="Picture 8" descr="http://www.playcast.ru/uploads/2014/08/19/95585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694954"/>
            <a:ext cx="4398268" cy="4469784"/>
          </a:xfrm>
          <a:prstGeom prst="rect">
            <a:avLst/>
          </a:prstGeom>
          <a:noFill/>
        </p:spPr>
      </p:pic>
      <p:pic>
        <p:nvPicPr>
          <p:cNvPr id="11284" name="Picture 20" descr="http://ic.pics.livejournal.com/tema/339052/1890478/1890478_1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639156"/>
            <a:ext cx="2664296" cy="2001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playcast.ru/uploads/2014/12/28/1131185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10256" name="Picture 16" descr="http://parnasse.ru/images/photos/medium/dc481611dcbe497f1a4c7393dd204451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91680" y="2708920"/>
            <a:ext cx="5472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Сказка-шумелка-подражалка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«Ёлочка»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54" name="Picture 14" descr="http://img-fotki.yandex.ru/get/6614/47407354.86a/0_10013e_2fd73dd0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779281"/>
            <a:ext cx="1440160" cy="1305903"/>
          </a:xfrm>
          <a:prstGeom prst="rect">
            <a:avLst/>
          </a:prstGeom>
          <a:noFill/>
        </p:spPr>
      </p:pic>
      <p:pic>
        <p:nvPicPr>
          <p:cNvPr id="10260" name="Picture 20" descr="http://vamotkrytka.ru/_ph/5/2/3156847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7" y="1412776"/>
            <a:ext cx="1823125" cy="1572766"/>
          </a:xfrm>
          <a:prstGeom prst="rect">
            <a:avLst/>
          </a:prstGeom>
          <a:noFill/>
        </p:spPr>
      </p:pic>
      <p:pic>
        <p:nvPicPr>
          <p:cNvPr id="10262" name="Picture 22" descr="http://litceymos.ru/itbeitb/%D0%A1%D0%BE%D0%B4%D0%B5%D1%80%D0%B6%D0%B0%D0%BD%D0%B8%D0%B5+%D0%A2%D1%80%D0%B5%D1%82%D1%8C%D1%8F+%D1%87%D0%B0%D1%81%D1%82%D1%8Cb/9211_html_m4d73b9a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051720" y="1484784"/>
            <a:ext cx="1224136" cy="1809369"/>
          </a:xfrm>
          <a:prstGeom prst="rect">
            <a:avLst/>
          </a:prstGeom>
          <a:noFill/>
        </p:spPr>
      </p:pic>
      <p:pic>
        <p:nvPicPr>
          <p:cNvPr id="10264" name="Picture 24" descr="http://img0.liveinternet.ru/images/attach/c/11/116/439/116439994_large_Medved__38_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907704" y="3501008"/>
            <a:ext cx="2673403" cy="2260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coollady.ru/puc/4/zima/19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03648" y="548680"/>
            <a:ext cx="6768752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Сказка-шумелка</a:t>
            </a:r>
            <a:r>
              <a:rPr lang="ru-RU" sz="2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4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подражалка</a:t>
            </a:r>
            <a:r>
              <a:rPr lang="ru-RU" sz="2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«Лиса и рыба»</a:t>
            </a:r>
            <a:endParaRPr lang="ru-RU" sz="2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6" name="Picture 10" descr="http://img-fotki.yandex.ru/get/9303/16969765.1c9/0_893ef_33bc0e9f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708920"/>
            <a:ext cx="5208998" cy="3800558"/>
          </a:xfrm>
          <a:prstGeom prst="rect">
            <a:avLst/>
          </a:prstGeom>
          <a:noFill/>
        </p:spPr>
      </p:pic>
      <p:pic>
        <p:nvPicPr>
          <p:cNvPr id="9230" name="Picture 14" descr="http://thelib.ru/books/00/08/33/00083343/i_01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76750"/>
            <a:ext cx="3152775" cy="238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Среда\Картинки\vostor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085184"/>
            <a:ext cx="8363272" cy="1772816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Дошкольный возраст – это возраст развития детской музыкальной деятельности. </a:t>
            </a:r>
            <a:endParaRPr lang="ru-RU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75856" y="0"/>
            <a:ext cx="55801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Музыкально-театральное искусство – уникальный фактор формирования творческих способностей </a:t>
            </a:r>
            <a:r>
              <a:rPr lang="ru-RU" sz="28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креативной</a:t>
            </a:r>
            <a:r>
              <a:rPr lang="ru-RU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личности.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29" name="Picture 1" descr="E:\Среда\Картинки\573907_a8fe8d10e2f84740ac3d2a4b25da0c33.gif_srz_224_380_85_22_0.50_1.20_0.00_gif_srz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5299">
            <a:off x="7308304" y="3068960"/>
            <a:ext cx="1485528" cy="25200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73026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joymylife.org.ua/children/masha_i_medved/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Сказка-шумелка-подражалка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«Страшный Пых»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4" name="Picture 6" descr="http://img-fotki.yandex.ru/get/4610/28257045.67e/0_72aa7_4814c604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068960"/>
            <a:ext cx="1526210" cy="2592288"/>
          </a:xfrm>
          <a:prstGeom prst="rect">
            <a:avLst/>
          </a:prstGeom>
          <a:noFill/>
        </p:spPr>
      </p:pic>
      <p:sp>
        <p:nvSpPr>
          <p:cNvPr id="53264" name="AutoShape 16" descr="https://ds02.infourok.ru/uploads/ex/0780/000621ff-74136d7a/hello_html_3907999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3266" name="AutoShape 18" descr="https://ds02.infourok.ru/uploads/ex/0780/000621ff-74136d7a/hello_html_3907999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3268" name="AutoShape 20" descr="https://ds02.infourok.ru/uploads/ex/0780/000621ff-74136d7a/hello_html_3907999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3270" name="AutoShape 22" descr="https://ds02.infourok.ru/uploads/ex/0780/000621ff-74136d7a/hello_html_3907999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4278" name="Picture 6" descr="http://img1.liveinternet.ru/images/attach/c/11/117/122/117122071_____________5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485956" y="4797152"/>
            <a:ext cx="1658044" cy="16543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http://ramki-photoshop.ru/detskie/ramka-detskaya-3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419872" y="980728"/>
            <a:ext cx="46085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Сказка-шумелка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подражалка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«Танец для мышки»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4" name="AutoShape 6" descr="https://otvet.imgsmail.ru/download/21674946_de2ab63e31e1739d2a33123cc6106bbe_80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6" name="AutoShape 8" descr="https://otvet.imgsmail.ru/download/21674946_de2ab63e31e1739d2a33123cc6106bbe_80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8" name="AutoShape 10" descr="https://otvet.imgsmail.ru/download/21674946_de2ab63e31e1739d2a33123cc6106bbe_80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82" name="AutoShape 14" descr="https://otvet.imgsmail.ru/download/21674946_de2ab63e31e1739d2a33123cc6106bbe_80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84" name="AutoShape 16" descr="https://otvet.imgsmail.ru/download/21674946_de2ab63e31e1739d2a33123cc6106bbe_80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12" descr="http://www.playcast.ru/uploads/2016/04/03/1811967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204864"/>
            <a:ext cx="2952328" cy="3933700"/>
          </a:xfrm>
          <a:prstGeom prst="rect">
            <a:avLst/>
          </a:prstGeom>
          <a:noFill/>
        </p:spPr>
      </p:pic>
      <p:sp>
        <p:nvSpPr>
          <p:cNvPr id="52234" name="AutoShape 10" descr="https://s.cafebazaar.ir/1/upload/icons/ir.beyond.fantasyclockcollection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236" name="AutoShape 12" descr="https://s.cafebazaar.ir/1/upload/icons/ir.beyond.fantasyclockcollection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238" name="AutoShape 14" descr="https://s.cafebazaar.ir/1/upload/icons/ir.beyond.fantasyclockcollection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2239" name="Picture 15" descr="C:\Documents and Settings\Дом\Рабочий стол\ir.beyond.fantasyclockcollecti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276872"/>
            <a:ext cx="2294384" cy="2294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 descr="http://schabloni.ru/uploads/posts/2014-03/1395060007_ramkidetsk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915816" y="2420888"/>
            <a:ext cx="4283968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Сказка-шумелка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r>
              <a:rPr lang="ru-RU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подражалка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«Глупая лисичка»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4" descr="http://img-fotki.yandex.ru/get/4118/47407354.a9d/0_111d30_f7f7656f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412776"/>
            <a:ext cx="899592" cy="1056267"/>
          </a:xfrm>
          <a:prstGeom prst="rect">
            <a:avLst/>
          </a:prstGeom>
          <a:noFill/>
        </p:spPr>
      </p:pic>
      <p:pic>
        <p:nvPicPr>
          <p:cNvPr id="6160" name="Picture 16" descr="http://pixelbrush.ru/uploads/posts/2013-08/1375453255_2-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4077072"/>
            <a:ext cx="1228479" cy="721023"/>
          </a:xfrm>
          <a:prstGeom prst="rect">
            <a:avLst/>
          </a:prstGeom>
          <a:noFill/>
        </p:spPr>
      </p:pic>
      <p:sp>
        <p:nvSpPr>
          <p:cNvPr id="6162" name="AutoShape 18" descr="http://ru.stockfresh.com/thumbs/cteconsulting/900197_%D0%B6%D0%B8%D0%B2%D0%BE%D1%82%D0%BD%D0%BE%D0%B3%D0%BE-%D0%B1%D0%B5%D0%BB%D1%8B%D0%B9-%D0%BC%D0%B5%D1%82%D0%B0%D0%BB%D0%BB-%D1%86%D0%B5%D0%BF%D1%8C-%D0%BD%D0%B5%D1%81%D1%83%D1%82-%D1%80%D0%B8%D1%81%D1%83%D0%BD%D0%BE%D0%B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64" name="AutoShape 20" descr="http://ru.stockfresh.com/thumbs/cteconsulting/900197_%D0%B6%D0%B8%D0%B2%D0%BE%D1%82%D0%BD%D0%BE%D0%B3%D0%BE-%D0%B1%D0%B5%D0%BB%D1%8B%D0%B9-%D0%BC%D0%B5%D1%82%D0%B0%D0%BB%D0%BB-%D1%86%D0%B5%D0%BF%D1%8C-%D0%BD%D0%B5%D1%81%D1%83%D1%82-%D1%80%D0%B8%D1%81%D1%83%D0%BD%D0%BE%D0%B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66" name="Picture 22" descr="http://www.huntsfish.ru/images/stories/ohota3/ram_kapka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933056"/>
            <a:ext cx="1551907" cy="13964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1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395536" y="260648"/>
            <a:ext cx="8496944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</a:t>
            </a:r>
            <a:r>
              <a:rPr kumimoji="0" lang="ru-RU" sz="30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«Умение воспринимать прекрасное само не рождается, это умение нужно воспитывать. К музыке, живописи, театру нужно приучать, чтобы они стали для человека не развлечением, а необходимостью».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000" b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innerShdw blurRad="114300">
                  <a:prstClr val="black"/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</a:t>
            </a:r>
            <a:r>
              <a:rPr kumimoji="0" lang="ru-RU" sz="30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Михаил Александрович</a:t>
            </a:r>
            <a:r>
              <a:rPr kumimoji="0" lang="ru-RU" sz="3000" b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0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Ульянов</a:t>
            </a:r>
            <a:endParaRPr kumimoji="0" lang="ru-RU" sz="3000" b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innerShdw blurRad="114300">
                  <a:prstClr val="black"/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99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Среда\Картинки\теат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8500"/>
          </a:xfrm>
          <a:prstGeom prst="rect">
            <a:avLst/>
          </a:prstGeom>
          <a:noFill/>
        </p:spPr>
      </p:pic>
      <p:sp>
        <p:nvSpPr>
          <p:cNvPr id="40967" name="WordArt 7"/>
          <p:cNvSpPr>
            <a:spLocks noChangeArrowheads="1" noChangeShapeType="1" noTextEdit="1"/>
          </p:cNvSpPr>
          <p:nvPr/>
        </p:nvSpPr>
        <p:spPr bwMode="auto">
          <a:xfrm>
            <a:off x="2339752" y="1500671"/>
            <a:ext cx="5378057" cy="11475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HeroicExtremeRightFacing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rtl="0"/>
            <a:r>
              <a:rPr lang="ru-RU" sz="3600" b="1" kern="1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Impact"/>
              </a:rPr>
              <a:t>СПАСИБО ЗА ВНИМАНИЕ</a:t>
            </a:r>
            <a:endParaRPr lang="ru-RU" sz="3600" b="1" kern="1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Impac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5377221"/>
            <a:ext cx="8140264" cy="1303361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Творческих вам успехов!</a:t>
            </a:r>
            <a:endParaRPr lang="ru-RU" sz="5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7" grpId="0" animBg="1"/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Среда\Картинки\main_382192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7784" y="332656"/>
            <a:ext cx="5544616" cy="295232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    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Театральное действо, музыкальная 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сказка или инсценированная сюжетная 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игра – это для ребенка сказка, всплеск 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эмоций, праздник с улыбками, аплодисментами 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хорошим настроением, где ребенок сопереживает, сочувствует, мысленно «проживает» с героем весь его путь.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http://img-fotki.yandex.ru/get/15552/58581001.2ab/0_ea245_664f9fbb_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93365"/>
            <a:ext cx="1547664" cy="2185966"/>
          </a:xfrm>
          <a:prstGeom prst="rect">
            <a:avLst/>
          </a:prstGeom>
          <a:noFill/>
        </p:spPr>
      </p:pic>
      <p:pic>
        <p:nvPicPr>
          <p:cNvPr id="7" name="Picture 2" descr="F:\Среда\Фотки\IMG_69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89934"/>
            <a:ext cx="5829271" cy="3611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7031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Среда\Картинки\1_1154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25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363272" cy="25202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процессе музыкально–театрализованной деятельности у детей происходит: эмоциональное, социальное, интеллектуальное, речевое и музыкальное развитие.</a:t>
            </a:r>
            <a:endParaRPr lang="ru-RU" sz="28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8364135" cy="2520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</a:t>
            </a:r>
            <a:endParaRPr lang="ru-RU" dirty="0"/>
          </a:p>
        </p:txBody>
      </p:sp>
      <p:sp>
        <p:nvSpPr>
          <p:cNvPr id="19475" name="AutoShape 19" descr="https://img-fotki.yandex.ru/get/15562/200418627.64/0_11a32e_750820ad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F:\Среда\Фотки\Пираты (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93096"/>
            <a:ext cx="4320480" cy="2460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3026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707904" y="188640"/>
            <a:ext cx="1982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пикульки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35896" y="476672"/>
            <a:ext cx="2139496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свистульки 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95936" y="908720"/>
            <a:ext cx="1579407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дудочки 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E:\Среда\Картинки\69b1704956c9d9f941b39ed05ce34f73__-!900x600__i16749-icon-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4307907"/>
            <a:ext cx="3131840" cy="2316089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1125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5128" name="Picture 8" descr="E:\Среда\Картинки\eb1a215c96f2f8738b734607b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05064"/>
            <a:ext cx="2976275" cy="256490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8437" name="Picture 5" descr="E:\Среда\Картинки\пикульки, свистульки, дудочки\mini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556792"/>
            <a:ext cx="2736304" cy="183359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438" name="Picture 6" descr="E:\Среда\Картинки\пикульки, свистульки, дудочки\291562.750x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196752"/>
            <a:ext cx="2447256" cy="3402085"/>
          </a:xfrm>
          <a:prstGeom prst="ellipse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softEdge rad="112500"/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pic>
        <p:nvPicPr>
          <p:cNvPr id="5125" name="Picture 5" descr="E:\Среда\Картинки\479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332656"/>
            <a:ext cx="3096344" cy="2425270"/>
          </a:xfrm>
          <a:prstGeom prst="rect">
            <a:avLst/>
          </a:prstGeom>
          <a:ln w="34925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1125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8441" name="Picture 9" descr="E:\Среда\Картинки\пикульки, свистульки, дудочки\641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60648"/>
            <a:ext cx="2987824" cy="1944216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1125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8443" name="Picture 11" descr="E:\Среда\Картинки\пикульки, свистульки, дудочки\9986600-защита_enl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4725144"/>
            <a:ext cx="2736304" cy="213285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446" name="Picture 14" descr="E:\Среда\Картинки\пикульки, свистульки, дудочки\1501-0354_m2-700x5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1840" y="3212976"/>
            <a:ext cx="2728883" cy="16561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0" name="Picture 2" descr="C:\Documents and Settings\Дом\Рабочий стол\пикульки\e1026_0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52120" y="2636912"/>
            <a:ext cx="1849388" cy="1849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Дом\Рабочий стол\пикульки\lrg_31384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1632181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Documents and Settings\Дом\Рабочий стол\пикульки\0b11a73758113c756805a8d15b5ab97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132728"/>
            <a:ext cx="1512168" cy="1182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Documents and Settings\Дом\Рабочий стол\пикульки\4522-gnti-bazJ71QMhB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149080"/>
            <a:ext cx="1800199" cy="1350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Documents and Settings\Дом\Рабочий стол\пикульки\okarina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268760"/>
            <a:ext cx="152400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C:\Documents and Settings\Дом\Рабочий стол\пикульки\240820_201101241617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2708920"/>
            <a:ext cx="1805186" cy="1353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C:\Documents and Settings\Дом\Рабочий стол\пикульки\a3c8b8f45bf5745013262f3629d6ee0a_1363879605_800_6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188640"/>
            <a:ext cx="1889787" cy="1417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C:\Documents and Settings\Дом\Рабочий стол\пикульки\image_171182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08304" y="1268760"/>
            <a:ext cx="1635058" cy="1399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9" descr="C:\Documents and Settings\Дом\Рабочий стол\пикульки\_1_8_19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42584" y="3789040"/>
            <a:ext cx="2101416" cy="1400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" name="Picture 10" descr="C:\Documents and Settings\Дом\Рабочий стол\пикульки\127469979162028_origina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5085184"/>
            <a:ext cx="2087724" cy="1391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Picture 11" descr="C:\Documents and Settings\Дом\Рабочий стол\пикульки\i.jpe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1" y="1916354"/>
            <a:ext cx="1440160" cy="116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6" name="Picture 12" descr="C:\Documents and Settings\Дом\Рабочий стол\пикульки\66de208c5f8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15816" y="188639"/>
            <a:ext cx="1728192" cy="1260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7" name="Picture 13" descr="C:\Documents and Settings\Дом\Рабочий стол\пикульки\1422478701655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39752" y="2060848"/>
            <a:ext cx="2160293" cy="1411809"/>
          </a:xfrm>
          <a:prstGeom prst="rect">
            <a:avLst/>
          </a:prstGeom>
          <a:noFill/>
        </p:spPr>
      </p:pic>
      <p:pic>
        <p:nvPicPr>
          <p:cNvPr id="1040" name="Picture 16" descr="C:\Documents and Settings\Дом\Рабочий стол\пикульки\и.jpe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3568" y="3212976"/>
            <a:ext cx="2217677" cy="1600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1" name="Picture 17" descr="C:\Documents and Settings\Дом\Рабочий стол\пикульки\o5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771800" y="5013176"/>
            <a:ext cx="2232248" cy="1609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2" name="Picture 18" descr="C:\Documents and Settings\Дом\Рабочий стол\пикульки\i..jpe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16216" y="5157192"/>
            <a:ext cx="2057980" cy="148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4" descr="C:\Documents and Settings\Дом\Рабочий стол\пикульки\i.jpe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779912" y="2924944"/>
            <a:ext cx="1657350" cy="204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652120" y="2492896"/>
            <a:ext cx="3491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Михаил Иванович Глинка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Среда\Картинки\Глинка.jpg"/>
          <p:cNvPicPr>
            <a:picLocks noChangeAspect="1" noChangeArrowheads="1"/>
          </p:cNvPicPr>
          <p:nvPr/>
        </p:nvPicPr>
        <p:blipFill>
          <a:blip r:embed="rId2" cstate="print"/>
          <a:srcRect b="14151"/>
          <a:stretch>
            <a:fillRect/>
          </a:stretch>
        </p:blipFill>
        <p:spPr bwMode="auto">
          <a:xfrm>
            <a:off x="6084168" y="3212976"/>
            <a:ext cx="2871290" cy="34837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2" descr="E:\Среда\Картинки\Чайковски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16016" cy="32422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4932040" y="188640"/>
            <a:ext cx="3456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Пётр Ильич Чайковский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http://www.metod-kopilka.ru/images/doc/66/67455/hello_html_m77fcaf5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211960" cy="3429000"/>
          </a:xfrm>
          <a:prstGeom prst="rect">
            <a:avLst/>
          </a:prstGeom>
          <a:noFill/>
        </p:spPr>
      </p:pic>
      <p:pic>
        <p:nvPicPr>
          <p:cNvPr id="17414" name="Picture 6" descr="http://www.playcast.ru/uploads/2014/08/16/952721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76672"/>
            <a:ext cx="3026509" cy="216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Среда\Картинки\o_theater_kid_facebook_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11849" y="252663"/>
            <a:ext cx="7104567" cy="1323475"/>
          </a:xfrm>
        </p:spPr>
        <p:txBody>
          <a:bodyPr>
            <a:normAutofit/>
          </a:bodyPr>
          <a:lstStyle/>
          <a:p>
            <a:r>
              <a:rPr lang="ru-RU" altLang="ru-RU" sz="3600" b="1" dirty="0" smtClean="0">
                <a:solidFill>
                  <a:srgbClr val="92D050"/>
                </a:solidFill>
                <a:effectLst/>
                <a:latin typeface="Times New Roman" panose="02020603050405020304" pitchFamily="18" charset="0"/>
              </a:rPr>
              <a:t>Театрализованные </a:t>
            </a:r>
            <a:r>
              <a:rPr lang="ru-RU" altLang="ru-RU" b="1" dirty="0" smtClean="0">
                <a:solidFill>
                  <a:srgbClr val="92D050"/>
                </a:solidFill>
                <a:effectLst/>
                <a:latin typeface="Times New Roman" panose="02020603050405020304" pitchFamily="18" charset="0"/>
              </a:rPr>
              <a:t>  </a:t>
            </a:r>
            <a:r>
              <a:rPr lang="ru-RU" altLang="ru-RU" sz="3600" b="1" dirty="0" smtClean="0">
                <a:solidFill>
                  <a:srgbClr val="92D050"/>
                </a:solidFill>
                <a:effectLst/>
                <a:latin typeface="Times New Roman" panose="02020603050405020304" pitchFamily="18" charset="0"/>
              </a:rPr>
              <a:t>игры</a:t>
            </a:r>
            <a:r>
              <a:rPr lang="ru-RU" altLang="ru-RU" sz="2800" b="1" dirty="0" smtClean="0">
                <a:solidFill>
                  <a:srgbClr val="92D050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2800" b="1" dirty="0" smtClean="0">
                <a:solidFill>
                  <a:srgbClr val="92D050"/>
                </a:solidFill>
                <a:latin typeface="Times New Roman" panose="02020603050405020304" pitchFamily="18" charset="0"/>
              </a:rPr>
            </a:br>
            <a:r>
              <a:rPr lang="ru-RU" altLang="ru-RU" sz="2800" b="1" dirty="0" smtClean="0">
                <a:solidFill>
                  <a:srgbClr val="92D050"/>
                </a:solidFill>
                <a:latin typeface="Times New Roman" panose="02020603050405020304" pitchFamily="18" charset="0"/>
              </a:rPr>
              <a:t>  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11560" y="2204864"/>
            <a:ext cx="3600400" cy="322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9pPr>
          </a:lstStyle>
          <a:p>
            <a:pPr eaLnBrk="1">
              <a:spcAft>
                <a:spcPts val="1413"/>
              </a:spcAft>
              <a:buFont typeface="Wingdings" pitchFamily="2" charset="2"/>
              <a:buChar char="Ø"/>
            </a:pPr>
            <a:r>
              <a:rPr lang="ru-RU" altLang="ru-RU" b="1" dirty="0" smtClean="0">
                <a:solidFill>
                  <a:srgbClr val="000000"/>
                </a:solidFill>
                <a:ea typeface="MS Gothic" panose="020B0609070205080204" pitchFamily="49" charset="-128"/>
              </a:rPr>
              <a:t> </a:t>
            </a:r>
            <a:r>
              <a:rPr lang="en-US" altLang="ru-RU" b="1" dirty="0" err="1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Настольный</a:t>
            </a:r>
            <a:r>
              <a:rPr lang="en-US" altLang="ru-RU" b="1" dirty="0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b="1" dirty="0" err="1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театр</a:t>
            </a:r>
            <a:endParaRPr lang="en-US" altLang="ru-RU" b="1" dirty="0">
              <a:latin typeface="Times New Roman" pitchFamily="18" charset="0"/>
              <a:ea typeface="MS Gothic" panose="020B0609070205080204" pitchFamily="49" charset="-128"/>
              <a:cs typeface="Times New Roman" pitchFamily="18" charset="0"/>
            </a:endParaRPr>
          </a:p>
          <a:p>
            <a:pPr eaLnBrk="1">
              <a:spcAft>
                <a:spcPts val="1413"/>
              </a:spcAft>
              <a:buFont typeface="Wingdings" pitchFamily="2" charset="2"/>
              <a:buChar char="Ø"/>
            </a:pPr>
            <a:r>
              <a:rPr lang="ru-RU" altLang="ru-RU" b="1" dirty="0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b="1" dirty="0" err="1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Теневой</a:t>
            </a:r>
            <a:r>
              <a:rPr lang="en-US" altLang="ru-RU" b="1" dirty="0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b="1" dirty="0" err="1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театр</a:t>
            </a:r>
            <a:r>
              <a:rPr lang="en-US" altLang="ru-RU" b="1" dirty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</a:p>
          <a:p>
            <a:pPr eaLnBrk="1">
              <a:spcAft>
                <a:spcPts val="1413"/>
              </a:spcAft>
              <a:buFont typeface="Wingdings" pitchFamily="2" charset="2"/>
              <a:buChar char="Ø"/>
            </a:pPr>
            <a:r>
              <a:rPr lang="ru-RU" altLang="ru-RU" b="1" dirty="0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b="1" dirty="0" err="1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Театр</a:t>
            </a:r>
            <a:r>
              <a:rPr lang="en-US" altLang="ru-RU" b="1" dirty="0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b="1" dirty="0" err="1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на</a:t>
            </a:r>
            <a:r>
              <a:rPr lang="en-US" altLang="ru-RU" b="1" dirty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b="1" dirty="0" err="1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фланелеграфе</a:t>
            </a:r>
            <a:endParaRPr lang="en-US" altLang="ru-RU" b="1" dirty="0">
              <a:latin typeface="Times New Roman" pitchFamily="18" charset="0"/>
              <a:ea typeface="MS Gothic" panose="020B0609070205080204" pitchFamily="49" charset="-128"/>
              <a:cs typeface="Times New Roman" pitchFamily="18" charset="0"/>
            </a:endParaRPr>
          </a:p>
          <a:p>
            <a:pPr eaLnBrk="1">
              <a:spcAft>
                <a:spcPts val="1413"/>
              </a:spcAft>
            </a:pPr>
            <a:r>
              <a:rPr lang="ru-RU" altLang="ru-RU" dirty="0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Р</a:t>
            </a:r>
            <a:r>
              <a:rPr lang="en-US" altLang="ru-RU" dirty="0" err="1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ебенок</a:t>
            </a:r>
            <a:r>
              <a:rPr lang="en-US" altLang="ru-RU" dirty="0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dirty="0" err="1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или</a:t>
            </a:r>
            <a:r>
              <a:rPr lang="en-US" altLang="ru-RU" dirty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dirty="0" err="1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взрослый</a:t>
            </a:r>
            <a:r>
              <a:rPr lang="en-US" altLang="ru-RU" dirty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dirty="0" err="1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не</a:t>
            </a:r>
            <a:r>
              <a:rPr lang="en-US" altLang="ru-RU" dirty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dirty="0" err="1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является</a:t>
            </a:r>
            <a:r>
              <a:rPr lang="en-US" altLang="ru-RU" dirty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dirty="0" err="1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действующим</a:t>
            </a:r>
            <a:r>
              <a:rPr lang="en-US" altLang="ru-RU" dirty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dirty="0" err="1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лицом</a:t>
            </a:r>
            <a:r>
              <a:rPr lang="en-US" altLang="ru-RU" dirty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, а </a:t>
            </a:r>
            <a:r>
              <a:rPr lang="en-US" altLang="ru-RU" dirty="0" err="1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создает</a:t>
            </a:r>
            <a:r>
              <a:rPr lang="en-US" altLang="ru-RU" dirty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dirty="0" err="1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сцены</a:t>
            </a:r>
            <a:r>
              <a:rPr lang="en-US" altLang="ru-RU" dirty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, </a:t>
            </a:r>
            <a:r>
              <a:rPr lang="en-US" altLang="ru-RU" dirty="0" err="1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ведет</a:t>
            </a:r>
            <a:r>
              <a:rPr lang="en-US" altLang="ru-RU" dirty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dirty="0" err="1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роль</a:t>
            </a:r>
            <a:r>
              <a:rPr lang="en-US" altLang="ru-RU" dirty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dirty="0" err="1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игрушечного</a:t>
            </a:r>
            <a:r>
              <a:rPr lang="en-US" altLang="ru-RU" dirty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dirty="0" err="1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персонажа</a:t>
            </a:r>
            <a:r>
              <a:rPr lang="en-US" altLang="ru-RU" dirty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, </a:t>
            </a:r>
            <a:r>
              <a:rPr lang="en-US" altLang="ru-RU" dirty="0" err="1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действует</a:t>
            </a:r>
            <a:r>
              <a:rPr lang="en-US" altLang="ru-RU" dirty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dirty="0" err="1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за</a:t>
            </a:r>
            <a:r>
              <a:rPr lang="en-US" altLang="ru-RU" dirty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dirty="0" err="1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него</a:t>
            </a:r>
            <a:r>
              <a:rPr lang="en-US" altLang="ru-RU" dirty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, </a:t>
            </a:r>
            <a:r>
              <a:rPr lang="en-US" altLang="ru-RU" dirty="0" err="1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изображает</a:t>
            </a:r>
            <a:r>
              <a:rPr lang="en-US" altLang="ru-RU" dirty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dirty="0" err="1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его</a:t>
            </a:r>
            <a:r>
              <a:rPr lang="en-US" altLang="ru-RU" dirty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dirty="0" err="1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интонацией</a:t>
            </a:r>
            <a:r>
              <a:rPr lang="en-US" altLang="ru-RU" dirty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, </a:t>
            </a:r>
            <a:r>
              <a:rPr lang="en-US" altLang="ru-RU" dirty="0" err="1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мимикой</a:t>
            </a:r>
            <a:r>
              <a:rPr lang="ru-RU" altLang="ru-RU" dirty="0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.</a:t>
            </a:r>
            <a:endParaRPr lang="en-US" altLang="ru-RU" dirty="0">
              <a:latin typeface="Times New Roman" pitchFamily="18" charset="0"/>
              <a:ea typeface="MS Gothic" panose="020B0609070205080204" pitchFamily="49" charset="-128"/>
              <a:cs typeface="Times New Roman" pitchFamily="18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615608" y="2060848"/>
            <a:ext cx="3528392" cy="372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9pPr>
          </a:lstStyle>
          <a:p>
            <a:pPr eaLnBrk="1">
              <a:buFont typeface="Wingdings" pitchFamily="2" charset="2"/>
              <a:buChar char="Ø"/>
            </a:pPr>
            <a:r>
              <a:rPr lang="ru-RU" altLang="ru-RU" b="1" dirty="0" smtClean="0">
                <a:ea typeface="MS Gothic" panose="020B0609070205080204" pitchFamily="49" charset="-128"/>
              </a:rPr>
              <a:t> </a:t>
            </a:r>
            <a:r>
              <a:rPr lang="en-US" altLang="ru-RU" b="1" dirty="0" err="1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Игры-драматизации</a:t>
            </a:r>
            <a:r>
              <a:rPr lang="en-US" altLang="ru-RU" dirty="0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b="1" dirty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с</a:t>
            </a:r>
            <a:r>
              <a:rPr lang="en-US" altLang="ru-RU" dirty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ru-RU" altLang="ru-RU" dirty="0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</a:p>
          <a:p>
            <a:pPr eaLnBrk="1">
              <a:buFont typeface="Wingdings" pitchFamily="2" charset="2"/>
              <a:buChar char="Ø"/>
            </a:pPr>
            <a:r>
              <a:rPr lang="ru-RU" altLang="ru-RU" b="1" dirty="0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b="1" dirty="0" err="1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пальчиками</a:t>
            </a:r>
            <a:endParaRPr lang="en-US" altLang="ru-RU" b="1" dirty="0">
              <a:latin typeface="Times New Roman" pitchFamily="18" charset="0"/>
              <a:ea typeface="MS Gothic" panose="020B0609070205080204" pitchFamily="49" charset="-128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altLang="ru-RU" b="1" dirty="0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b="1" dirty="0" err="1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Игры-драматизации</a:t>
            </a:r>
            <a:r>
              <a:rPr lang="en-US" altLang="ru-RU" b="1" dirty="0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с</a:t>
            </a:r>
            <a:endParaRPr lang="ru-RU" altLang="ru-RU" b="1" dirty="0" smtClean="0">
              <a:latin typeface="Times New Roman" pitchFamily="18" charset="0"/>
              <a:ea typeface="MS Gothic" panose="020B0609070205080204" pitchFamily="49" charset="-128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altLang="ru-RU" b="1" dirty="0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b="1" dirty="0" err="1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куклами</a:t>
            </a:r>
            <a:r>
              <a:rPr lang="ru-RU" altLang="ru-RU" b="1" dirty="0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b="1" dirty="0" err="1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би</a:t>
            </a:r>
            <a:r>
              <a:rPr lang="ru-RU" altLang="ru-RU" b="1" dirty="0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-</a:t>
            </a:r>
            <a:r>
              <a:rPr lang="en-US" altLang="ru-RU" b="1" dirty="0" err="1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ба</a:t>
            </a:r>
            <a:r>
              <a:rPr lang="ru-RU" altLang="ru-RU" b="1" dirty="0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-</a:t>
            </a:r>
            <a:r>
              <a:rPr lang="en-US" altLang="ru-RU" b="1" dirty="0" err="1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бо</a:t>
            </a:r>
            <a:endParaRPr lang="ru-RU" altLang="ru-RU" b="1" dirty="0" smtClean="0">
              <a:latin typeface="Times New Roman" pitchFamily="18" charset="0"/>
              <a:ea typeface="MS Gothic" panose="020B0609070205080204" pitchFamily="49" charset="-128"/>
              <a:cs typeface="Times New Roman" pitchFamily="18" charset="0"/>
            </a:endParaRPr>
          </a:p>
          <a:p>
            <a:pPr eaLnBrk="1">
              <a:buFont typeface="Wingdings" pitchFamily="2" charset="2"/>
              <a:buChar char="Ø"/>
            </a:pPr>
            <a:r>
              <a:rPr lang="ru-RU" altLang="ru-RU" b="1" dirty="0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b="1" dirty="0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endParaRPr lang="en-US" altLang="ru-RU" b="1" dirty="0">
              <a:latin typeface="Times New Roman" pitchFamily="18" charset="0"/>
              <a:ea typeface="MS Gothic" panose="020B0609070205080204" pitchFamily="49" charset="-128"/>
              <a:cs typeface="Times New Roman" pitchFamily="18" charset="0"/>
            </a:endParaRPr>
          </a:p>
          <a:p>
            <a:pPr eaLnBrk="1">
              <a:spcAft>
                <a:spcPts val="1413"/>
              </a:spcAft>
              <a:buFont typeface="Wingdings" pitchFamily="2" charset="2"/>
              <a:buChar char="Ø"/>
            </a:pPr>
            <a:r>
              <a:rPr lang="ru-RU" altLang="ru-RU" b="1" dirty="0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b="1" dirty="0" err="1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Импровизация</a:t>
            </a:r>
            <a:endParaRPr lang="en-US" altLang="ru-RU" b="1" dirty="0">
              <a:latin typeface="Times New Roman" pitchFamily="18" charset="0"/>
              <a:ea typeface="MS Gothic" panose="020B0609070205080204" pitchFamily="49" charset="-128"/>
              <a:cs typeface="Times New Roman" pitchFamily="18" charset="0"/>
            </a:endParaRPr>
          </a:p>
          <a:p>
            <a:pPr eaLnBrk="1">
              <a:spcAft>
                <a:spcPts val="1413"/>
              </a:spcAft>
              <a:buFont typeface="Wingdings" pitchFamily="2" charset="2"/>
              <a:buChar char="Ø"/>
            </a:pPr>
            <a:r>
              <a:rPr lang="ru-RU" altLang="ru-RU" b="1" dirty="0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b="1" dirty="0" err="1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Игры-имитации</a:t>
            </a:r>
            <a:endParaRPr lang="en-US" altLang="ru-RU" b="1" dirty="0">
              <a:latin typeface="Times New Roman" pitchFamily="18" charset="0"/>
              <a:ea typeface="MS Gothic" panose="020B0609070205080204" pitchFamily="49" charset="-128"/>
              <a:cs typeface="Times New Roman" pitchFamily="18" charset="0"/>
            </a:endParaRPr>
          </a:p>
          <a:p>
            <a:pPr algn="just" eaLnBrk="1">
              <a:buFont typeface="Wingdings" pitchFamily="2" charset="2"/>
              <a:buChar char="Ø"/>
            </a:pPr>
            <a:r>
              <a:rPr lang="ru-RU" altLang="ru-RU" b="1" dirty="0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b="1" dirty="0" err="1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Ролевые</a:t>
            </a:r>
            <a:r>
              <a:rPr lang="en-US" altLang="ru-RU" b="1" dirty="0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b="1" dirty="0" err="1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диалоги</a:t>
            </a:r>
            <a:endParaRPr lang="ru-RU" altLang="ru-RU" b="1" dirty="0" smtClean="0">
              <a:latin typeface="Times New Roman" pitchFamily="18" charset="0"/>
              <a:ea typeface="MS Gothic" panose="020B0609070205080204" pitchFamily="49" charset="-128"/>
              <a:cs typeface="Times New Roman" pitchFamily="18" charset="0"/>
            </a:endParaRPr>
          </a:p>
          <a:p>
            <a:pPr algn="just" eaLnBrk="1">
              <a:buFont typeface="Wingdings" pitchFamily="2" charset="2"/>
              <a:buChar char="Ø"/>
            </a:pPr>
            <a:endParaRPr lang="en-US" altLang="ru-RU" b="1" dirty="0">
              <a:latin typeface="Times New Roman" pitchFamily="18" charset="0"/>
              <a:ea typeface="MS Gothic" panose="020B0609070205080204" pitchFamily="49" charset="-128"/>
              <a:cs typeface="Times New Roman" pitchFamily="18" charset="0"/>
            </a:endParaRPr>
          </a:p>
          <a:p>
            <a:pPr algn="just" eaLnBrk="1">
              <a:buFont typeface="Wingdings" pitchFamily="2" charset="2"/>
              <a:buChar char="Ø"/>
            </a:pPr>
            <a:r>
              <a:rPr lang="ru-RU" altLang="ru-RU" b="1" dirty="0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b="1" dirty="0" err="1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Инсценировки</a:t>
            </a:r>
            <a:r>
              <a:rPr lang="en-US" altLang="ru-RU" b="1" dirty="0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b="1" dirty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и </a:t>
            </a:r>
            <a:r>
              <a:rPr lang="en-US" altLang="ru-RU" b="1" dirty="0" err="1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спектакли</a:t>
            </a:r>
            <a:endParaRPr lang="ru-RU" altLang="ru-RU" b="1" dirty="0" smtClean="0">
              <a:latin typeface="Times New Roman" pitchFamily="18" charset="0"/>
              <a:ea typeface="MS Gothic" panose="020B0609070205080204" pitchFamily="49" charset="-128"/>
              <a:cs typeface="Times New Roman" pitchFamily="18" charset="0"/>
            </a:endParaRPr>
          </a:p>
          <a:p>
            <a:pPr algn="just" eaLnBrk="1">
              <a:buFont typeface="Wingdings" panose="05000000000000000000" pitchFamily="2" charset="2"/>
              <a:buChar char=""/>
            </a:pPr>
            <a:endParaRPr lang="en-US" altLang="ru-RU" b="1" dirty="0">
              <a:latin typeface="Times New Roman" pitchFamily="18" charset="0"/>
              <a:ea typeface="MS Gothic" panose="020B0609070205080204" pitchFamily="49" charset="-128"/>
              <a:cs typeface="Times New Roman" pitchFamily="18" charset="0"/>
            </a:endParaRPr>
          </a:p>
          <a:p>
            <a:pPr eaLnBrk="1"/>
            <a:r>
              <a:rPr lang="en-US" altLang="ru-RU" dirty="0" err="1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Ребенок</a:t>
            </a:r>
            <a:r>
              <a:rPr lang="en-US" altLang="ru-RU" dirty="0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dirty="0" err="1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играет</a:t>
            </a:r>
            <a:r>
              <a:rPr lang="en-US" altLang="ru-RU" dirty="0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dirty="0" err="1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сам</a:t>
            </a:r>
            <a:r>
              <a:rPr lang="en-US" altLang="ru-RU" dirty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, </a:t>
            </a:r>
            <a:r>
              <a:rPr lang="en-US" altLang="ru-RU" dirty="0" err="1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используя</a:t>
            </a:r>
            <a:r>
              <a:rPr lang="en-US" altLang="ru-RU" dirty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dirty="0" err="1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свои</a:t>
            </a:r>
            <a:r>
              <a:rPr lang="en-US" altLang="ru-RU" dirty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dirty="0" err="1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средства</a:t>
            </a:r>
            <a:r>
              <a:rPr lang="en-US" altLang="ru-RU" dirty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dirty="0" err="1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выразительности</a:t>
            </a:r>
            <a:r>
              <a:rPr lang="en-US" altLang="ru-RU" dirty="0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 </a:t>
            </a:r>
            <a:r>
              <a:rPr lang="en-US" altLang="ru-RU" dirty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- </a:t>
            </a:r>
            <a:r>
              <a:rPr lang="en-US" altLang="ru-RU" dirty="0" err="1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интонацию</a:t>
            </a:r>
            <a:r>
              <a:rPr lang="en-US" altLang="ru-RU" dirty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, </a:t>
            </a:r>
            <a:r>
              <a:rPr lang="en-US" altLang="ru-RU" dirty="0" err="1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мимику</a:t>
            </a:r>
            <a:r>
              <a:rPr lang="en-US" altLang="ru-RU" dirty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, </a:t>
            </a:r>
            <a:r>
              <a:rPr lang="en-US" altLang="ru-RU" dirty="0" err="1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пантомимику</a:t>
            </a:r>
            <a:r>
              <a:rPr lang="ru-RU" altLang="ru-RU" dirty="0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.</a:t>
            </a:r>
            <a:r>
              <a:rPr lang="ar-SA" altLang="ru-RU" dirty="0" smtClean="0"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‏</a:t>
            </a:r>
            <a:endParaRPr lang="en-US" altLang="ru-RU" dirty="0">
              <a:latin typeface="Times New Roman" pitchFamily="18" charset="0"/>
              <a:ea typeface="MS Gothic" panose="020B0609070205080204" pitchFamily="49" charset="-128"/>
              <a:cs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99592" y="1268760"/>
            <a:ext cx="2969419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9pPr>
          </a:lstStyle>
          <a:p>
            <a:pPr eaLnBrk="1"/>
            <a:r>
              <a:rPr lang="ru-RU" altLang="ru-RU" sz="2400" b="1" dirty="0">
                <a:solidFill>
                  <a:srgbClr val="FFFF00"/>
                </a:solidFill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Режиссерские игры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436096" y="1268760"/>
            <a:ext cx="341099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1pPr>
            <a:lvl2pPr marL="742950" indent="-28575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2pPr>
            <a:lvl3pPr marL="11430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3pPr>
            <a:lvl4pPr marL="16002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4pPr>
            <a:lvl5pPr marL="2057400" indent="-2286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9pPr>
          </a:lstStyle>
          <a:p>
            <a:pPr eaLnBrk="1"/>
            <a:r>
              <a:rPr lang="ru-RU" altLang="ru-RU" sz="2400" b="1" dirty="0">
                <a:solidFill>
                  <a:srgbClr val="FFFF00"/>
                </a:solidFill>
                <a:latin typeface="Times New Roman" pitchFamily="18" charset="0"/>
                <a:ea typeface="MS Gothic" panose="020B0609070205080204" pitchFamily="49" charset="-128"/>
                <a:cs typeface="Times New Roman" pitchFamily="18" charset="0"/>
              </a:rPr>
              <a:t>Игры-драматизации</a:t>
            </a:r>
          </a:p>
        </p:txBody>
      </p:sp>
      <p:pic>
        <p:nvPicPr>
          <p:cNvPr id="16392" name="Picture 8" descr="http://cliparts.co/cliparts/kiK/opy/kiKopynq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301208"/>
            <a:ext cx="4248472" cy="10992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55978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1809" y="260648"/>
            <a:ext cx="809125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Игры-драматизации с пальчиками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7" y="3861048"/>
            <a:ext cx="3707904" cy="2636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50" name="Picture 2" descr="E:\Среда\Картинки\3_shard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124744"/>
            <a:ext cx="3456384" cy="23042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2" name="Picture 4" descr="E:\Среда\Картинки\smes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221088"/>
            <a:ext cx="3168352" cy="228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3" name="Picture 5" descr="E:\Среда\Картинки\куклы би-ба-бо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528" y="1052736"/>
            <a:ext cx="3672408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5361" name="Picture 1" descr="E:\Среда\Картинки\пальчиковые игры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799" y="2852936"/>
            <a:ext cx="3915435" cy="20882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4" descr="http://smayls.ru/data/smiles/animashki-muzika-72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764704"/>
            <a:ext cx="1296144" cy="1555374"/>
          </a:xfrm>
          <a:prstGeom prst="rect">
            <a:avLst/>
          </a:prstGeom>
          <a:noFill/>
        </p:spPr>
      </p:pic>
      <p:pic>
        <p:nvPicPr>
          <p:cNvPr id="11" name="Picture 2" descr="http://smayls.ru/data/smiles/animashki-muzika-780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3928" y="5085184"/>
            <a:ext cx="1586336" cy="16353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рек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2008</TotalTime>
  <Words>402</Words>
  <Application>Microsoft Office PowerPoint</Application>
  <PresentationFormat>Экран (4:3)</PresentationFormat>
  <Paragraphs>87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Тема Office</vt:lpstr>
      <vt:lpstr>Трек</vt:lpstr>
      <vt:lpstr>Слайд 1</vt:lpstr>
      <vt:lpstr> Дошкольный возраст – это возраст развития детской музыкальной деятельности. </vt:lpstr>
      <vt:lpstr>Слайд 3</vt:lpstr>
      <vt:lpstr>В процессе музыкально–театрализованной деятельности у детей происходит: эмоциональное, социальное, интеллектуальное, речевое и музыкальное развитие.</vt:lpstr>
      <vt:lpstr>Слайд 5</vt:lpstr>
      <vt:lpstr>Слайд 6</vt:lpstr>
      <vt:lpstr>Слайд 7</vt:lpstr>
      <vt:lpstr>Театрализованные   игры   </vt:lpstr>
      <vt:lpstr>Слайд 9</vt:lpstr>
      <vt:lpstr>Слайд 10</vt:lpstr>
      <vt:lpstr>Слайд 11</vt:lpstr>
      <vt:lpstr>Слайд 12</vt:lpstr>
      <vt:lpstr>Слайд 13</vt:lpstr>
      <vt:lpstr>Что такое шум? </vt:lpstr>
      <vt:lpstr>Слайд 15</vt:lpstr>
      <vt:lpstr>Игра в театр  (озвучивание сказок)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Лилия</cp:lastModifiedBy>
  <cp:revision>197</cp:revision>
  <dcterms:created xsi:type="dcterms:W3CDTF">2015-07-11T06:13:39Z</dcterms:created>
  <dcterms:modified xsi:type="dcterms:W3CDTF">2023-11-12T19:35:40Z</dcterms:modified>
</cp:coreProperties>
</file>