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7" r:id="rId4"/>
    <p:sldId id="258" r:id="rId5"/>
    <p:sldId id="259" r:id="rId6"/>
    <p:sldId id="268" r:id="rId7"/>
    <p:sldId id="269" r:id="rId8"/>
    <p:sldId id="261" r:id="rId9"/>
    <p:sldId id="262" r:id="rId10"/>
    <p:sldId id="270" r:id="rId11"/>
    <p:sldId id="271" r:id="rId12"/>
    <p:sldId id="263" r:id="rId13"/>
    <p:sldId id="272" r:id="rId14"/>
    <p:sldId id="273" r:id="rId15"/>
    <p:sldId id="275" r:id="rId16"/>
    <p:sldId id="276" r:id="rId17"/>
    <p:sldId id="277" r:id="rId18"/>
    <p:sldId id="278" r:id="rId19"/>
    <p:sldId id="264" r:id="rId20"/>
    <p:sldId id="279" r:id="rId21"/>
    <p:sldId id="280" r:id="rId22"/>
    <p:sldId id="265" r:id="rId23"/>
    <p:sldId id="281" r:id="rId24"/>
    <p:sldId id="26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3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2508630/f8baa52e-1781-4260-b16a-973bf8570089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18" y="0"/>
            <a:ext cx="9123982" cy="68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3.bp.blogspot.com/-m2zmFAyg9ng/WB3U9u5CDKI/AAAAAAAAEJM/iz-Gee-PFAcTyWY3lyzwvhImeQfqDj4QQCLcB/s1600/3%2B%25286%25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81128"/>
            <a:ext cx="2624489" cy="209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67744" y="479264"/>
            <a:ext cx="633670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905">
                  <a:solidFill>
                    <a:srgbClr val="774F27"/>
                  </a:solidFill>
                </a:ln>
                <a:solidFill>
                  <a:srgbClr val="1F0F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Mongolian Baiti" pitchFamily="66" charset="0"/>
              </a:rPr>
              <a:t>Голосовые </a:t>
            </a:r>
            <a:r>
              <a:rPr lang="ru-RU" sz="4800" b="1" dirty="0" smtClean="0">
                <a:ln w="1905">
                  <a:solidFill>
                    <a:srgbClr val="774F27"/>
                  </a:solidFill>
                </a:ln>
                <a:solidFill>
                  <a:srgbClr val="1F0F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Mongolian Baiti" pitchFamily="66" charset="0"/>
              </a:rPr>
              <a:t>игры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ln w="1905">
                <a:solidFill>
                  <a:srgbClr val="774F27"/>
                </a:solidFill>
              </a:ln>
              <a:solidFill>
                <a:srgbClr val="1F0F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Mongolian Baiti" pitchFamily="66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ln w="1905">
                  <a:solidFill>
                    <a:srgbClr val="774F27"/>
                  </a:solidFill>
                </a:ln>
                <a:solidFill>
                  <a:srgbClr val="1F0F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Mongolian Baiti" pitchFamily="66" charset="0"/>
              </a:rPr>
              <a:t>Подготовила: </a:t>
            </a:r>
            <a:r>
              <a:rPr lang="ru-RU" sz="1400" i="1" dirty="0" err="1" smtClean="0">
                <a:ln w="1905">
                  <a:solidFill>
                    <a:srgbClr val="774F27"/>
                  </a:solidFill>
                </a:ln>
                <a:solidFill>
                  <a:srgbClr val="1F0F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Mongolian Baiti" pitchFamily="66" charset="0"/>
              </a:rPr>
              <a:t>Муравицкая</a:t>
            </a:r>
            <a:r>
              <a:rPr lang="ru-RU" sz="1400" i="1" dirty="0" smtClean="0">
                <a:ln w="1905">
                  <a:solidFill>
                    <a:srgbClr val="774F27"/>
                  </a:solidFill>
                </a:ln>
                <a:solidFill>
                  <a:srgbClr val="1F0F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Mongolian Baiti" pitchFamily="66" charset="0"/>
              </a:rPr>
              <a:t> Л.Л.,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ln w="1905">
                  <a:solidFill>
                    <a:srgbClr val="774F27"/>
                  </a:solidFill>
                </a:ln>
                <a:solidFill>
                  <a:srgbClr val="1F0F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Mongolian Baiti" pitchFamily="66" charset="0"/>
              </a:rPr>
              <a:t>музыкальный руководитель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ln w="1905">
                  <a:solidFill>
                    <a:srgbClr val="774F27"/>
                  </a:solidFill>
                </a:ln>
                <a:solidFill>
                  <a:srgbClr val="1F0F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Mongolian Baiti" pitchFamily="66" charset="0"/>
              </a:rPr>
              <a:t>МАДОУ ДСКВ «</a:t>
            </a:r>
            <a:r>
              <a:rPr lang="ru-RU" sz="1400" i="1" dirty="0" err="1" smtClean="0">
                <a:ln w="1905">
                  <a:solidFill>
                    <a:srgbClr val="774F27"/>
                  </a:solidFill>
                </a:ln>
                <a:solidFill>
                  <a:srgbClr val="1F0F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Mongolian Baiti" pitchFamily="66" charset="0"/>
              </a:rPr>
              <a:t>Югорка</a:t>
            </a:r>
            <a:r>
              <a:rPr lang="ru-RU" sz="1400" i="1" dirty="0" smtClean="0">
                <a:ln w="1905">
                  <a:solidFill>
                    <a:srgbClr val="774F27"/>
                  </a:solidFill>
                </a:ln>
                <a:solidFill>
                  <a:srgbClr val="1F0F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Mongolian Baiti" pitchFamily="66" charset="0"/>
              </a:rPr>
              <a:t>»</a:t>
            </a:r>
            <a:endParaRPr lang="ru-RU" sz="1400" i="1" dirty="0">
              <a:ln w="1905">
                <a:solidFill>
                  <a:srgbClr val="774F27"/>
                </a:solidFill>
              </a:ln>
              <a:solidFill>
                <a:srgbClr val="1F0F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Mongolian Baiti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2204864"/>
            <a:ext cx="8064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артикуляционный аппарат при помощи специальных упражнений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правильного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нервно-мышечного фона  для выработки точных и координированных движений, закрепление навыка подвижности и переключаемости положений губ, языка, лицевых мышц.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639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2508630/f8baa52e-1781-4260-b16a-973bf8570089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18" y="-72073"/>
            <a:ext cx="9123982" cy="68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2483768" y="908720"/>
            <a:ext cx="7489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05788" y="1886484"/>
            <a:ext cx="7489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5576" y="4826673"/>
            <a:ext cx="7489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83768" y="3573016"/>
            <a:ext cx="7072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5326" y="3436506"/>
            <a:ext cx="7489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14582" y="4654666"/>
            <a:ext cx="7072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5107759" y="1541805"/>
            <a:ext cx="1352981" cy="10938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5053614" y="4080847"/>
            <a:ext cx="1352981" cy="10938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1342006" y="1660984"/>
            <a:ext cx="1456227" cy="15197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1386417" y="4325456"/>
            <a:ext cx="1456227" cy="151971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6254" y="2672870"/>
            <a:ext cx="7825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17451" y="870821"/>
            <a:ext cx="7825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</p:spTree>
    <p:extLst>
      <p:ext uri="{BB962C8B-B14F-4D97-AF65-F5344CB8AC3E}">
        <p14:creationId xmlns:p14="http://schemas.microsoft.com/office/powerpoint/2010/main" xmlns="" val="39312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2508630/f8baa52e-1781-4260-b16a-973bf8570089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18" y="-72073"/>
            <a:ext cx="9123982" cy="68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2483768" y="908720"/>
            <a:ext cx="9396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05788" y="1886484"/>
            <a:ext cx="9396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5576" y="4826673"/>
            <a:ext cx="9396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83768" y="3573016"/>
            <a:ext cx="9396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5326" y="3436506"/>
            <a:ext cx="9396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25828" y="4826673"/>
            <a:ext cx="9396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5107759" y="1541805"/>
            <a:ext cx="1352981" cy="10938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5167195" y="4263587"/>
            <a:ext cx="1352981" cy="10938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1424796" y="1792772"/>
            <a:ext cx="1528812" cy="13543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1386417" y="4325456"/>
            <a:ext cx="1456227" cy="151971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17451" y="870821"/>
            <a:ext cx="7072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011" y="2560695"/>
            <a:ext cx="7072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078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2508630/f8baa52e-1781-4260-b16a-973bf8570089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868" y="30528"/>
            <a:ext cx="9123982" cy="68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404664"/>
            <a:ext cx="8208912" cy="121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Вопрос-ответ (горки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)» (слоги). </a:t>
            </a:r>
            <a:endParaRPr lang="ru-RU" sz="28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9546" y="4293096"/>
            <a:ext cx="19704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У-ШУ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2211749"/>
            <a:ext cx="19704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У-ШУ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2217327"/>
            <a:ext cx="19704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У-ШУ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4293095"/>
            <a:ext cx="19704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У-ШУ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1395551" y="2926620"/>
            <a:ext cx="1528812" cy="13543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713500" y="3056853"/>
            <a:ext cx="1352981" cy="10938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7893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2508630/f8baa52e-1781-4260-b16a-973bf8570089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868" y="30528"/>
            <a:ext cx="9123982" cy="68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9546" y="4293096"/>
            <a:ext cx="1997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У-ШО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2211749"/>
            <a:ext cx="1997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У-ШО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2217327"/>
            <a:ext cx="1997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У-ШО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4293095"/>
            <a:ext cx="1997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У-ШО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1395551" y="2926620"/>
            <a:ext cx="1528812" cy="13543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713500" y="3056853"/>
            <a:ext cx="1352981" cy="10938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047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2508630/f8baa52e-1781-4260-b16a-973bf8570089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868" y="30528"/>
            <a:ext cx="9123982" cy="68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9546" y="4293096"/>
            <a:ext cx="19351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У-ШЭ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2211749"/>
            <a:ext cx="19351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У-ШЭ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2217327"/>
            <a:ext cx="19351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У-ШЭ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4293095"/>
            <a:ext cx="19351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У-ШЭ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1395551" y="2926620"/>
            <a:ext cx="1528812" cy="13543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713500" y="3056853"/>
            <a:ext cx="1352981" cy="10938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7198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2508630/f8baa52e-1781-4260-b16a-973bf8570089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868" y="30528"/>
            <a:ext cx="9123982" cy="68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9546" y="4293096"/>
            <a:ext cx="1729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У-СУ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2211749"/>
            <a:ext cx="1729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У-СУ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2217327"/>
            <a:ext cx="1765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У-СО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4293095"/>
            <a:ext cx="1765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У-СО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1395551" y="2926620"/>
            <a:ext cx="1528812" cy="13543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713500" y="3056853"/>
            <a:ext cx="1352981" cy="10938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9522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2508630/f8baa52e-1781-4260-b16a-973bf8570089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868" y="30528"/>
            <a:ext cx="9123982" cy="68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9546" y="4293096"/>
            <a:ext cx="1765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У-СО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2211749"/>
            <a:ext cx="1765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У-СО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2217327"/>
            <a:ext cx="1729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У-СУ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4293095"/>
            <a:ext cx="1729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У-СУ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1395551" y="2926620"/>
            <a:ext cx="1528812" cy="13543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713500" y="3056853"/>
            <a:ext cx="1352981" cy="10938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2578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2508630/f8baa52e-1781-4260-b16a-973bf8570089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868" y="30528"/>
            <a:ext cx="9123982" cy="68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9546" y="4293096"/>
            <a:ext cx="17027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У-СЭ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2211749"/>
            <a:ext cx="17027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У-СЭ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2217327"/>
            <a:ext cx="17027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У-СЭ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4293095"/>
            <a:ext cx="17027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У-СЭ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1395551" y="2926620"/>
            <a:ext cx="1528812" cy="13543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713500" y="3056853"/>
            <a:ext cx="1352981" cy="10938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5094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2508630/f8baa52e-1781-4260-b16a-973bf8570089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868" y="30528"/>
            <a:ext cx="9123982" cy="68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9546" y="4293096"/>
            <a:ext cx="1890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У-СЫ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2211749"/>
            <a:ext cx="1890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У-СЫ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2217327"/>
            <a:ext cx="1890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У-СЫ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4293095"/>
            <a:ext cx="1890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У-СЫ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1395551" y="2926620"/>
            <a:ext cx="1528812" cy="13543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713500" y="3056853"/>
            <a:ext cx="1352981" cy="10938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4561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2508630/f8baa52e-1781-4260-b16a-973bf8570089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18" y="-14016"/>
            <a:ext cx="9123982" cy="68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548680"/>
            <a:ext cx="7776864" cy="5016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Упражнение «Капризничаем» 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«Мотоцикл» (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штро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-бас). 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Задача: совершенствовать навык произвольного колебания голосовых связок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Извлечение «скрипящего-рокочущего» звука ( в немецкой терминологии «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штро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-бас»), не имеющего фиксированной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звуковысотности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Происходит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поиск  режима работы гортани, осознание специфических вокально-телесных ощущений. </a:t>
            </a:r>
          </a:p>
        </p:txBody>
      </p:sp>
    </p:spTree>
    <p:extLst>
      <p:ext uri="{BB962C8B-B14F-4D97-AF65-F5344CB8AC3E}">
        <p14:creationId xmlns:p14="http://schemas.microsoft.com/office/powerpoint/2010/main" xmlns="" val="401054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2508630/f8baa52e-1781-4260-b16a-973bf8570089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18" y="15013"/>
            <a:ext cx="9123982" cy="68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4357" y="260648"/>
            <a:ext cx="7715304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>
                  <a:solidFill>
                    <a:srgbClr val="5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Артикуляционная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>
                  <a:solidFill>
                    <a:srgbClr val="5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гимнастика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47664" y="2060848"/>
            <a:ext cx="6455070" cy="4225102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3400" b="1" dirty="0" smtClean="0">
                <a:ln w="1905">
                  <a:solidFill>
                    <a:srgbClr val="48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«Прикус кончика языка»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3400" b="1" dirty="0" smtClean="0">
                <a:ln w="1905">
                  <a:solidFill>
                    <a:srgbClr val="48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«Шинкование»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3400" b="1" dirty="0" smtClean="0">
                <a:ln w="1905">
                  <a:solidFill>
                    <a:srgbClr val="48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«Прикус языка»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3400" b="1" dirty="0" smtClean="0">
                <a:ln w="1905">
                  <a:solidFill>
                    <a:srgbClr val="48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«Щёточка»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3400" b="1" dirty="0" smtClean="0">
                <a:ln w="1905">
                  <a:solidFill>
                    <a:srgbClr val="48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«Иголочка»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3400" b="1" dirty="0" smtClean="0">
                <a:ln w="1905">
                  <a:solidFill>
                    <a:srgbClr val="48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Массаж лица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3400" b="1" dirty="0" smtClean="0">
                <a:ln w="1905">
                  <a:solidFill>
                    <a:srgbClr val="48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«Сморщенный нос»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3400" b="1" dirty="0" smtClean="0">
                <a:ln w="1905">
                  <a:solidFill>
                    <a:srgbClr val="48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«Обезьянка»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19498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avatars.mds.yandex.net/get-pdb/2508630/f8baa52e-1781-4260-b16a-973bf8570089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18" y="-43044"/>
            <a:ext cx="9123982" cy="68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1828800" y="1844675"/>
            <a:ext cx="1371600" cy="822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b="1" kern="10" dirty="0" err="1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ххх</a:t>
            </a:r>
            <a:endParaRPr lang="ru-RU" sz="3600" b="1" kern="10" dirty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cs typeface="Arial" panose="020B0604020202020204" pitchFamily="34" charset="0"/>
            </a:endParaRPr>
          </a:p>
        </p:txBody>
      </p:sp>
      <p:sp>
        <p:nvSpPr>
          <p:cNvPr id="14341" name="WordArt 5" descr="Белый мрамор"/>
          <p:cNvSpPr>
            <a:spLocks noChangeArrowheads="1" noChangeShapeType="1" noTextEdit="1"/>
          </p:cNvSpPr>
          <p:nvPr/>
        </p:nvSpPr>
        <p:spPr bwMode="auto">
          <a:xfrm>
            <a:off x="1752600" y="2971800"/>
            <a:ext cx="1447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b="1" kern="10" dirty="0" err="1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ххх</a:t>
            </a:r>
            <a:endParaRPr lang="ru-RU" sz="3600" b="1" kern="10" dirty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cs typeface="Arial" panose="020B0604020202020204" pitchFamily="34" charset="0"/>
            </a:endParaRPr>
          </a:p>
        </p:txBody>
      </p:sp>
      <p:sp>
        <p:nvSpPr>
          <p:cNvPr id="14342" name="WordArt 6" descr="Белый мрамор"/>
          <p:cNvSpPr>
            <a:spLocks noChangeArrowheads="1" noChangeShapeType="1" noTextEdit="1"/>
          </p:cNvSpPr>
          <p:nvPr/>
        </p:nvSpPr>
        <p:spPr bwMode="auto">
          <a:xfrm>
            <a:off x="1752600" y="4221163"/>
            <a:ext cx="1524000" cy="808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ххх</a:t>
            </a:r>
          </a:p>
        </p:txBody>
      </p:sp>
      <p:sp>
        <p:nvSpPr>
          <p:cNvPr id="14343" name="WordArt 7" descr="Белый мрамор"/>
          <p:cNvSpPr>
            <a:spLocks noChangeArrowheads="1" noChangeShapeType="1" noTextEdit="1"/>
          </p:cNvSpPr>
          <p:nvPr/>
        </p:nvSpPr>
        <p:spPr bwMode="auto">
          <a:xfrm>
            <a:off x="3429000" y="1555750"/>
            <a:ext cx="993775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А</a:t>
            </a:r>
          </a:p>
        </p:txBody>
      </p:sp>
      <p:sp>
        <p:nvSpPr>
          <p:cNvPr id="14344" name="WordArt 8" descr="Белый мрамор"/>
          <p:cNvSpPr>
            <a:spLocks noChangeArrowheads="1" noChangeShapeType="1" noTextEdit="1"/>
          </p:cNvSpPr>
          <p:nvPr/>
        </p:nvSpPr>
        <p:spPr bwMode="auto">
          <a:xfrm>
            <a:off x="3429000" y="3962400"/>
            <a:ext cx="2133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АОУ</a:t>
            </a:r>
          </a:p>
        </p:txBody>
      </p:sp>
      <p:sp>
        <p:nvSpPr>
          <p:cNvPr id="14345" name="WordArt 9" descr="Белый мрамор"/>
          <p:cNvSpPr>
            <a:spLocks noChangeArrowheads="1" noChangeShapeType="1" noTextEdit="1"/>
          </p:cNvSpPr>
          <p:nvPr/>
        </p:nvSpPr>
        <p:spPr bwMode="auto">
          <a:xfrm>
            <a:off x="3429000" y="2743200"/>
            <a:ext cx="1600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АО</a:t>
            </a:r>
          </a:p>
        </p:txBody>
      </p:sp>
      <p:sp>
        <p:nvSpPr>
          <p:cNvPr id="14346" name="WordArt 10" descr="Белый мрамор"/>
          <p:cNvSpPr>
            <a:spLocks noChangeArrowheads="1" noChangeShapeType="1" noTextEdit="1"/>
          </p:cNvSpPr>
          <p:nvPr/>
        </p:nvSpPr>
        <p:spPr bwMode="auto">
          <a:xfrm>
            <a:off x="1763713" y="5586413"/>
            <a:ext cx="1295400" cy="814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ххх</a:t>
            </a:r>
          </a:p>
        </p:txBody>
      </p:sp>
      <p:sp>
        <p:nvSpPr>
          <p:cNvPr id="14347" name="WordArt 11" descr="Белый мрамор"/>
          <p:cNvSpPr>
            <a:spLocks noChangeArrowheads="1" noChangeShapeType="1" noTextEdit="1"/>
          </p:cNvSpPr>
          <p:nvPr/>
        </p:nvSpPr>
        <p:spPr bwMode="auto">
          <a:xfrm>
            <a:off x="3352800" y="5334000"/>
            <a:ext cx="2209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АОУ</a:t>
            </a:r>
          </a:p>
        </p:txBody>
      </p:sp>
      <p:sp>
        <p:nvSpPr>
          <p:cNvPr id="14349" name="WordArt 13" descr="Белый мрамор"/>
          <p:cNvSpPr>
            <a:spLocks noChangeArrowheads="1" noChangeShapeType="1" noTextEdit="1"/>
          </p:cNvSpPr>
          <p:nvPr/>
        </p:nvSpPr>
        <p:spPr bwMode="auto">
          <a:xfrm>
            <a:off x="7956550" y="476250"/>
            <a:ext cx="86360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у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6215639" y="1928133"/>
            <a:ext cx="2008621" cy="35170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124075" y="256544"/>
            <a:ext cx="4572000" cy="10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Упражнение «Капризничаем»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«Мотоцикл» (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штро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-бас). 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661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3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 animBg="1"/>
      <p:bldP spid="14342" grpId="0" animBg="1"/>
      <p:bldP spid="14343" grpId="0" animBg="1"/>
      <p:bldP spid="14344" grpId="0" animBg="1"/>
      <p:bldP spid="14345" grpId="0" animBg="1"/>
      <p:bldP spid="14346" grpId="0" animBg="1"/>
      <p:bldP spid="14347" grpId="0" animBg="1"/>
      <p:bldP spid="143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avatars.mds.yandex.net/get-pdb/2508630/f8baa52e-1781-4260-b16a-973bf8570089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18" y="-43044"/>
            <a:ext cx="9123982" cy="68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1828800" y="1844675"/>
            <a:ext cx="1371600" cy="822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b="1" kern="10" dirty="0" err="1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ххх</a:t>
            </a:r>
            <a:endParaRPr lang="ru-RU" sz="3600" b="1" kern="10" dirty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cs typeface="Arial" panose="020B0604020202020204" pitchFamily="34" charset="0"/>
            </a:endParaRPr>
          </a:p>
        </p:txBody>
      </p:sp>
      <p:sp>
        <p:nvSpPr>
          <p:cNvPr id="14341" name="WordArt 5" descr="Белый мрамор"/>
          <p:cNvSpPr>
            <a:spLocks noChangeArrowheads="1" noChangeShapeType="1" noTextEdit="1"/>
          </p:cNvSpPr>
          <p:nvPr/>
        </p:nvSpPr>
        <p:spPr bwMode="auto">
          <a:xfrm>
            <a:off x="1752600" y="2971800"/>
            <a:ext cx="1447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ххх</a:t>
            </a:r>
          </a:p>
        </p:txBody>
      </p:sp>
      <p:sp>
        <p:nvSpPr>
          <p:cNvPr id="14342" name="WordArt 6" descr="Белый мрамор"/>
          <p:cNvSpPr>
            <a:spLocks noChangeArrowheads="1" noChangeShapeType="1" noTextEdit="1"/>
          </p:cNvSpPr>
          <p:nvPr/>
        </p:nvSpPr>
        <p:spPr bwMode="auto">
          <a:xfrm>
            <a:off x="1752600" y="4221163"/>
            <a:ext cx="1524000" cy="808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ххх</a:t>
            </a:r>
          </a:p>
        </p:txBody>
      </p:sp>
      <p:sp>
        <p:nvSpPr>
          <p:cNvPr id="14343" name="WordArt 7" descr="Белый мрамор"/>
          <p:cNvSpPr>
            <a:spLocks noChangeArrowheads="1" noChangeShapeType="1" noTextEdit="1"/>
          </p:cNvSpPr>
          <p:nvPr/>
        </p:nvSpPr>
        <p:spPr bwMode="auto">
          <a:xfrm>
            <a:off x="3429000" y="1555750"/>
            <a:ext cx="993775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А</a:t>
            </a:r>
          </a:p>
        </p:txBody>
      </p:sp>
      <p:sp>
        <p:nvSpPr>
          <p:cNvPr id="14344" name="WordArt 8" descr="Белый мрамор"/>
          <p:cNvSpPr>
            <a:spLocks noChangeArrowheads="1" noChangeShapeType="1" noTextEdit="1"/>
          </p:cNvSpPr>
          <p:nvPr/>
        </p:nvSpPr>
        <p:spPr bwMode="auto">
          <a:xfrm>
            <a:off x="3429000" y="3962400"/>
            <a:ext cx="2133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АЭЫ</a:t>
            </a:r>
          </a:p>
        </p:txBody>
      </p:sp>
      <p:sp>
        <p:nvSpPr>
          <p:cNvPr id="14345" name="WordArt 9" descr="Белый мрамор"/>
          <p:cNvSpPr>
            <a:spLocks noChangeArrowheads="1" noChangeShapeType="1" noTextEdit="1"/>
          </p:cNvSpPr>
          <p:nvPr/>
        </p:nvSpPr>
        <p:spPr bwMode="auto">
          <a:xfrm>
            <a:off x="3429000" y="2743200"/>
            <a:ext cx="1600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АЭ</a:t>
            </a:r>
          </a:p>
        </p:txBody>
      </p:sp>
      <p:sp>
        <p:nvSpPr>
          <p:cNvPr id="14346" name="WordArt 10" descr="Белый мрамор"/>
          <p:cNvSpPr>
            <a:spLocks noChangeArrowheads="1" noChangeShapeType="1" noTextEdit="1"/>
          </p:cNvSpPr>
          <p:nvPr/>
        </p:nvSpPr>
        <p:spPr bwMode="auto">
          <a:xfrm>
            <a:off x="1763713" y="5586413"/>
            <a:ext cx="1295400" cy="814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ххх</a:t>
            </a:r>
          </a:p>
        </p:txBody>
      </p:sp>
      <p:sp>
        <p:nvSpPr>
          <p:cNvPr id="14347" name="WordArt 11" descr="Белый мрамор"/>
          <p:cNvSpPr>
            <a:spLocks noChangeArrowheads="1" noChangeShapeType="1" noTextEdit="1"/>
          </p:cNvSpPr>
          <p:nvPr/>
        </p:nvSpPr>
        <p:spPr bwMode="auto">
          <a:xfrm>
            <a:off x="3352800" y="5334000"/>
            <a:ext cx="2209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АЭЫ</a:t>
            </a:r>
          </a:p>
        </p:txBody>
      </p:sp>
      <p:sp>
        <p:nvSpPr>
          <p:cNvPr id="14349" name="WordArt 13" descr="Белый мрамор"/>
          <p:cNvSpPr>
            <a:spLocks noChangeArrowheads="1" noChangeShapeType="1" noTextEdit="1"/>
          </p:cNvSpPr>
          <p:nvPr/>
        </p:nvSpPr>
        <p:spPr bwMode="auto">
          <a:xfrm>
            <a:off x="7956550" y="476250"/>
            <a:ext cx="86360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Ы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6215639" y="1928133"/>
            <a:ext cx="2008621" cy="35170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124075" y="256544"/>
            <a:ext cx="4572000" cy="10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Упражнение «Капризничаем»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«Мотоцикл» (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штро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-бас). 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640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3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 animBg="1"/>
      <p:bldP spid="14342" grpId="0" animBg="1"/>
      <p:bldP spid="14343" grpId="0" animBg="1"/>
      <p:bldP spid="14344" grpId="0" animBg="1"/>
      <p:bldP spid="14345" grpId="0" animBg="1"/>
      <p:bldP spid="14346" grpId="0" animBg="1"/>
      <p:bldP spid="14347" grpId="0" animBg="1"/>
      <p:bldP spid="143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2508630/f8baa52e-1781-4260-b16a-973bf8570089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18" y="15013"/>
            <a:ext cx="9123982" cy="68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5525" y="476672"/>
            <a:ext cx="8712968" cy="621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Упражнение «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Бронтозаврик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абстрактном варианте – издать легкий высокий «тонкий» звук («у» или «ы») в фальцетном режиме, и через нисходящую глиссирующею интонацию перевести в грудной режим на том же гласном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грудном режиме гласные выстраиваются в уже знакомой последовательности с переводом последнего гласного («ы» или «у») в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штро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-бас с расслаблением языка.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начинается с возникновения в грудном режиме одного гласного, с постепенным присоединением других гласных по одному с постепенным понижением интонации и увеличением силы тона. Все соединения гласных происходят без перерыва, слитно, нараспев.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Эмоционально-образным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заданием этого упражнения будет просьба нарисовать голосом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бронтозавриков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«мальчика» -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у-УОАЭЫ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«девочку»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ы-ЫЭАОУ) при  помощи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звуковысотности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(режимов), последовательности гласных, силы звука.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0456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https://avatars.mds.yandex.net/get-pdb/2508630/f8baa52e-1781-4260-b16a-973bf8570089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18" y="15013"/>
            <a:ext cx="9123982" cy="68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 rot="-953570">
            <a:off x="2057400" y="457200"/>
            <a:ext cx="6400800" cy="1295400"/>
          </a:xfrm>
          <a:prstGeom prst="rect">
            <a:avLst/>
          </a:prstGeom>
          <a:extLst/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 eaLnBrk="1" hangingPunct="1">
              <a:defRPr/>
            </a:pPr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chemeClr val="accent2"/>
                    </a:gs>
                    <a:gs pos="100000">
                      <a:srgbClr val="FFCC00"/>
                    </a:gs>
                  </a:gsLst>
                  <a:lin ang="953570" scaled="1"/>
                </a:gradFill>
                <a:latin typeface="Impact"/>
              </a:rPr>
              <a:t>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chemeClr val="accent2"/>
                    </a:gs>
                    <a:gs pos="100000">
                      <a:srgbClr val="FFCC00"/>
                    </a:gs>
                  </a:gsLst>
                  <a:lin ang="953570" scaled="1"/>
                </a:gradFill>
                <a:latin typeface="Impact"/>
              </a:rPr>
              <a:t>            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chemeClr val="accent2"/>
                    </a:gs>
                    <a:gs pos="100000">
                      <a:srgbClr val="FFCC00"/>
                    </a:gs>
                  </a:gsLst>
                  <a:lin ang="953570" scaled="1"/>
                </a:gradFill>
                <a:latin typeface="Impact"/>
              </a:rPr>
              <a:t>  </a:t>
            </a:r>
          </a:p>
        </p:txBody>
      </p:sp>
      <p:pic>
        <p:nvPicPr>
          <p:cNvPr id="52227" name="Picture 3" descr="C:\Users\Юлия\Desktop\рАЗВИВАЕМ голос\Brontosaurus9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113" y="171507"/>
            <a:ext cx="7686675" cy="6502400"/>
          </a:xfrm>
          <a:prstGeom prst="rect">
            <a:avLst/>
          </a:prstGeom>
          <a:ln>
            <a:solidFill>
              <a:srgbClr val="5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WordArt 5" descr="Белый мрамор"/>
          <p:cNvSpPr>
            <a:spLocks noChangeArrowheads="1" noChangeShapeType="1" noTextEdit="1"/>
          </p:cNvSpPr>
          <p:nvPr/>
        </p:nvSpPr>
        <p:spPr bwMode="auto">
          <a:xfrm>
            <a:off x="5614988" y="1989138"/>
            <a:ext cx="541337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isometricOffAxis1Lef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о</a:t>
            </a:r>
          </a:p>
        </p:txBody>
      </p:sp>
      <p:sp>
        <p:nvSpPr>
          <p:cNvPr id="13319" name="WordArt 7" descr="Белый мрамор"/>
          <p:cNvSpPr>
            <a:spLocks noChangeArrowheads="1" noChangeShapeType="1" noTextEdit="1"/>
          </p:cNvSpPr>
          <p:nvPr/>
        </p:nvSpPr>
        <p:spPr bwMode="auto">
          <a:xfrm>
            <a:off x="7989888" y="4730750"/>
            <a:ext cx="469900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isometricOffAxis1Lef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э</a:t>
            </a:r>
          </a:p>
        </p:txBody>
      </p:sp>
      <p:sp>
        <p:nvSpPr>
          <p:cNvPr id="31751" name="WordArt 8" descr="Белый мрамор"/>
          <p:cNvSpPr>
            <a:spLocks noChangeArrowheads="1" noChangeShapeType="1" noTextEdit="1"/>
          </p:cNvSpPr>
          <p:nvPr/>
        </p:nvSpPr>
        <p:spPr bwMode="auto">
          <a:xfrm>
            <a:off x="5775325" y="6021388"/>
            <a:ext cx="525463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ContrastingLeftFacing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eaLnBrk="1" hangingPunct="1">
              <a:defRPr/>
            </a:pPr>
            <a:r>
              <a:rPr lang="ru-RU" sz="3600" b="1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ы</a:t>
            </a:r>
          </a:p>
        </p:txBody>
      </p:sp>
      <p:sp>
        <p:nvSpPr>
          <p:cNvPr id="13322" name="WordArt 10" descr="Белый мрамор"/>
          <p:cNvSpPr>
            <a:spLocks noChangeArrowheads="1" noChangeShapeType="1" noTextEdit="1"/>
          </p:cNvSpPr>
          <p:nvPr/>
        </p:nvSpPr>
        <p:spPr bwMode="auto">
          <a:xfrm>
            <a:off x="3886200" y="1989138"/>
            <a:ext cx="4699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isometricOffAxis1Lef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у</a:t>
            </a:r>
          </a:p>
        </p:txBody>
      </p:sp>
      <p:sp>
        <p:nvSpPr>
          <p:cNvPr id="13316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2952750" y="44450"/>
            <a:ext cx="4667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isometricOffAxis1Lef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у</a:t>
            </a:r>
          </a:p>
        </p:txBody>
      </p:sp>
      <p:sp>
        <p:nvSpPr>
          <p:cNvPr id="39945" name="WordArt 9" descr="Белый мрамор"/>
          <p:cNvSpPr>
            <a:spLocks noChangeArrowheads="1" noChangeShapeType="1" noTextEdit="1"/>
          </p:cNvSpPr>
          <p:nvPr/>
        </p:nvSpPr>
        <p:spPr bwMode="auto">
          <a:xfrm>
            <a:off x="2568575" y="5888038"/>
            <a:ext cx="1139825" cy="506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ххх</a:t>
            </a:r>
          </a:p>
        </p:txBody>
      </p:sp>
      <p:sp>
        <p:nvSpPr>
          <p:cNvPr id="24" name="WordArt 6" descr="Белый мрамор"/>
          <p:cNvSpPr>
            <a:spLocks noChangeArrowheads="1" noChangeShapeType="1" noTextEdit="1"/>
          </p:cNvSpPr>
          <p:nvPr/>
        </p:nvSpPr>
        <p:spPr bwMode="auto">
          <a:xfrm>
            <a:off x="7308850" y="2781300"/>
            <a:ext cx="4318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isometricOffAxis1Lef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а</a:t>
            </a:r>
          </a:p>
        </p:txBody>
      </p:sp>
      <p:sp>
        <p:nvSpPr>
          <p:cNvPr id="29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5143500" y="5372100"/>
            <a:ext cx="509588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isometricOffAxis1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у</a:t>
            </a:r>
          </a:p>
        </p:txBody>
      </p:sp>
      <p:sp>
        <p:nvSpPr>
          <p:cNvPr id="30" name="WordArt 5" descr="Белый мрамор"/>
          <p:cNvSpPr>
            <a:spLocks noChangeArrowheads="1" noChangeShapeType="1" noTextEdit="1"/>
          </p:cNvSpPr>
          <p:nvPr/>
        </p:nvSpPr>
        <p:spPr bwMode="auto">
          <a:xfrm>
            <a:off x="6845300" y="4335463"/>
            <a:ext cx="55245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isometricOffAxis1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о</a:t>
            </a:r>
          </a:p>
        </p:txBody>
      </p:sp>
      <p:sp>
        <p:nvSpPr>
          <p:cNvPr id="31" name="WordArt 6" descr="Белый мрамор"/>
          <p:cNvSpPr>
            <a:spLocks noChangeArrowheads="1" noChangeShapeType="1" noTextEdit="1"/>
          </p:cNvSpPr>
          <p:nvPr/>
        </p:nvSpPr>
        <p:spPr bwMode="auto">
          <a:xfrm>
            <a:off x="3897313" y="3984625"/>
            <a:ext cx="3968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isometricOffAxis1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а</a:t>
            </a:r>
          </a:p>
        </p:txBody>
      </p:sp>
      <p:sp>
        <p:nvSpPr>
          <p:cNvPr id="32" name="WordArt 7" descr="Белый мрамор"/>
          <p:cNvSpPr>
            <a:spLocks noChangeArrowheads="1" noChangeShapeType="1" noTextEdit="1"/>
          </p:cNvSpPr>
          <p:nvPr/>
        </p:nvSpPr>
        <p:spPr bwMode="auto">
          <a:xfrm>
            <a:off x="5329238" y="4114800"/>
            <a:ext cx="395287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isometricOffAxis1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э</a:t>
            </a:r>
          </a:p>
        </p:txBody>
      </p:sp>
      <p:sp>
        <p:nvSpPr>
          <p:cNvPr id="33" name="WordArt 8" descr="Белый мрамор"/>
          <p:cNvSpPr>
            <a:spLocks noChangeArrowheads="1" noChangeShapeType="1" noTextEdit="1"/>
          </p:cNvSpPr>
          <p:nvPr/>
        </p:nvSpPr>
        <p:spPr bwMode="auto">
          <a:xfrm>
            <a:off x="1619250" y="898525"/>
            <a:ext cx="461963" cy="585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isometricOffAxis1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ы</a:t>
            </a:r>
          </a:p>
        </p:txBody>
      </p:sp>
      <p:sp>
        <p:nvSpPr>
          <p:cNvPr id="35" name="WordArt 8" descr="Белый мрамор"/>
          <p:cNvSpPr>
            <a:spLocks noChangeArrowheads="1" noChangeShapeType="1" noTextEdit="1"/>
          </p:cNvSpPr>
          <p:nvPr/>
        </p:nvSpPr>
        <p:spPr bwMode="auto">
          <a:xfrm>
            <a:off x="1908175" y="3068638"/>
            <a:ext cx="538163" cy="550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isometricOffAxis1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ы</a:t>
            </a:r>
          </a:p>
        </p:txBody>
      </p:sp>
      <p:sp>
        <p:nvSpPr>
          <p:cNvPr id="19" name="Стрелка вниз 18"/>
          <p:cNvSpPr/>
          <p:nvPr/>
        </p:nvSpPr>
        <p:spPr>
          <a:xfrm rot="19878911">
            <a:off x="3668713" y="233363"/>
            <a:ext cx="177800" cy="1730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 rot="16200000">
            <a:off x="4842669" y="1666081"/>
            <a:ext cx="177800" cy="11890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 rot="17597926">
            <a:off x="6645275" y="2068513"/>
            <a:ext cx="214313" cy="1189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 rot="17597926">
            <a:off x="3011488" y="3381375"/>
            <a:ext cx="214312" cy="11890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 rot="21014206">
            <a:off x="1908175" y="1666875"/>
            <a:ext cx="204788" cy="1390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 rot="20153846">
            <a:off x="8020050" y="3402013"/>
            <a:ext cx="206375" cy="1189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0" name="Стрелка вниз 49"/>
          <p:cNvSpPr/>
          <p:nvPr/>
        </p:nvSpPr>
        <p:spPr>
          <a:xfrm rot="16200000">
            <a:off x="4732337" y="3846513"/>
            <a:ext cx="233363" cy="1023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1" name="Стрелка вниз 50"/>
          <p:cNvSpPr/>
          <p:nvPr/>
        </p:nvSpPr>
        <p:spPr>
          <a:xfrm rot="3954811">
            <a:off x="6167438" y="4665662"/>
            <a:ext cx="254000" cy="1323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2" name="Стрелка вниз 51"/>
          <p:cNvSpPr/>
          <p:nvPr/>
        </p:nvSpPr>
        <p:spPr>
          <a:xfrm rot="3570024">
            <a:off x="7297738" y="5026025"/>
            <a:ext cx="231775" cy="1851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3" name="Стрелка вниз 52"/>
          <p:cNvSpPr/>
          <p:nvPr/>
        </p:nvSpPr>
        <p:spPr>
          <a:xfrm rot="16517098">
            <a:off x="6205538" y="3881437"/>
            <a:ext cx="236538" cy="10652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4" name="Стрелка вниз 53"/>
          <p:cNvSpPr/>
          <p:nvPr/>
        </p:nvSpPr>
        <p:spPr>
          <a:xfrm rot="5400000">
            <a:off x="4548188" y="5489575"/>
            <a:ext cx="280987" cy="1585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5" name="Стрелка вниз 54"/>
          <p:cNvSpPr/>
          <p:nvPr/>
        </p:nvSpPr>
        <p:spPr>
          <a:xfrm rot="4343453">
            <a:off x="4240213" y="5148263"/>
            <a:ext cx="261937" cy="12080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37" name="Picture 3" descr="C:\Users\Юлия\Desktop\рАЗВИВАЕМ голос\Brontosaurus9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557" y="114584"/>
            <a:ext cx="7686675" cy="6502400"/>
          </a:xfrm>
          <a:prstGeom prst="rect">
            <a:avLst/>
          </a:prstGeom>
          <a:ln>
            <a:solidFill>
              <a:srgbClr val="5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3138487" y="465679"/>
            <a:ext cx="509492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800" b="1" dirty="0">
                <a:ln w="190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err="1">
                <a:ln w="190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Бронтозаврик</a:t>
            </a:r>
            <a:r>
              <a:rPr lang="ru-RU" sz="4800" b="1" dirty="0">
                <a:ln w="190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dirty="0">
              <a:ln w="1905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381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2508630/f8baa52e-1781-4260-b16a-973bf8570089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18" y="0"/>
            <a:ext cx="9123982" cy="68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3577" y="1412776"/>
            <a:ext cx="7776864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1200"/>
              </a:spcAft>
              <a:defRPr/>
            </a:pPr>
            <a:endParaRPr lang="ru-RU" sz="5400" b="1" dirty="0">
              <a:ln w="1905">
                <a:solidFill>
                  <a:srgbClr val="774F27"/>
                </a:solidFill>
              </a:ln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Aft>
                <a:spcPts val="1200"/>
              </a:spcAft>
              <a:defRPr/>
            </a:pPr>
            <a:r>
              <a:rPr lang="ru-RU" sz="5400" b="1" dirty="0">
                <a:ln w="1905">
                  <a:solidFill>
                    <a:srgbClr val="774F27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Успехов вам друзья!</a:t>
            </a:r>
          </a:p>
          <a:p>
            <a:pPr algn="ctr" eaLnBrk="1" hangingPunct="1">
              <a:spcAft>
                <a:spcPts val="1200"/>
              </a:spcAft>
              <a:defRPr/>
            </a:pPr>
            <a:r>
              <a:rPr lang="ru-RU" sz="5400" b="1" dirty="0" err="1">
                <a:ln w="1905">
                  <a:solidFill>
                    <a:srgbClr val="774F27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Минулина</a:t>
            </a:r>
            <a:r>
              <a:rPr lang="ru-RU" sz="5400" b="1" dirty="0">
                <a:ln w="1905">
                  <a:solidFill>
                    <a:srgbClr val="774F27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Т.Ю.</a:t>
            </a:r>
            <a:endParaRPr lang="ru-RU" sz="5400" b="1" dirty="0">
              <a:ln w="1905">
                <a:solidFill>
                  <a:srgbClr val="000000">
                    <a:lumMod val="95000"/>
                    <a:lumOff val="5000"/>
                  </a:srgb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494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2508630/f8baa52e-1781-4260-b16a-973bf8570089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18" y="15013"/>
            <a:ext cx="9123982" cy="68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7553" y="539303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Упражнение «Согласные звуки».  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«Злая   кошка»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Задача: совершенствовать элементарные навыки управления голосовым аппаратом,  способствующие его укреплению и оздоровлению.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 активно произносят согласные звуки в определенной последовательности. Каждый звук произносится четыре раза. Одновременно с произнесением согласных работают кисти рук: сжимают и разжимают кулачки. При выполнении данного упражнения происходит осознанное восприятие смены направления движения воздуха (перехода выдоха на вдох). </a:t>
            </a:r>
          </a:p>
        </p:txBody>
      </p:sp>
      <p:pic>
        <p:nvPicPr>
          <p:cNvPr id="2054" name="Picture 6" descr="http://pngimg.com/uploads/cat/cat_PNG5054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9057" y="4674794"/>
            <a:ext cx="2328193" cy="182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782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2508630/f8baa52e-1781-4260-b16a-973bf8570089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18" y="-46980"/>
            <a:ext cx="9123982" cy="68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10109" y="476672"/>
            <a:ext cx="71438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>
                  <a:solidFill>
                    <a:srgbClr val="48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«ЗЛАЯ  КОШКА»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17963" y="1521389"/>
            <a:ext cx="3496494" cy="4407941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2880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3500" b="1" dirty="0" smtClean="0">
                <a:ln w="1905">
                  <a:solidFill>
                    <a:srgbClr val="48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ln w="1905">
                  <a:solidFill>
                    <a:srgbClr val="48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Ш  </a:t>
            </a:r>
            <a:r>
              <a:rPr lang="ru-RU" b="1" dirty="0" err="1" smtClean="0">
                <a:ln w="1905">
                  <a:solidFill>
                    <a:srgbClr val="48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b="1" dirty="0" smtClean="0">
                <a:ln w="1905">
                  <a:solidFill>
                    <a:srgbClr val="48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ln w="1905">
                  <a:solidFill>
                    <a:srgbClr val="48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b="1" dirty="0" smtClean="0">
                <a:ln w="1905">
                  <a:solidFill>
                    <a:srgbClr val="48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ln w="1905">
                  <a:solidFill>
                    <a:srgbClr val="48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</a:t>
            </a:r>
            <a:endParaRPr lang="ru-RU" b="1" dirty="0" smtClean="0">
              <a:ln w="1905">
                <a:solidFill>
                  <a:srgbClr val="48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-182880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b="1" dirty="0" smtClean="0">
                <a:ln w="1905">
                  <a:solidFill>
                    <a:srgbClr val="48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С   </a:t>
            </a:r>
            <a:r>
              <a:rPr lang="ru-RU" b="1" dirty="0" err="1" smtClean="0">
                <a:ln w="1905">
                  <a:solidFill>
                    <a:srgbClr val="48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n w="1905">
                  <a:solidFill>
                    <a:srgbClr val="48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err="1" smtClean="0">
                <a:ln w="1905">
                  <a:solidFill>
                    <a:srgbClr val="48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n w="1905">
                  <a:solidFill>
                    <a:srgbClr val="48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err="1" smtClean="0">
                <a:ln w="1905">
                  <a:solidFill>
                    <a:srgbClr val="48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endParaRPr lang="ru-RU" b="1" dirty="0" smtClean="0">
              <a:ln w="1905">
                <a:solidFill>
                  <a:srgbClr val="48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-182880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b="1" dirty="0" smtClean="0">
                <a:ln w="1905">
                  <a:solidFill>
                    <a:srgbClr val="48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Ф   </a:t>
            </a:r>
            <a:r>
              <a:rPr lang="ru-RU" b="1" dirty="0" err="1" smtClean="0">
                <a:ln w="1905">
                  <a:solidFill>
                    <a:srgbClr val="48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b="1" dirty="0" smtClean="0">
                <a:ln w="1905">
                  <a:solidFill>
                    <a:srgbClr val="48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err="1" smtClean="0">
                <a:ln w="1905">
                  <a:solidFill>
                    <a:srgbClr val="48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b="1" dirty="0" smtClean="0">
                <a:ln w="1905">
                  <a:solidFill>
                    <a:srgbClr val="48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err="1" smtClean="0">
                <a:ln w="1905">
                  <a:solidFill>
                    <a:srgbClr val="48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endParaRPr lang="ru-RU" b="1" dirty="0" smtClean="0">
              <a:ln w="1905">
                <a:solidFill>
                  <a:srgbClr val="48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-182880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b="1" dirty="0" smtClean="0">
                <a:ln w="1905">
                  <a:solidFill>
                    <a:srgbClr val="48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К   </a:t>
            </a:r>
            <a:r>
              <a:rPr lang="ru-RU" b="1" dirty="0" err="1" smtClean="0">
                <a:ln w="1905">
                  <a:solidFill>
                    <a:srgbClr val="48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smtClean="0">
                <a:ln w="1905">
                  <a:solidFill>
                    <a:srgbClr val="48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err="1" smtClean="0">
                <a:ln w="1905">
                  <a:solidFill>
                    <a:srgbClr val="48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smtClean="0">
                <a:ln w="1905">
                  <a:solidFill>
                    <a:srgbClr val="48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err="1" smtClean="0">
                <a:ln w="1905">
                  <a:solidFill>
                    <a:srgbClr val="48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endParaRPr lang="ru-RU" b="1" dirty="0" smtClean="0">
              <a:ln w="1905">
                <a:solidFill>
                  <a:srgbClr val="48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-182880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b="1" dirty="0" smtClean="0">
                <a:ln w="1905">
                  <a:solidFill>
                    <a:srgbClr val="48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Т   </a:t>
            </a:r>
            <a:r>
              <a:rPr lang="ru-RU" b="1" dirty="0" err="1" smtClean="0">
                <a:ln w="1905">
                  <a:solidFill>
                    <a:srgbClr val="48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="1" dirty="0" smtClean="0">
                <a:ln w="1905">
                  <a:solidFill>
                    <a:srgbClr val="48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err="1" smtClean="0">
                <a:ln w="1905">
                  <a:solidFill>
                    <a:srgbClr val="48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="1" dirty="0" smtClean="0">
                <a:ln w="1905">
                  <a:solidFill>
                    <a:srgbClr val="48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err="1" smtClean="0">
                <a:ln w="1905">
                  <a:solidFill>
                    <a:srgbClr val="48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endParaRPr lang="ru-RU" b="1" dirty="0" smtClean="0">
              <a:ln w="1905">
                <a:solidFill>
                  <a:srgbClr val="48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-182880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b="1" dirty="0" smtClean="0">
                <a:ln w="1905">
                  <a:solidFill>
                    <a:srgbClr val="48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П   </a:t>
            </a:r>
            <a:r>
              <a:rPr lang="ru-RU" b="1" dirty="0" err="1" smtClean="0">
                <a:ln w="1905">
                  <a:solidFill>
                    <a:srgbClr val="48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n w="1905">
                  <a:solidFill>
                    <a:srgbClr val="48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err="1" smtClean="0">
                <a:ln w="1905">
                  <a:solidFill>
                    <a:srgbClr val="48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n w="1905">
                  <a:solidFill>
                    <a:srgbClr val="48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err="1" smtClean="0">
                <a:ln w="1905">
                  <a:solidFill>
                    <a:srgbClr val="48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078997" y="1521389"/>
            <a:ext cx="350046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ru-RU" sz="3200" b="1" kern="0" dirty="0">
                <a:ln w="1905">
                  <a:solidFill>
                    <a:srgbClr val="480000"/>
                  </a:solidFill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kern="0" dirty="0">
                <a:ln w="1905">
                  <a:solidFill>
                    <a:srgbClr val="48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   Б   Б   Б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ru-RU" sz="3200" b="1" kern="0" dirty="0">
                <a:ln w="1905">
                  <a:solidFill>
                    <a:srgbClr val="48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Д   Д   Д   Д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ru-RU" sz="3200" b="1" kern="0" dirty="0">
                <a:ln w="1905">
                  <a:solidFill>
                    <a:srgbClr val="48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Г   Г   Г   Г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ru-RU" sz="3200" b="1" kern="0" dirty="0">
                <a:ln w="1905">
                  <a:solidFill>
                    <a:srgbClr val="48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В   В   В   В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ru-RU" sz="3200" b="1" kern="0" dirty="0">
                <a:ln w="1905">
                  <a:solidFill>
                    <a:srgbClr val="48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З    З    З    З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ru-RU" sz="3200" b="1" kern="0" dirty="0">
                <a:ln w="1905">
                  <a:solidFill>
                    <a:srgbClr val="48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Ж  Ж  Ж  Ж</a:t>
            </a:r>
            <a:endParaRPr lang="ru-RU" sz="3200" kern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ru-RU" sz="32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371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  <p:bldP spid="6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2508630/f8baa52e-1781-4260-b16a-973bf8570089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18" y="15013"/>
            <a:ext cx="9123982" cy="68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548680"/>
            <a:ext cx="777686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Упражнение «Страшная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сказка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>
              <a:spcAft>
                <a:spcPts val="100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совершенствовать навык осознанного восприятия грудного </a:t>
            </a:r>
          </a:p>
          <a:p>
            <a:pPr algn="just"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режима работы гортани.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Произносить последовательность гласных тихим низким голосом, придавая ему эмоциональную окраску испуга. Гласные включать в работу по очереди, постепенно приходя к оптимальной по фонетической близости последовательности «УОАЭЫ». Перевод гласного в гласный происходит без атаки, слитно, наподобие соединения гласных на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Legato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пении. </a:t>
            </a:r>
          </a:p>
        </p:txBody>
      </p:sp>
      <p:pic>
        <p:nvPicPr>
          <p:cNvPr id="3074" name="Picture 2" descr="https://www.culture.ru/storage/images/660bb500bed591ee6da6e7864bd7849c/b442f14335888280f95c45dcbd5e69a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8658" y="3933056"/>
            <a:ext cx="5258731" cy="259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501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avatars.mds.yandex.net/get-pdb/2508630/f8baa52e-1781-4260-b16a-973bf8570089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18" y="15013"/>
            <a:ext cx="9123982" cy="68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WordArt 3" descr="Белый мрамор"/>
          <p:cNvSpPr>
            <a:spLocks noChangeArrowheads="1" noChangeShapeType="1" noTextEdit="1"/>
          </p:cNvSpPr>
          <p:nvPr/>
        </p:nvSpPr>
        <p:spPr bwMode="auto">
          <a:xfrm>
            <a:off x="1116013" y="3302000"/>
            <a:ext cx="1584325" cy="142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у</a:t>
            </a:r>
          </a:p>
        </p:txBody>
      </p:sp>
      <p:sp>
        <p:nvSpPr>
          <p:cNvPr id="6148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2700338" y="3284538"/>
            <a:ext cx="1223962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о</a:t>
            </a:r>
          </a:p>
        </p:txBody>
      </p:sp>
      <p:sp>
        <p:nvSpPr>
          <p:cNvPr id="6149" name="WordArt 5" descr="Белый мрамор"/>
          <p:cNvSpPr>
            <a:spLocks noChangeArrowheads="1" noChangeShapeType="1" noTextEdit="1"/>
          </p:cNvSpPr>
          <p:nvPr/>
        </p:nvSpPr>
        <p:spPr bwMode="auto">
          <a:xfrm>
            <a:off x="4067175" y="3355975"/>
            <a:ext cx="1511300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А</a:t>
            </a:r>
          </a:p>
        </p:txBody>
      </p:sp>
      <p:sp>
        <p:nvSpPr>
          <p:cNvPr id="6150" name="WordArt 6" descr="Белый мрамор"/>
          <p:cNvSpPr>
            <a:spLocks noChangeArrowheads="1" noChangeShapeType="1" noTextEdit="1"/>
          </p:cNvSpPr>
          <p:nvPr/>
        </p:nvSpPr>
        <p:spPr bwMode="auto">
          <a:xfrm>
            <a:off x="5724525" y="3303588"/>
            <a:ext cx="1368425" cy="1493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э</a:t>
            </a:r>
          </a:p>
        </p:txBody>
      </p:sp>
      <p:sp>
        <p:nvSpPr>
          <p:cNvPr id="6151" name="WordArt 7" descr="Белый мрамор"/>
          <p:cNvSpPr>
            <a:spLocks noChangeArrowheads="1" noChangeShapeType="1" noTextEdit="1"/>
          </p:cNvSpPr>
          <p:nvPr/>
        </p:nvSpPr>
        <p:spPr bwMode="auto">
          <a:xfrm>
            <a:off x="7380288" y="3325813"/>
            <a:ext cx="1368425" cy="1398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1263" y="405952"/>
            <a:ext cx="7028463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Упражнение «Страшная сказка»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366749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2" presetID="53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53" presetClass="entr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9" presetID="53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60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93064E-6 L -0.40556 0.00323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78" y="162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61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616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7" grpId="1" animBg="1"/>
      <p:bldP spid="6147" grpId="2" animBg="1"/>
      <p:bldP spid="6147" grpId="3" animBg="1"/>
      <p:bldP spid="6147" grpId="4" animBg="1"/>
      <p:bldP spid="6147" grpId="5" animBg="1"/>
      <p:bldP spid="6147" grpId="6" animBg="1"/>
      <p:bldP spid="6147" grpId="7" animBg="1"/>
      <p:bldP spid="6147" grpId="8" animBg="1"/>
      <p:bldP spid="6147" grpId="9" animBg="1"/>
      <p:bldP spid="6148" grpId="0" animBg="1"/>
      <p:bldP spid="6148" grpId="1" animBg="1"/>
      <p:bldP spid="6148" grpId="2" animBg="1"/>
      <p:bldP spid="6148" grpId="3" animBg="1"/>
      <p:bldP spid="6148" grpId="4" animBg="1"/>
      <p:bldP spid="6148" grpId="5" animBg="1"/>
      <p:bldP spid="6148" grpId="6" animBg="1"/>
      <p:bldP spid="6148" grpId="7" animBg="1"/>
      <p:bldP spid="6149" grpId="0" animBg="1"/>
      <p:bldP spid="6149" grpId="1" animBg="1"/>
      <p:bldP spid="6149" grpId="2" animBg="1"/>
      <p:bldP spid="6149" grpId="3" animBg="1"/>
      <p:bldP spid="6149" grpId="4" animBg="1"/>
      <p:bldP spid="6149" grpId="5" animBg="1"/>
      <p:bldP spid="6150" grpId="0" animBg="1"/>
      <p:bldP spid="6150" grpId="1" animBg="1"/>
      <p:bldP spid="6150" grpId="2" animBg="1"/>
      <p:bldP spid="6150" grpId="3" animBg="1"/>
      <p:bldP spid="6151" grpId="0" animBg="1"/>
      <p:bldP spid="6151" grpId="1" animBg="1"/>
      <p:bldP spid="6151" grpId="2" animBg="1"/>
      <p:bldP spid="6151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avatars.mds.yandex.net/get-pdb/2508630/f8baa52e-1781-4260-b16a-973bf8570089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18" y="15013"/>
            <a:ext cx="9123982" cy="68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WordArt 3" descr="Белый мрамор"/>
          <p:cNvSpPr>
            <a:spLocks noChangeArrowheads="1" noChangeShapeType="1" noTextEdit="1"/>
          </p:cNvSpPr>
          <p:nvPr/>
        </p:nvSpPr>
        <p:spPr bwMode="auto">
          <a:xfrm>
            <a:off x="827087" y="3284538"/>
            <a:ext cx="1584325" cy="142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Ы</a:t>
            </a:r>
          </a:p>
        </p:txBody>
      </p:sp>
      <p:sp>
        <p:nvSpPr>
          <p:cNvPr id="6148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2987675" y="3284538"/>
            <a:ext cx="1223963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Э</a:t>
            </a:r>
          </a:p>
        </p:txBody>
      </p:sp>
      <p:sp>
        <p:nvSpPr>
          <p:cNvPr id="6149" name="WordArt 5" descr="Белый мрамор"/>
          <p:cNvSpPr>
            <a:spLocks noChangeArrowheads="1" noChangeShapeType="1" noTextEdit="1"/>
          </p:cNvSpPr>
          <p:nvPr/>
        </p:nvSpPr>
        <p:spPr bwMode="auto">
          <a:xfrm>
            <a:off x="4356100" y="3355975"/>
            <a:ext cx="1511300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А</a:t>
            </a:r>
          </a:p>
        </p:txBody>
      </p:sp>
      <p:sp>
        <p:nvSpPr>
          <p:cNvPr id="6150" name="WordArt 6" descr="Белый мрамор"/>
          <p:cNvSpPr>
            <a:spLocks noChangeArrowheads="1" noChangeShapeType="1" noTextEdit="1"/>
          </p:cNvSpPr>
          <p:nvPr/>
        </p:nvSpPr>
        <p:spPr bwMode="auto">
          <a:xfrm>
            <a:off x="6011863" y="3303588"/>
            <a:ext cx="1368425" cy="1493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О</a:t>
            </a:r>
          </a:p>
        </p:txBody>
      </p:sp>
      <p:sp>
        <p:nvSpPr>
          <p:cNvPr id="6151" name="WordArt 7" descr="Белый мрамор"/>
          <p:cNvSpPr>
            <a:spLocks noChangeArrowheads="1" noChangeShapeType="1" noTextEdit="1"/>
          </p:cNvSpPr>
          <p:nvPr/>
        </p:nvSpPr>
        <p:spPr bwMode="auto">
          <a:xfrm>
            <a:off x="7380288" y="3325813"/>
            <a:ext cx="1368425" cy="1398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71263" y="405952"/>
            <a:ext cx="7028463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Упражнение «Страшная сказка»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368499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2" presetID="53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53" presetClass="entr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9" presetID="53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60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93064E-6 L -0.40556 0.00323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78" y="162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61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616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7" grpId="1" animBg="1"/>
      <p:bldP spid="6147" grpId="2" animBg="1"/>
      <p:bldP spid="6147" grpId="3" animBg="1"/>
      <p:bldP spid="6147" grpId="4" animBg="1"/>
      <p:bldP spid="6147" grpId="5" animBg="1"/>
      <p:bldP spid="6147" grpId="6" animBg="1"/>
      <p:bldP spid="6147" grpId="7" animBg="1"/>
      <p:bldP spid="6147" grpId="8" animBg="1"/>
      <p:bldP spid="6147" grpId="9" animBg="1"/>
      <p:bldP spid="6148" grpId="0" animBg="1"/>
      <p:bldP spid="6148" grpId="1" animBg="1"/>
      <p:bldP spid="6148" grpId="2" animBg="1"/>
      <p:bldP spid="6148" grpId="3" animBg="1"/>
      <p:bldP spid="6148" grpId="4" animBg="1"/>
      <p:bldP spid="6148" grpId="5" animBg="1"/>
      <p:bldP spid="6148" grpId="6" animBg="1"/>
      <p:bldP spid="6148" grpId="7" animBg="1"/>
      <p:bldP spid="6149" grpId="0" animBg="1"/>
      <p:bldP spid="6149" grpId="1" animBg="1"/>
      <p:bldP spid="6149" grpId="2" animBg="1"/>
      <p:bldP spid="6149" grpId="3" animBg="1"/>
      <p:bldP spid="6149" grpId="4" animBg="1"/>
      <p:bldP spid="6149" grpId="5" animBg="1"/>
      <p:bldP spid="6150" grpId="0" animBg="1"/>
      <p:bldP spid="6150" grpId="1" animBg="1"/>
      <p:bldP spid="6150" grpId="2" animBg="1"/>
      <p:bldP spid="6150" grpId="3" animBg="1"/>
      <p:bldP spid="6151" grpId="0" animBg="1"/>
      <p:bldP spid="6151" grpId="1" animBg="1"/>
      <p:bldP spid="6151" grpId="2" animBg="1"/>
      <p:bldP spid="6151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2508630/f8baa52e-1781-4260-b16a-973bf8570089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894" y="0"/>
            <a:ext cx="9123982" cy="693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404664"/>
            <a:ext cx="8208912" cy="1171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Упражнение «Вопрос-ответ (горки)» 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гласные звуки). </a:t>
            </a:r>
            <a:endParaRPr lang="ru-RU" sz="28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8307" y="1843314"/>
            <a:ext cx="7992888" cy="4433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абстрактном варианте основным элементом упражнения является скользящие (глиссирующие) восходящие и нисходящие интонации с резким переходом из грудного в фальцетный режим и обратно со срабатыванием порога.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Рекомендуется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организовать игру в форме диалога. В эмоциональном отношении в упражнении присутствует вопроса (восходящая интонация) и ответа (нисходящая). Пальцами контролировать расстояние между зубами через расслабленные мышцы щёк. </a:t>
            </a:r>
            <a:endParaRPr lang="ru-RU" sz="24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182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2508630/f8baa52e-1781-4260-b16a-973bf8570089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18" y="-72073"/>
            <a:ext cx="9123982" cy="68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55576" y="2420843"/>
            <a:ext cx="7489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483768" y="908720"/>
            <a:ext cx="7489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582009" y="908720"/>
            <a:ext cx="7489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05788" y="1886484"/>
            <a:ext cx="7489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5576" y="4826673"/>
            <a:ext cx="7489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83768" y="3573016"/>
            <a:ext cx="7825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75326" y="3436506"/>
            <a:ext cx="7489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14582" y="4654666"/>
            <a:ext cx="7825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5107759" y="1541805"/>
            <a:ext cx="1352981" cy="10938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5053614" y="4080847"/>
            <a:ext cx="1352981" cy="10938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1342006" y="1660984"/>
            <a:ext cx="1456227" cy="15197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1386417" y="4325456"/>
            <a:ext cx="1456227" cy="151971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3287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651</Words>
  <Application>Microsoft Office PowerPoint</Application>
  <PresentationFormat>Экран (4:3)</PresentationFormat>
  <Paragraphs>163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Лилия</cp:lastModifiedBy>
  <cp:revision>15</cp:revision>
  <dcterms:created xsi:type="dcterms:W3CDTF">2020-04-21T12:09:06Z</dcterms:created>
  <dcterms:modified xsi:type="dcterms:W3CDTF">2023-11-12T18:21:43Z</dcterms:modified>
</cp:coreProperties>
</file>