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4"/>
  </p:notesMasterIdLst>
  <p:sldIdLst>
    <p:sldId id="256" r:id="rId8"/>
    <p:sldId id="257" r:id="rId9"/>
    <p:sldId id="273" r:id="rId10"/>
    <p:sldId id="259" r:id="rId11"/>
    <p:sldId id="279" r:id="rId12"/>
    <p:sldId id="278" r:id="rId13"/>
    <p:sldId id="277" r:id="rId14"/>
    <p:sldId id="276" r:id="rId15"/>
    <p:sldId id="275" r:id="rId16"/>
    <p:sldId id="261" r:id="rId17"/>
    <p:sldId id="262" r:id="rId18"/>
    <p:sldId id="263" r:id="rId19"/>
    <p:sldId id="264" r:id="rId20"/>
    <p:sldId id="271" r:id="rId21"/>
    <p:sldId id="265" r:id="rId22"/>
    <p:sldId id="26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94" autoAdjust="0"/>
  </p:normalViewPr>
  <p:slideViewPr>
    <p:cSldViewPr>
      <p:cViewPr>
        <p:scale>
          <a:sx n="82" d="100"/>
          <a:sy n="82" d="100"/>
        </p:scale>
        <p:origin x="-102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047072-CB7E-48B4-BD4D-9E328A137CF5}" type="datetimeFigureOut">
              <a:rPr lang="ru-RU" smtClean="0"/>
              <a:t>03.05.2023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73AC2-27EA-411F-9CA2-17E9C91A863B}" type="slidenum">
              <a:rPr lang="ru-RU" smtClean="0"/>
              <a:t>‹#›</a:t>
            </a:fld>
            <a:endParaRPr lang="ru-RU"/>
          </a:p>
        </p:txBody>
      </p:sp>
    </p:spTree>
    <p:extLst>
      <p:ext uri="{BB962C8B-B14F-4D97-AF65-F5344CB8AC3E}">
        <p14:creationId xmlns:p14="http://schemas.microsoft.com/office/powerpoint/2010/main" val="173706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AB5AB9-BD3D-416E-91A2-54DBFBACF965}" type="slidenum">
              <a:rPr lang="ru-RU" smtClean="0">
                <a:solidFill>
                  <a:prstClr val="black"/>
                </a:solidFill>
              </a:rPr>
              <a:pPr/>
              <a:t>5</a:t>
            </a:fld>
            <a:endParaRPr lang="ru-R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AB5AB9-BD3D-416E-91A2-54DBFBACF965}" type="slidenum">
              <a:rPr lang="ru-RU" smtClean="0">
                <a:solidFill>
                  <a:prstClr val="black"/>
                </a:solidFill>
              </a:rPr>
              <a:pPr/>
              <a:t>6</a:t>
            </a:fld>
            <a:endParaRPr lang="ru-R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9600" b="1" kern="1200" dirty="0" smtClean="0">
              <a:solidFill>
                <a:schemeClr val="tx1"/>
              </a:solidFill>
              <a:latin typeface="Times New Roman" pitchFamily="18" charset="0"/>
              <a:ea typeface="+mn-ea"/>
              <a:cs typeface="Times New Roman" pitchFamily="18" charset="0"/>
            </a:endParaRPr>
          </a:p>
        </p:txBody>
      </p:sp>
      <p:sp>
        <p:nvSpPr>
          <p:cNvPr id="4" name="Номер слайда 3"/>
          <p:cNvSpPr>
            <a:spLocks noGrp="1"/>
          </p:cNvSpPr>
          <p:nvPr>
            <p:ph type="sldNum" sz="quarter" idx="10"/>
          </p:nvPr>
        </p:nvSpPr>
        <p:spPr/>
        <p:txBody>
          <a:bodyPr/>
          <a:lstStyle/>
          <a:p>
            <a:fld id="{17AB5AB9-BD3D-416E-91A2-54DBFBACF965}" type="slidenum">
              <a:rPr lang="ru-RU" smtClean="0">
                <a:solidFill>
                  <a:prstClr val="black"/>
                </a:solidFill>
              </a:rPr>
              <a:pPr/>
              <a:t>7</a:t>
            </a:fld>
            <a:endParaRPr lang="ru-R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AB5AB9-BD3D-416E-91A2-54DBFBACF965}" type="slidenum">
              <a:rPr lang="ru-RU" smtClean="0">
                <a:solidFill>
                  <a:prstClr val="black"/>
                </a:solidFill>
              </a:rPr>
              <a:pPr/>
              <a:t>9</a:t>
            </a:fld>
            <a:endParaRPr 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Прямая соединительная линия 3"/>
          <p:cNvSpPr/>
          <p:nvPr/>
        </p:nvSpPr>
        <p:spPr>
          <a:xfrm>
            <a:off x="514350" y="5349907"/>
            <a:ext cx="8629650" cy="23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Franklin Gothic Book"/>
            </a:endParaRPr>
          </a:p>
        </p:txBody>
      </p:sp>
      <p:sp>
        <p:nvSpPr>
          <p:cNvPr id="3" name="Заголовок 28"/>
          <p:cNvSpPr txBox="1">
            <a:spLocks noGrp="1"/>
          </p:cNvSpPr>
          <p:nvPr>
            <p:ph type="ctrTitle"/>
          </p:nvPr>
        </p:nvSpPr>
        <p:spPr>
          <a:xfrm>
            <a:off x="381003" y="4853415"/>
            <a:ext cx="8458200" cy="1222379"/>
          </a:xfrm>
        </p:spPr>
        <p:txBody>
          <a:bodyPr anchor="t"/>
          <a:lstStyle>
            <a:lvl1pPr>
              <a:defRPr/>
            </a:lvl1pPr>
          </a:lstStyle>
          <a:p>
            <a:pPr lvl="0"/>
            <a:r>
              <a:rPr lang="ru-RU"/>
              <a:t>Образец заголовка</a:t>
            </a:r>
            <a:endParaRPr lang="en-US"/>
          </a:p>
        </p:txBody>
      </p:sp>
      <p:sp>
        <p:nvSpPr>
          <p:cNvPr id="4" name="Подзаголовок 8"/>
          <p:cNvSpPr txBox="1">
            <a:spLocks noGrp="1"/>
          </p:cNvSpPr>
          <p:nvPr>
            <p:ph type="subTitle" idx="1"/>
          </p:nvPr>
        </p:nvSpPr>
        <p:spPr>
          <a:xfrm>
            <a:off x="381003" y="3886200"/>
            <a:ext cx="8458200" cy="914400"/>
          </a:xfrm>
        </p:spPr>
        <p:txBody>
          <a:bodyPr anchor="b"/>
          <a:lstStyle>
            <a:lvl1pPr marL="0" indent="0">
              <a:spcBef>
                <a:spcPts val="600"/>
              </a:spcBef>
              <a:buNone/>
              <a:defRPr sz="2400">
                <a:solidFill>
                  <a:srgbClr val="443329"/>
                </a:solidFill>
              </a:defRPr>
            </a:lvl1pPr>
          </a:lstStyle>
          <a:p>
            <a:pPr lvl="0"/>
            <a:r>
              <a:rPr lang="ru-RU"/>
              <a:t>Образец подзаголовка</a:t>
            </a:r>
            <a:endParaRPr lang="en-US"/>
          </a:p>
        </p:txBody>
      </p:sp>
      <p:sp>
        <p:nvSpPr>
          <p:cNvPr id="5" name="Дата 15"/>
          <p:cNvSpPr txBox="1">
            <a:spLocks noGrp="1"/>
          </p:cNvSpPr>
          <p:nvPr>
            <p:ph type="dt" sz="half" idx="7"/>
          </p:nvPr>
        </p:nvSpPr>
        <p:spPr/>
        <p:txBody>
          <a:bodyPr/>
          <a:lstStyle>
            <a:lvl1pPr>
              <a:defRPr/>
            </a:lvl1pPr>
          </a:lstStyle>
          <a:p>
            <a:pPr lvl="0"/>
            <a:fld id="{3A6F605D-59E0-4DA4-9919-299A08B8CCF0}" type="datetime1">
              <a:rPr lang="ru-RU"/>
              <a:pPr lvl="0"/>
              <a:t>03.05.2023</a:t>
            </a:fld>
            <a:endParaRPr lang="ru-RU"/>
          </a:p>
        </p:txBody>
      </p:sp>
      <p:sp>
        <p:nvSpPr>
          <p:cNvPr id="6" name="Нижний колонтитул 1"/>
          <p:cNvSpPr txBox="1">
            <a:spLocks noGrp="1"/>
          </p:cNvSpPr>
          <p:nvPr>
            <p:ph type="ftr" sz="quarter" idx="9"/>
          </p:nvPr>
        </p:nvSpPr>
        <p:spPr/>
        <p:txBody>
          <a:bodyPr/>
          <a:lstStyle>
            <a:lvl1pPr>
              <a:defRPr/>
            </a:lvl1pPr>
          </a:lstStyle>
          <a:p>
            <a:pPr lvl="0"/>
            <a:endParaRPr lang="ru-RU"/>
          </a:p>
        </p:txBody>
      </p:sp>
      <p:sp>
        <p:nvSpPr>
          <p:cNvPr id="7" name="Номер слайда 14"/>
          <p:cNvSpPr txBox="1">
            <a:spLocks noGrp="1"/>
          </p:cNvSpPr>
          <p:nvPr>
            <p:ph type="sldNum" sz="quarter" idx="8"/>
          </p:nvPr>
        </p:nvSpPr>
        <p:spPr>
          <a:xfrm>
            <a:off x="8229600" y="6473823"/>
            <a:ext cx="758823" cy="247646"/>
          </a:xfrm>
        </p:spPr>
        <p:txBody>
          <a:bodyPr/>
          <a:lstStyle>
            <a:lvl1pPr>
              <a:defRPr/>
            </a:lvl1pPr>
          </a:lstStyle>
          <a:p>
            <a:pPr lvl="0"/>
            <a:fld id="{07A066B6-2BA0-499F-BDF5-1BC9B270725E}" type="slidenum">
              <a:rPr/>
              <a:pPr lvl="0"/>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endParaRPr lang="en-US"/>
          </a:p>
        </p:txBody>
      </p:sp>
      <p:sp>
        <p:nvSpPr>
          <p:cNvPr id="3" name="Вертикальный текст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0"/>
          <p:cNvSpPr txBox="1">
            <a:spLocks noGrp="1"/>
          </p:cNvSpPr>
          <p:nvPr>
            <p:ph type="dt" sz="half" idx="7"/>
          </p:nvPr>
        </p:nvSpPr>
        <p:spPr/>
        <p:txBody>
          <a:bodyPr/>
          <a:lstStyle>
            <a:lvl1pPr>
              <a:defRPr/>
            </a:lvl1pPr>
          </a:lstStyle>
          <a:p>
            <a:pPr lvl="0"/>
            <a:fld id="{53E5CACE-B806-43CD-B803-3D5ED7C77B41}" type="datetime1">
              <a:rPr lang="ru-RU"/>
              <a:pPr lvl="0"/>
              <a:t>03.05.2023</a:t>
            </a:fld>
            <a:endParaRPr lang="ru-RU"/>
          </a:p>
        </p:txBody>
      </p:sp>
      <p:sp>
        <p:nvSpPr>
          <p:cNvPr id="5" name="Нижний колонтитул 27"/>
          <p:cNvSpPr txBox="1">
            <a:spLocks noGrp="1"/>
          </p:cNvSpPr>
          <p:nvPr>
            <p:ph type="ftr" sz="quarter" idx="9"/>
          </p:nvPr>
        </p:nvSpPr>
        <p:spPr/>
        <p:txBody>
          <a:bodyPr/>
          <a:lstStyle>
            <a:lvl1pPr>
              <a:defRPr/>
            </a:lvl1pPr>
          </a:lstStyle>
          <a:p>
            <a:pPr lvl="0"/>
            <a:endParaRPr lang="ru-RU"/>
          </a:p>
        </p:txBody>
      </p:sp>
      <p:sp>
        <p:nvSpPr>
          <p:cNvPr id="6" name="Номер слайда 4"/>
          <p:cNvSpPr txBox="1">
            <a:spLocks noGrp="1"/>
          </p:cNvSpPr>
          <p:nvPr>
            <p:ph type="sldNum" sz="quarter" idx="8"/>
          </p:nvPr>
        </p:nvSpPr>
        <p:spPr/>
        <p:txBody>
          <a:bodyPr/>
          <a:lstStyle>
            <a:lvl1pPr>
              <a:defRPr/>
            </a:lvl1pPr>
          </a:lstStyle>
          <a:p>
            <a:pPr lvl="0"/>
            <a:fld id="{C727E0C9-CF06-4BBF-B248-833B0CBD14B6}" type="slidenum">
              <a:rPr/>
              <a:pPr lvl="0"/>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txBox="1">
            <a:spLocks noGrp="1"/>
          </p:cNvSpPr>
          <p:nvPr>
            <p:ph type="title" orient="vert"/>
          </p:nvPr>
        </p:nvSpPr>
        <p:spPr>
          <a:xfrm>
            <a:off x="6858000" y="549280"/>
            <a:ext cx="1828800" cy="5851529"/>
          </a:xfrm>
        </p:spPr>
        <p:txBody>
          <a:bodyPr vert="eaVert"/>
          <a:lstStyle>
            <a:lvl1pPr>
              <a:defRPr/>
            </a:lvl1pPr>
          </a:lstStyle>
          <a:p>
            <a:pPr lvl="0"/>
            <a:r>
              <a:rPr lang="ru-RU"/>
              <a:t>Образец заголовка</a:t>
            </a:r>
            <a:endParaRPr lang="en-US"/>
          </a:p>
        </p:txBody>
      </p:sp>
      <p:sp>
        <p:nvSpPr>
          <p:cNvPr id="3" name="Вертикальный текст 2"/>
          <p:cNvSpPr txBox="1">
            <a:spLocks noGrp="1"/>
          </p:cNvSpPr>
          <p:nvPr>
            <p:ph type="body" orient="vert" idx="1"/>
          </p:nvPr>
        </p:nvSpPr>
        <p:spPr>
          <a:xfrm>
            <a:off x="457200" y="549280"/>
            <a:ext cx="6248396" cy="5851529"/>
          </a:xfrm>
        </p:spPr>
        <p:txBody>
          <a:bodyPr vert="eaVert"/>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txBox="1">
            <a:spLocks noGrp="1"/>
          </p:cNvSpPr>
          <p:nvPr>
            <p:ph type="dt" sz="half" idx="7"/>
          </p:nvPr>
        </p:nvSpPr>
        <p:spPr/>
        <p:txBody>
          <a:bodyPr/>
          <a:lstStyle>
            <a:lvl1pPr>
              <a:defRPr/>
            </a:lvl1pPr>
          </a:lstStyle>
          <a:p>
            <a:pPr lvl="0"/>
            <a:fld id="{2EB1673E-F680-4D85-B561-DA42A37E861E}" type="datetime1">
              <a:rPr lang="ru-RU"/>
              <a:pPr lvl="0"/>
              <a:t>03.05.2023</a:t>
            </a:fld>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8FC0E42B-CD6D-4EC1-B861-A21A6766C5CE}" type="slidenum">
              <a:rPr/>
              <a:pPr lvl="0"/>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fontAlgn="base">
              <a:spcBef>
                <a:spcPct val="0"/>
              </a:spcBef>
              <a:spcAft>
                <a:spcPct val="0"/>
              </a:spcAft>
              <a:defRPr/>
            </a:pPr>
            <a:fld id="{B68C4FF4-6EE1-4A76-9B8F-B2F594D6C874}"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19" name="Нижний колонтитул 18"/>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27" name="Номер слайда 26"/>
          <p:cNvSpPr>
            <a:spLocks noGrp="1"/>
          </p:cNvSpPr>
          <p:nvPr>
            <p:ph type="sldNum" sz="quarter" idx="12"/>
          </p:nvPr>
        </p:nvSpPr>
        <p:spPr/>
        <p:txBody>
          <a:bodyPr/>
          <a:lstStyle/>
          <a:p>
            <a:pPr fontAlgn="base">
              <a:spcBef>
                <a:spcPct val="0"/>
              </a:spcBef>
              <a:spcAft>
                <a:spcPct val="0"/>
              </a:spcAft>
              <a:defRPr/>
            </a:pPr>
            <a:fld id="{CBF7A747-1B53-4B3F-B8D2-D8AB0E128148}"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15175548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3152DDE1-E9F2-4B50-AB95-1A36B28481DE}"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A087BA6C-DE82-4922-A007-5CB817EE4E20}"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949976555"/>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fontAlgn="base">
              <a:spcBef>
                <a:spcPct val="0"/>
              </a:spcBef>
              <a:spcAft>
                <a:spcPct val="0"/>
              </a:spcAft>
              <a:defRPr/>
            </a:pPr>
            <a:fld id="{D5011FA9-72D4-4D0D-AA04-5200C8F96D1C}"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64CBFCBB-F7D8-4AD9-B5F9-93687358CA6B}"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348608425"/>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fontAlgn="base">
              <a:spcBef>
                <a:spcPct val="0"/>
              </a:spcBef>
              <a:spcAft>
                <a:spcPct val="0"/>
              </a:spcAft>
              <a:defRPr/>
            </a:pPr>
            <a:fld id="{F18AA105-3B9A-485F-A7BD-B3B1C1BFF994}"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29217202-91A5-4841-8837-12B3422A9C13}"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887231248"/>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fontAlgn="base">
              <a:spcBef>
                <a:spcPct val="0"/>
              </a:spcBef>
              <a:spcAft>
                <a:spcPct val="0"/>
              </a:spcAft>
              <a:defRPr/>
            </a:pPr>
            <a:fld id="{B003E727-7E97-4B76-A273-97C117DFD6DE}"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8" name="Нижний колонтитул 7"/>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8"/>
          <p:cNvSpPr>
            <a:spLocks noGrp="1"/>
          </p:cNvSpPr>
          <p:nvPr>
            <p:ph type="sldNum" sz="quarter" idx="12"/>
          </p:nvPr>
        </p:nvSpPr>
        <p:spPr/>
        <p:txBody>
          <a:bodyPr/>
          <a:lstStyle/>
          <a:p>
            <a:pPr fontAlgn="base">
              <a:spcBef>
                <a:spcPct val="0"/>
              </a:spcBef>
              <a:spcAft>
                <a:spcPct val="0"/>
              </a:spcAft>
              <a:defRPr/>
            </a:pPr>
            <a:fld id="{09F140D1-42AB-456C-B3EB-2E58162D29C5}"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640307808"/>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fontAlgn="base">
              <a:spcBef>
                <a:spcPct val="0"/>
              </a:spcBef>
              <a:spcAft>
                <a:spcPct val="0"/>
              </a:spcAft>
              <a:defRPr/>
            </a:pPr>
            <a:fld id="{C62FDA9A-A9AF-4522-BA4E-959710ABA8F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4" name="Нижний колонтитул 3"/>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5" name="Номер слайда 4"/>
          <p:cNvSpPr>
            <a:spLocks noGrp="1"/>
          </p:cNvSpPr>
          <p:nvPr>
            <p:ph type="sldNum" sz="quarter" idx="12"/>
          </p:nvPr>
        </p:nvSpPr>
        <p:spPr/>
        <p:txBody>
          <a:bodyPr/>
          <a:lstStyle/>
          <a:p>
            <a:pPr fontAlgn="base">
              <a:spcBef>
                <a:spcPct val="0"/>
              </a:spcBef>
              <a:spcAft>
                <a:spcPct val="0"/>
              </a:spcAft>
              <a:defRPr/>
            </a:pPr>
            <a:fld id="{27C4C3DF-49FF-4AA4-A1AB-8615103FAECA}"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572257485"/>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fontAlgn="base">
              <a:spcBef>
                <a:spcPct val="0"/>
              </a:spcBef>
              <a:spcAft>
                <a:spcPct val="0"/>
              </a:spcAft>
              <a:defRPr/>
            </a:pPr>
            <a:fld id="{981C31E6-6AC6-4E62-806B-D0CB1E8C626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3" name="Нижний колонтитул 2"/>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4" name="Номер слайда 3"/>
          <p:cNvSpPr>
            <a:spLocks noGrp="1"/>
          </p:cNvSpPr>
          <p:nvPr>
            <p:ph type="sldNum" sz="quarter" idx="12"/>
          </p:nvPr>
        </p:nvSpPr>
        <p:spPr/>
        <p:txBody>
          <a:bodyPr/>
          <a:lstStyle/>
          <a:p>
            <a:pPr fontAlgn="base">
              <a:spcBef>
                <a:spcPct val="0"/>
              </a:spcBef>
              <a:spcAft>
                <a:spcPct val="0"/>
              </a:spcAft>
              <a:defRPr/>
            </a:pPr>
            <a:fld id="{B1B0E188-B191-46AC-99B7-5113417AE6AB}"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4027293824"/>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fontAlgn="base">
              <a:spcBef>
                <a:spcPct val="0"/>
              </a:spcBef>
              <a:spcAft>
                <a:spcPct val="0"/>
              </a:spcAft>
              <a:defRPr/>
            </a:pPr>
            <a:fld id="{F9E59BE0-226E-4980-AAF5-F1A9DF7C7AE8}"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8ED8319C-EFFD-43A6-A723-9E31BBA50F68}"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539647255"/>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21"/>
          <p:cNvSpPr txBox="1">
            <a:spLocks noGrp="1"/>
          </p:cNvSpPr>
          <p:nvPr>
            <p:ph type="title"/>
          </p:nvPr>
        </p:nvSpPr>
        <p:spPr/>
        <p:txBody>
          <a:bodyPr/>
          <a:lstStyle>
            <a:lvl1pPr>
              <a:defRPr/>
            </a:lvl1pPr>
          </a:lstStyle>
          <a:p>
            <a:pPr lvl="0"/>
            <a:r>
              <a:rPr lang="ru-RU"/>
              <a:t>Образец заголовка</a:t>
            </a:r>
            <a:endParaRPr lang="en-US"/>
          </a:p>
        </p:txBody>
      </p:sp>
      <p:sp>
        <p:nvSpPr>
          <p:cNvPr id="3" name="Содержимое 26"/>
          <p:cNvSpPr txBox="1">
            <a:spLocks noGrp="1"/>
          </p:cNvSpPr>
          <p:nvPr>
            <p:ph idx="1"/>
          </p:nvPr>
        </p:nvSpPr>
        <p:spPr/>
        <p:txBody>
          <a:bodyPr/>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4"/>
          <p:cNvSpPr txBox="1">
            <a:spLocks noGrp="1"/>
          </p:cNvSpPr>
          <p:nvPr>
            <p:ph type="dt" sz="half" idx="7"/>
          </p:nvPr>
        </p:nvSpPr>
        <p:spPr/>
        <p:txBody>
          <a:bodyPr/>
          <a:lstStyle>
            <a:lvl1pPr>
              <a:defRPr/>
            </a:lvl1pPr>
          </a:lstStyle>
          <a:p>
            <a:pPr lvl="0"/>
            <a:fld id="{B600E9A0-D8DC-4211-B613-4F0D6353C82F}" type="datetime1">
              <a:rPr lang="ru-RU"/>
              <a:pPr lvl="0"/>
              <a:t>03.05.2023</a:t>
            </a:fld>
            <a:endParaRPr lang="ru-RU"/>
          </a:p>
        </p:txBody>
      </p:sp>
      <p:sp>
        <p:nvSpPr>
          <p:cNvPr id="5" name="Нижний колонтитул 18"/>
          <p:cNvSpPr txBox="1">
            <a:spLocks noGrp="1"/>
          </p:cNvSpPr>
          <p:nvPr>
            <p:ph type="ftr" sz="quarter" idx="9"/>
          </p:nvPr>
        </p:nvSpPr>
        <p:spPr>
          <a:xfrm>
            <a:off x="3581403" y="76196"/>
            <a:ext cx="2895603" cy="288922"/>
          </a:xfrm>
        </p:spPr>
        <p:txBody>
          <a:bodyPr/>
          <a:lstStyle>
            <a:lvl1pPr>
              <a:defRPr/>
            </a:lvl1pPr>
          </a:lstStyle>
          <a:p>
            <a:pPr lvl="0"/>
            <a:endParaRPr lang="ru-RU"/>
          </a:p>
        </p:txBody>
      </p:sp>
      <p:sp>
        <p:nvSpPr>
          <p:cNvPr id="6" name="Номер слайда 15"/>
          <p:cNvSpPr txBox="1">
            <a:spLocks noGrp="1"/>
          </p:cNvSpPr>
          <p:nvPr>
            <p:ph type="sldNum" sz="quarter" idx="8"/>
          </p:nvPr>
        </p:nvSpPr>
        <p:spPr>
          <a:xfrm>
            <a:off x="8229600" y="6473823"/>
            <a:ext cx="758823" cy="247646"/>
          </a:xfrm>
        </p:spPr>
        <p:txBody>
          <a:bodyPr/>
          <a:lstStyle>
            <a:lvl1pPr>
              <a:defRPr/>
            </a:lvl1pPr>
          </a:lstStyle>
          <a:p>
            <a:pPr lvl="0"/>
            <a:fld id="{EBFA19C6-8F7A-4A30-9D2F-8F5FD7A20EF3}" type="slidenum">
              <a:rPr/>
              <a:pPr lvl="0"/>
              <a:t>‹#›</a:t>
            </a:fld>
            <a:endParaRPr lang="ru-R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fontAlgn="base">
              <a:spcBef>
                <a:spcPct val="0"/>
              </a:spcBef>
              <a:spcAft>
                <a:spcPct val="0"/>
              </a:spcAft>
              <a:defRPr/>
            </a:pPr>
            <a:fld id="{8194FB44-2B3A-4EA5-B708-4FEB9F41BBF1}"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a:xfrm>
            <a:off x="8077200" y="6356350"/>
            <a:ext cx="609600" cy="365125"/>
          </a:xfrm>
        </p:spPr>
        <p:txBody>
          <a:bodyPr/>
          <a:lstStyle/>
          <a:p>
            <a:pPr fontAlgn="base">
              <a:spcBef>
                <a:spcPct val="0"/>
              </a:spcBef>
              <a:spcAft>
                <a:spcPct val="0"/>
              </a:spcAft>
              <a:defRPr/>
            </a:pPr>
            <a:fld id="{27C51498-F984-481A-8E8C-4DDFA9BC9183}"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84874525"/>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F24BD201-5F9C-4593-BEFD-74C971F0B55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4B22E6F0-797A-404D-B2F0-96032D2C16E5}"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105449963"/>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637A3035-02C7-4538-A480-C6887B19F5A6}"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D518664C-3B03-4311-A452-8E87A1DF2E36}"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145821787"/>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fontAlgn="base">
              <a:spcBef>
                <a:spcPct val="0"/>
              </a:spcBef>
              <a:spcAft>
                <a:spcPct val="0"/>
              </a:spcAft>
              <a:defRPr/>
            </a:pPr>
            <a:fld id="{B68C4FF4-6EE1-4A76-9B8F-B2F594D6C874}"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19" name="Нижний колонтитул 18"/>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27" name="Номер слайда 26"/>
          <p:cNvSpPr>
            <a:spLocks noGrp="1"/>
          </p:cNvSpPr>
          <p:nvPr>
            <p:ph type="sldNum" sz="quarter" idx="12"/>
          </p:nvPr>
        </p:nvSpPr>
        <p:spPr/>
        <p:txBody>
          <a:bodyPr/>
          <a:lstStyle/>
          <a:p>
            <a:pPr fontAlgn="base">
              <a:spcBef>
                <a:spcPct val="0"/>
              </a:spcBef>
              <a:spcAft>
                <a:spcPct val="0"/>
              </a:spcAft>
              <a:defRPr/>
            </a:pPr>
            <a:fld id="{CBF7A747-1B53-4B3F-B8D2-D8AB0E128148}"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82632720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3152DDE1-E9F2-4B50-AB95-1A36B28481DE}"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A087BA6C-DE82-4922-A007-5CB817EE4E20}"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747315753"/>
      </p:ext>
    </p:extLst>
  </p:cSld>
  <p:clrMapOvr>
    <a:masterClrMapping/>
  </p:clrMapOvr>
  <p:transition>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fontAlgn="base">
              <a:spcBef>
                <a:spcPct val="0"/>
              </a:spcBef>
              <a:spcAft>
                <a:spcPct val="0"/>
              </a:spcAft>
              <a:defRPr/>
            </a:pPr>
            <a:fld id="{D5011FA9-72D4-4D0D-AA04-5200C8F96D1C}"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64CBFCBB-F7D8-4AD9-B5F9-93687358CA6B}"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030695252"/>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fontAlgn="base">
              <a:spcBef>
                <a:spcPct val="0"/>
              </a:spcBef>
              <a:spcAft>
                <a:spcPct val="0"/>
              </a:spcAft>
              <a:defRPr/>
            </a:pPr>
            <a:fld id="{F18AA105-3B9A-485F-A7BD-B3B1C1BFF994}"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29217202-91A5-4841-8837-12B3422A9C13}"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4244600399"/>
      </p:ext>
    </p:extLst>
  </p:cSld>
  <p:clrMapOvr>
    <a:masterClrMapping/>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fontAlgn="base">
              <a:spcBef>
                <a:spcPct val="0"/>
              </a:spcBef>
              <a:spcAft>
                <a:spcPct val="0"/>
              </a:spcAft>
              <a:defRPr/>
            </a:pPr>
            <a:fld id="{B003E727-7E97-4B76-A273-97C117DFD6DE}"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8" name="Нижний колонтитул 7"/>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8"/>
          <p:cNvSpPr>
            <a:spLocks noGrp="1"/>
          </p:cNvSpPr>
          <p:nvPr>
            <p:ph type="sldNum" sz="quarter" idx="12"/>
          </p:nvPr>
        </p:nvSpPr>
        <p:spPr/>
        <p:txBody>
          <a:bodyPr/>
          <a:lstStyle/>
          <a:p>
            <a:pPr fontAlgn="base">
              <a:spcBef>
                <a:spcPct val="0"/>
              </a:spcBef>
              <a:spcAft>
                <a:spcPct val="0"/>
              </a:spcAft>
              <a:defRPr/>
            </a:pPr>
            <a:fld id="{09F140D1-42AB-456C-B3EB-2E58162D29C5}"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561297518"/>
      </p:ext>
    </p:extLst>
  </p:cSld>
  <p:clrMapOvr>
    <a:masterClrMapping/>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fontAlgn="base">
              <a:spcBef>
                <a:spcPct val="0"/>
              </a:spcBef>
              <a:spcAft>
                <a:spcPct val="0"/>
              </a:spcAft>
              <a:defRPr/>
            </a:pPr>
            <a:fld id="{C62FDA9A-A9AF-4522-BA4E-959710ABA8F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4" name="Нижний колонтитул 3"/>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5" name="Номер слайда 4"/>
          <p:cNvSpPr>
            <a:spLocks noGrp="1"/>
          </p:cNvSpPr>
          <p:nvPr>
            <p:ph type="sldNum" sz="quarter" idx="12"/>
          </p:nvPr>
        </p:nvSpPr>
        <p:spPr/>
        <p:txBody>
          <a:bodyPr/>
          <a:lstStyle/>
          <a:p>
            <a:pPr fontAlgn="base">
              <a:spcBef>
                <a:spcPct val="0"/>
              </a:spcBef>
              <a:spcAft>
                <a:spcPct val="0"/>
              </a:spcAft>
              <a:defRPr/>
            </a:pPr>
            <a:fld id="{27C4C3DF-49FF-4AA4-A1AB-8615103FAECA}"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242740482"/>
      </p:ext>
    </p:extLst>
  </p:cSld>
  <p:clrMapOvr>
    <a:masterClrMapping/>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fontAlgn="base">
              <a:spcBef>
                <a:spcPct val="0"/>
              </a:spcBef>
              <a:spcAft>
                <a:spcPct val="0"/>
              </a:spcAft>
              <a:defRPr/>
            </a:pPr>
            <a:fld id="{981C31E6-6AC6-4E62-806B-D0CB1E8C626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3" name="Нижний колонтитул 2"/>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4" name="Номер слайда 3"/>
          <p:cNvSpPr>
            <a:spLocks noGrp="1"/>
          </p:cNvSpPr>
          <p:nvPr>
            <p:ph type="sldNum" sz="quarter" idx="12"/>
          </p:nvPr>
        </p:nvSpPr>
        <p:spPr/>
        <p:txBody>
          <a:bodyPr/>
          <a:lstStyle/>
          <a:p>
            <a:pPr fontAlgn="base">
              <a:spcBef>
                <a:spcPct val="0"/>
              </a:spcBef>
              <a:spcAft>
                <a:spcPct val="0"/>
              </a:spcAft>
              <a:defRPr/>
            </a:pPr>
            <a:fld id="{B1B0E188-B191-46AC-99B7-5113417AE6AB}"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4178066768"/>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Прямая соединительная линия 3"/>
          <p:cNvSpPr/>
          <p:nvPr/>
        </p:nvSpPr>
        <p:spPr>
          <a:xfrm>
            <a:off x="514350" y="3444901"/>
            <a:ext cx="8629650" cy="23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sp>
        <p:nvSpPr>
          <p:cNvPr id="3" name="Текст 5"/>
          <p:cNvSpPr txBox="1">
            <a:spLocks noGrp="1"/>
          </p:cNvSpPr>
          <p:nvPr>
            <p:ph type="body" idx="1"/>
          </p:nvPr>
        </p:nvSpPr>
        <p:spPr>
          <a:xfrm>
            <a:off x="381003" y="1676396"/>
            <a:ext cx="8458200" cy="1219196"/>
          </a:xfrm>
        </p:spPr>
        <p:txBody>
          <a:bodyPr anchor="b"/>
          <a:lstStyle>
            <a:lvl1pPr marL="0" indent="0" algn="r">
              <a:spcBef>
                <a:spcPts val="500"/>
              </a:spcBef>
              <a:buNone/>
              <a:defRPr sz="2000">
                <a:solidFill>
                  <a:srgbClr val="DDD2B1"/>
                </a:solidFill>
              </a:defRPr>
            </a:lvl1pPr>
          </a:lstStyle>
          <a:p>
            <a:pPr lvl="0"/>
            <a:r>
              <a:rPr lang="ru-RU"/>
              <a:t>Образец текста</a:t>
            </a:r>
          </a:p>
        </p:txBody>
      </p:sp>
      <p:sp>
        <p:nvSpPr>
          <p:cNvPr id="4" name="Заголовок 7"/>
          <p:cNvSpPr txBox="1">
            <a:spLocks noGrp="1"/>
          </p:cNvSpPr>
          <p:nvPr>
            <p:ph type="title"/>
          </p:nvPr>
        </p:nvSpPr>
        <p:spPr>
          <a:xfrm>
            <a:off x="180475" y="2947083"/>
            <a:ext cx="8686800" cy="1184824"/>
          </a:xfrm>
        </p:spPr>
        <p:txBody>
          <a:bodyPr anchor="t"/>
          <a:lstStyle>
            <a:lvl1pPr algn="r">
              <a:defRPr>
                <a:solidFill>
                  <a:srgbClr val="FBEEC9"/>
                </a:solidFill>
              </a:defRPr>
            </a:lvl1pPr>
          </a:lstStyle>
          <a:p>
            <a:pPr lvl="0"/>
            <a:r>
              <a:rPr lang="ru-RU"/>
              <a:t>Образец заголовка</a:t>
            </a:r>
            <a:endParaRPr lang="en-US"/>
          </a:p>
        </p:txBody>
      </p:sp>
      <p:sp>
        <p:nvSpPr>
          <p:cNvPr id="5" name="Дата 18"/>
          <p:cNvSpPr txBox="1">
            <a:spLocks noGrp="1"/>
          </p:cNvSpPr>
          <p:nvPr>
            <p:ph type="dt" sz="half" idx="7"/>
          </p:nvPr>
        </p:nvSpPr>
        <p:spPr/>
        <p:txBody>
          <a:bodyPr/>
          <a:lstStyle>
            <a:lvl1pPr>
              <a:defRPr/>
            </a:lvl1pPr>
          </a:lstStyle>
          <a:p>
            <a:pPr lvl="0"/>
            <a:fld id="{5BDC8DE8-C10C-4C97-AF72-529D3FA8F9B6}" type="datetime1">
              <a:rPr lang="ru-RU"/>
              <a:pPr lvl="0"/>
              <a:t>03.05.2023</a:t>
            </a:fld>
            <a:endParaRPr lang="ru-RU"/>
          </a:p>
        </p:txBody>
      </p:sp>
      <p:sp>
        <p:nvSpPr>
          <p:cNvPr id="6" name="Нижний колонтитул 10"/>
          <p:cNvSpPr txBox="1">
            <a:spLocks noGrp="1"/>
          </p:cNvSpPr>
          <p:nvPr>
            <p:ph type="ftr" sz="quarter" idx="9"/>
          </p:nvPr>
        </p:nvSpPr>
        <p:spPr/>
        <p:txBody>
          <a:bodyPr/>
          <a:lstStyle>
            <a:lvl1pPr>
              <a:defRPr/>
            </a:lvl1pPr>
          </a:lstStyle>
          <a:p>
            <a:pPr lvl="0"/>
            <a:endParaRPr lang="ru-RU"/>
          </a:p>
        </p:txBody>
      </p:sp>
      <p:sp>
        <p:nvSpPr>
          <p:cNvPr id="7" name="Номер слайда 15"/>
          <p:cNvSpPr txBox="1">
            <a:spLocks noGrp="1"/>
          </p:cNvSpPr>
          <p:nvPr>
            <p:ph type="sldNum" sz="quarter" idx="8"/>
          </p:nvPr>
        </p:nvSpPr>
        <p:spPr/>
        <p:txBody>
          <a:bodyPr/>
          <a:lstStyle>
            <a:lvl1pPr>
              <a:defRPr/>
            </a:lvl1pPr>
          </a:lstStyle>
          <a:p>
            <a:pPr lvl="0"/>
            <a:fld id="{485330CA-0E0C-481E-9C8F-1ED406AE4299}" type="slidenum">
              <a:rPr/>
              <a:pPr lvl="0"/>
              <a:t>‹#›</a:t>
            </a:fld>
            <a:endParaRPr lang="ru-RU"/>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fontAlgn="base">
              <a:spcBef>
                <a:spcPct val="0"/>
              </a:spcBef>
              <a:spcAft>
                <a:spcPct val="0"/>
              </a:spcAft>
              <a:defRPr/>
            </a:pPr>
            <a:fld id="{F9E59BE0-226E-4980-AAF5-F1A9DF7C7AE8}"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8ED8319C-EFFD-43A6-A723-9E31BBA50F68}"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555800905"/>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fontAlgn="base">
              <a:spcBef>
                <a:spcPct val="0"/>
              </a:spcBef>
              <a:spcAft>
                <a:spcPct val="0"/>
              </a:spcAft>
              <a:defRPr/>
            </a:pPr>
            <a:fld id="{8194FB44-2B3A-4EA5-B708-4FEB9F41BBF1}"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a:xfrm>
            <a:off x="8077200" y="6356350"/>
            <a:ext cx="609600" cy="365125"/>
          </a:xfrm>
        </p:spPr>
        <p:txBody>
          <a:bodyPr/>
          <a:lstStyle/>
          <a:p>
            <a:pPr fontAlgn="base">
              <a:spcBef>
                <a:spcPct val="0"/>
              </a:spcBef>
              <a:spcAft>
                <a:spcPct val="0"/>
              </a:spcAft>
              <a:defRPr/>
            </a:pPr>
            <a:fld id="{27C51498-F984-481A-8E8C-4DDFA9BC9183}"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075306871"/>
      </p:ext>
    </p:extLst>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F24BD201-5F9C-4593-BEFD-74C971F0B55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4B22E6F0-797A-404D-B2F0-96032D2C16E5}"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2236303206"/>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637A3035-02C7-4538-A480-C6887B19F5A6}"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D518664C-3B03-4311-A452-8E87A1DF2E36}"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815111894"/>
      </p:ext>
    </p:extLst>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fontAlgn="base">
              <a:spcBef>
                <a:spcPct val="0"/>
              </a:spcBef>
              <a:spcAft>
                <a:spcPct val="0"/>
              </a:spcAft>
              <a:defRPr/>
            </a:pPr>
            <a:fld id="{B68C4FF4-6EE1-4A76-9B8F-B2F594D6C874}"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19" name="Нижний колонтитул 18"/>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27" name="Номер слайда 26"/>
          <p:cNvSpPr>
            <a:spLocks noGrp="1"/>
          </p:cNvSpPr>
          <p:nvPr>
            <p:ph type="sldNum" sz="quarter" idx="12"/>
          </p:nvPr>
        </p:nvSpPr>
        <p:spPr/>
        <p:txBody>
          <a:bodyPr/>
          <a:lstStyle/>
          <a:p>
            <a:pPr fontAlgn="base">
              <a:spcBef>
                <a:spcPct val="0"/>
              </a:spcBef>
              <a:spcAft>
                <a:spcPct val="0"/>
              </a:spcAft>
              <a:defRPr/>
            </a:pPr>
            <a:fld id="{CBF7A747-1B53-4B3F-B8D2-D8AB0E128148}"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216013551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3152DDE1-E9F2-4B50-AB95-1A36B28481DE}"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A087BA6C-DE82-4922-A007-5CB817EE4E20}"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249550391"/>
      </p:ext>
    </p:extLst>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fontAlgn="base">
              <a:spcBef>
                <a:spcPct val="0"/>
              </a:spcBef>
              <a:spcAft>
                <a:spcPct val="0"/>
              </a:spcAft>
              <a:defRPr/>
            </a:pPr>
            <a:fld id="{D5011FA9-72D4-4D0D-AA04-5200C8F96D1C}"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64CBFCBB-F7D8-4AD9-B5F9-93687358CA6B}"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84805902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fontAlgn="base">
              <a:spcBef>
                <a:spcPct val="0"/>
              </a:spcBef>
              <a:spcAft>
                <a:spcPct val="0"/>
              </a:spcAft>
              <a:defRPr/>
            </a:pPr>
            <a:fld id="{F18AA105-3B9A-485F-A7BD-B3B1C1BFF994}"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29217202-91A5-4841-8837-12B3422A9C13}"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316698302"/>
      </p:ext>
    </p:extLst>
  </p:cSld>
  <p:clrMapOvr>
    <a:masterClrMapping/>
  </p:clrMapOvr>
  <p:transition>
    <p:wedg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fontAlgn="base">
              <a:spcBef>
                <a:spcPct val="0"/>
              </a:spcBef>
              <a:spcAft>
                <a:spcPct val="0"/>
              </a:spcAft>
              <a:defRPr/>
            </a:pPr>
            <a:fld id="{B003E727-7E97-4B76-A273-97C117DFD6DE}"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8" name="Нижний колонтитул 7"/>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8"/>
          <p:cNvSpPr>
            <a:spLocks noGrp="1"/>
          </p:cNvSpPr>
          <p:nvPr>
            <p:ph type="sldNum" sz="quarter" idx="12"/>
          </p:nvPr>
        </p:nvSpPr>
        <p:spPr/>
        <p:txBody>
          <a:bodyPr/>
          <a:lstStyle/>
          <a:p>
            <a:pPr fontAlgn="base">
              <a:spcBef>
                <a:spcPct val="0"/>
              </a:spcBef>
              <a:spcAft>
                <a:spcPct val="0"/>
              </a:spcAft>
              <a:defRPr/>
            </a:pPr>
            <a:fld id="{09F140D1-42AB-456C-B3EB-2E58162D29C5}"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2642492054"/>
      </p:ext>
    </p:extLst>
  </p:cSld>
  <p:clrMapOvr>
    <a:masterClrMapping/>
  </p:clrMapOvr>
  <p:transition>
    <p:wedg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fontAlgn="base">
              <a:spcBef>
                <a:spcPct val="0"/>
              </a:spcBef>
              <a:spcAft>
                <a:spcPct val="0"/>
              </a:spcAft>
              <a:defRPr/>
            </a:pPr>
            <a:fld id="{C62FDA9A-A9AF-4522-BA4E-959710ABA8F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4" name="Нижний колонтитул 3"/>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5" name="Номер слайда 4"/>
          <p:cNvSpPr>
            <a:spLocks noGrp="1"/>
          </p:cNvSpPr>
          <p:nvPr>
            <p:ph type="sldNum" sz="quarter" idx="12"/>
          </p:nvPr>
        </p:nvSpPr>
        <p:spPr/>
        <p:txBody>
          <a:bodyPr/>
          <a:lstStyle/>
          <a:p>
            <a:pPr fontAlgn="base">
              <a:spcBef>
                <a:spcPct val="0"/>
              </a:spcBef>
              <a:spcAft>
                <a:spcPct val="0"/>
              </a:spcAft>
              <a:defRPr/>
            </a:pPr>
            <a:fld id="{27C4C3DF-49FF-4AA4-A1AB-8615103FAECA}"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748489922"/>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9"/>
          <p:cNvSpPr txBox="1">
            <a:spLocks noGrp="1"/>
          </p:cNvSpPr>
          <p:nvPr>
            <p:ph type="title"/>
          </p:nvPr>
        </p:nvSpPr>
        <p:spPr>
          <a:xfrm>
            <a:off x="301752" y="457200"/>
            <a:ext cx="8686800" cy="841248"/>
          </a:xfrm>
        </p:spPr>
        <p:txBody>
          <a:bodyPr/>
          <a:lstStyle>
            <a:lvl1pPr>
              <a:defRPr/>
            </a:lvl1pPr>
          </a:lstStyle>
          <a:p>
            <a:pPr lvl="0"/>
            <a:r>
              <a:rPr lang="ru-RU"/>
              <a:t>Образец заголовка</a:t>
            </a:r>
            <a:endParaRPr lang="en-US"/>
          </a:p>
        </p:txBody>
      </p:sp>
      <p:sp>
        <p:nvSpPr>
          <p:cNvPr id="3" name="Содержимое 13"/>
          <p:cNvSpPr txBox="1">
            <a:spLocks noGrp="1"/>
          </p:cNvSpPr>
          <p:nvPr>
            <p:ph idx="1"/>
          </p:nvPr>
        </p:nvSpPr>
        <p:spPr>
          <a:xfrm>
            <a:off x="304796" y="1600200"/>
            <a:ext cx="4190996" cy="4724403"/>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12"/>
          <p:cNvSpPr txBox="1">
            <a:spLocks noGrp="1"/>
          </p:cNvSpPr>
          <p:nvPr>
            <p:ph idx="2"/>
          </p:nvPr>
        </p:nvSpPr>
        <p:spPr>
          <a:xfrm>
            <a:off x="4648196" y="1600200"/>
            <a:ext cx="4343400" cy="4724403"/>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0"/>
          <p:cNvSpPr txBox="1">
            <a:spLocks noGrp="1"/>
          </p:cNvSpPr>
          <p:nvPr>
            <p:ph type="dt" sz="half" idx="7"/>
          </p:nvPr>
        </p:nvSpPr>
        <p:spPr/>
        <p:txBody>
          <a:bodyPr/>
          <a:lstStyle>
            <a:lvl1pPr>
              <a:defRPr/>
            </a:lvl1pPr>
          </a:lstStyle>
          <a:p>
            <a:pPr lvl="0"/>
            <a:fld id="{E9E0B0B9-E5C1-466C-B2E8-5E2C47F2B53A}" type="datetime1">
              <a:rPr lang="ru-RU"/>
              <a:pPr lvl="0"/>
              <a:t>03.05.2023</a:t>
            </a:fld>
            <a:endParaRPr lang="ru-RU"/>
          </a:p>
        </p:txBody>
      </p:sp>
      <p:sp>
        <p:nvSpPr>
          <p:cNvPr id="6" name="Нижний колонтитул 27"/>
          <p:cNvSpPr txBox="1">
            <a:spLocks noGrp="1"/>
          </p:cNvSpPr>
          <p:nvPr>
            <p:ph type="ftr" sz="quarter" idx="9"/>
          </p:nvPr>
        </p:nvSpPr>
        <p:spPr/>
        <p:txBody>
          <a:bodyPr/>
          <a:lstStyle>
            <a:lvl1pPr>
              <a:defRPr/>
            </a:lvl1pPr>
          </a:lstStyle>
          <a:p>
            <a:pPr lvl="0"/>
            <a:endParaRPr lang="ru-RU"/>
          </a:p>
        </p:txBody>
      </p:sp>
      <p:sp>
        <p:nvSpPr>
          <p:cNvPr id="7" name="Номер слайда 4"/>
          <p:cNvSpPr txBox="1">
            <a:spLocks noGrp="1"/>
          </p:cNvSpPr>
          <p:nvPr>
            <p:ph type="sldNum" sz="quarter" idx="8"/>
          </p:nvPr>
        </p:nvSpPr>
        <p:spPr/>
        <p:txBody>
          <a:bodyPr/>
          <a:lstStyle>
            <a:lvl1pPr>
              <a:defRPr/>
            </a:lvl1pPr>
          </a:lstStyle>
          <a:p>
            <a:pPr lvl="0"/>
            <a:fld id="{C00ECE3A-1129-4225-8E5B-461D9229D6ED}" type="slidenum">
              <a:rPr/>
              <a:pPr lvl="0"/>
              <a:t>‹#›</a:t>
            </a:fld>
            <a:endParaRPr lang="ru-RU"/>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fontAlgn="base">
              <a:spcBef>
                <a:spcPct val="0"/>
              </a:spcBef>
              <a:spcAft>
                <a:spcPct val="0"/>
              </a:spcAft>
              <a:defRPr/>
            </a:pPr>
            <a:fld id="{981C31E6-6AC6-4E62-806B-D0CB1E8C626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3" name="Нижний колонтитул 2"/>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4" name="Номер слайда 3"/>
          <p:cNvSpPr>
            <a:spLocks noGrp="1"/>
          </p:cNvSpPr>
          <p:nvPr>
            <p:ph type="sldNum" sz="quarter" idx="12"/>
          </p:nvPr>
        </p:nvSpPr>
        <p:spPr/>
        <p:txBody>
          <a:bodyPr/>
          <a:lstStyle/>
          <a:p>
            <a:pPr fontAlgn="base">
              <a:spcBef>
                <a:spcPct val="0"/>
              </a:spcBef>
              <a:spcAft>
                <a:spcPct val="0"/>
              </a:spcAft>
              <a:defRPr/>
            </a:pPr>
            <a:fld id="{B1B0E188-B191-46AC-99B7-5113417AE6AB}"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2648087972"/>
      </p:ext>
    </p:extLst>
  </p:cSld>
  <p:clrMapOvr>
    <a:masterClrMapping/>
  </p:clrMapOvr>
  <p:transition>
    <p:wedg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fontAlgn="base">
              <a:spcBef>
                <a:spcPct val="0"/>
              </a:spcBef>
              <a:spcAft>
                <a:spcPct val="0"/>
              </a:spcAft>
              <a:defRPr/>
            </a:pPr>
            <a:fld id="{F9E59BE0-226E-4980-AAF5-F1A9DF7C7AE8}"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8ED8319C-EFFD-43A6-A723-9E31BBA50F68}"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643145757"/>
      </p:ext>
    </p:extLst>
  </p:cSld>
  <p:clrMapOvr>
    <a:masterClrMapping/>
  </p:clrMapOvr>
  <p:transition>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fontAlgn="base">
              <a:spcBef>
                <a:spcPct val="0"/>
              </a:spcBef>
              <a:spcAft>
                <a:spcPct val="0"/>
              </a:spcAft>
              <a:defRPr/>
            </a:pPr>
            <a:fld id="{8194FB44-2B3A-4EA5-B708-4FEB9F41BBF1}"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a:xfrm>
            <a:off x="8077200" y="6356350"/>
            <a:ext cx="609600" cy="365125"/>
          </a:xfrm>
        </p:spPr>
        <p:txBody>
          <a:bodyPr/>
          <a:lstStyle/>
          <a:p>
            <a:pPr fontAlgn="base">
              <a:spcBef>
                <a:spcPct val="0"/>
              </a:spcBef>
              <a:spcAft>
                <a:spcPct val="0"/>
              </a:spcAft>
              <a:defRPr/>
            </a:pPr>
            <a:fld id="{27C51498-F984-481A-8E8C-4DDFA9BC9183}"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996340634"/>
      </p:ext>
    </p:extLst>
  </p:cSld>
  <p:clrMapOvr>
    <a:masterClrMapping/>
  </p:clrMapOvr>
  <p:transition>
    <p:wedg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F24BD201-5F9C-4593-BEFD-74C971F0B55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4B22E6F0-797A-404D-B2F0-96032D2C16E5}"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2657925246"/>
      </p:ext>
    </p:extLst>
  </p:cSld>
  <p:clrMapOvr>
    <a:masterClrMapping/>
  </p:clrMapOvr>
  <p:transition>
    <p:wedg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637A3035-02C7-4538-A480-C6887B19F5A6}"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D518664C-3B03-4311-A452-8E87A1DF2E36}"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855379992"/>
      </p:ext>
    </p:extLst>
  </p:cSld>
  <p:clrMapOvr>
    <a:masterClrMapping/>
  </p:clrMapOvr>
  <p:transition>
    <p:wedg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fontAlgn="base">
              <a:spcBef>
                <a:spcPct val="0"/>
              </a:spcBef>
              <a:spcAft>
                <a:spcPct val="0"/>
              </a:spcAft>
              <a:defRPr/>
            </a:pPr>
            <a:fld id="{B68C4FF4-6EE1-4A76-9B8F-B2F594D6C874}"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19" name="Нижний колонтитул 18"/>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27" name="Номер слайда 26"/>
          <p:cNvSpPr>
            <a:spLocks noGrp="1"/>
          </p:cNvSpPr>
          <p:nvPr>
            <p:ph type="sldNum" sz="quarter" idx="12"/>
          </p:nvPr>
        </p:nvSpPr>
        <p:spPr/>
        <p:txBody>
          <a:bodyPr/>
          <a:lstStyle/>
          <a:p>
            <a:pPr fontAlgn="base">
              <a:spcBef>
                <a:spcPct val="0"/>
              </a:spcBef>
              <a:spcAft>
                <a:spcPct val="0"/>
              </a:spcAft>
              <a:defRPr/>
            </a:pPr>
            <a:fld id="{CBF7A747-1B53-4B3F-B8D2-D8AB0E128148}"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24774713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3152DDE1-E9F2-4B50-AB95-1A36B28481DE}"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A087BA6C-DE82-4922-A007-5CB817EE4E20}"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2901436444"/>
      </p:ext>
    </p:extLst>
  </p:cSld>
  <p:clrMapOvr>
    <a:masterClrMapping/>
  </p:clrMapOvr>
  <p:transition>
    <p:wedg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fontAlgn="base">
              <a:spcBef>
                <a:spcPct val="0"/>
              </a:spcBef>
              <a:spcAft>
                <a:spcPct val="0"/>
              </a:spcAft>
              <a:defRPr/>
            </a:pPr>
            <a:fld id="{D5011FA9-72D4-4D0D-AA04-5200C8F96D1C}"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64CBFCBB-F7D8-4AD9-B5F9-93687358CA6B}"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22304621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fontAlgn="base">
              <a:spcBef>
                <a:spcPct val="0"/>
              </a:spcBef>
              <a:spcAft>
                <a:spcPct val="0"/>
              </a:spcAft>
              <a:defRPr/>
            </a:pPr>
            <a:fld id="{F18AA105-3B9A-485F-A7BD-B3B1C1BFF994}"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29217202-91A5-4841-8837-12B3422A9C13}"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01821563"/>
      </p:ext>
    </p:extLst>
  </p:cSld>
  <p:clrMapOvr>
    <a:masterClrMapping/>
  </p:clrMapOvr>
  <p:transition>
    <p:wedg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fontAlgn="base">
              <a:spcBef>
                <a:spcPct val="0"/>
              </a:spcBef>
              <a:spcAft>
                <a:spcPct val="0"/>
              </a:spcAft>
              <a:defRPr/>
            </a:pPr>
            <a:fld id="{B003E727-7E97-4B76-A273-97C117DFD6DE}"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8" name="Нижний колонтитул 7"/>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8"/>
          <p:cNvSpPr>
            <a:spLocks noGrp="1"/>
          </p:cNvSpPr>
          <p:nvPr>
            <p:ph type="sldNum" sz="quarter" idx="12"/>
          </p:nvPr>
        </p:nvSpPr>
        <p:spPr/>
        <p:txBody>
          <a:bodyPr/>
          <a:lstStyle/>
          <a:p>
            <a:pPr fontAlgn="base">
              <a:spcBef>
                <a:spcPct val="0"/>
              </a:spcBef>
              <a:spcAft>
                <a:spcPct val="0"/>
              </a:spcAft>
              <a:defRPr/>
            </a:pPr>
            <a:fld id="{09F140D1-42AB-456C-B3EB-2E58162D29C5}"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568817527"/>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Прямая соединительная линия 6"/>
          <p:cNvSpPr/>
          <p:nvPr/>
        </p:nvSpPr>
        <p:spPr>
          <a:xfrm>
            <a:off x="514350" y="6019796"/>
            <a:ext cx="8629650" cy="23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Franklin Gothic Book"/>
            </a:endParaRPr>
          </a:p>
        </p:txBody>
      </p:sp>
      <p:sp>
        <p:nvSpPr>
          <p:cNvPr id="3" name="Заголовок 28"/>
          <p:cNvSpPr txBox="1">
            <a:spLocks noGrp="1"/>
          </p:cNvSpPr>
          <p:nvPr>
            <p:ph type="title"/>
          </p:nvPr>
        </p:nvSpPr>
        <p:spPr>
          <a:xfrm>
            <a:off x="304796" y="5410203"/>
            <a:ext cx="8610603" cy="882652"/>
          </a:xfrm>
        </p:spPr>
        <p:txBody>
          <a:bodyPr/>
          <a:lstStyle>
            <a:lvl1pPr>
              <a:defRPr/>
            </a:lvl1pPr>
          </a:lstStyle>
          <a:p>
            <a:pPr lvl="0"/>
            <a:r>
              <a:rPr lang="ru-RU"/>
              <a:t>Образец заголовка</a:t>
            </a:r>
            <a:endParaRPr lang="en-US"/>
          </a:p>
        </p:txBody>
      </p:sp>
      <p:sp>
        <p:nvSpPr>
          <p:cNvPr id="4" name="Текст 12"/>
          <p:cNvSpPr txBox="1">
            <a:spLocks noGrp="1"/>
          </p:cNvSpPr>
          <p:nvPr>
            <p:ph type="body" idx="1"/>
          </p:nvPr>
        </p:nvSpPr>
        <p:spPr>
          <a:xfrm>
            <a:off x="281443" y="666753"/>
            <a:ext cx="4290556" cy="639759"/>
          </a:xfrm>
        </p:spPr>
        <p:txBody>
          <a:bodyPr anchor="ctr"/>
          <a:lstStyle>
            <a:lvl1pPr marL="0" indent="0">
              <a:spcBef>
                <a:spcPts val="400"/>
              </a:spcBef>
              <a:buNone/>
              <a:defRPr sz="1800" cap="all">
                <a:solidFill>
                  <a:srgbClr val="B0761F"/>
                </a:solidFill>
                <a:latin typeface="Franklin Gothic Medium"/>
              </a:defRPr>
            </a:lvl1pPr>
          </a:lstStyle>
          <a:p>
            <a:pPr lvl="0"/>
            <a:r>
              <a:rPr lang="ru-RU"/>
              <a:t>Образец текста</a:t>
            </a:r>
          </a:p>
        </p:txBody>
      </p:sp>
      <p:sp>
        <p:nvSpPr>
          <p:cNvPr id="5" name="Текст 24"/>
          <p:cNvSpPr txBox="1">
            <a:spLocks noGrp="1"/>
          </p:cNvSpPr>
          <p:nvPr>
            <p:ph type="body" idx="3"/>
          </p:nvPr>
        </p:nvSpPr>
        <p:spPr>
          <a:xfrm>
            <a:off x="4645023" y="666753"/>
            <a:ext cx="4292239" cy="639759"/>
          </a:xfrm>
        </p:spPr>
        <p:txBody>
          <a:bodyPr anchor="ctr"/>
          <a:lstStyle>
            <a:lvl1pPr marL="0" indent="0">
              <a:spcBef>
                <a:spcPts val="400"/>
              </a:spcBef>
              <a:buNone/>
              <a:defRPr sz="1800" cap="all">
                <a:solidFill>
                  <a:srgbClr val="B0761F"/>
                </a:solidFill>
                <a:latin typeface="Franklin Gothic Medium"/>
              </a:defRPr>
            </a:lvl1pPr>
          </a:lstStyle>
          <a:p>
            <a:pPr lvl="0"/>
            <a:r>
              <a:rPr lang="ru-RU"/>
              <a:t>Образец текста</a:t>
            </a:r>
          </a:p>
        </p:txBody>
      </p:sp>
      <p:sp>
        <p:nvSpPr>
          <p:cNvPr id="6" name="Содержимое 3"/>
          <p:cNvSpPr txBox="1">
            <a:spLocks noGrp="1"/>
          </p:cNvSpPr>
          <p:nvPr>
            <p:ph idx="2"/>
          </p:nvPr>
        </p:nvSpPr>
        <p:spPr>
          <a:xfrm>
            <a:off x="281443" y="1316041"/>
            <a:ext cx="4290556" cy="3941758"/>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Содержимое 27"/>
          <p:cNvSpPr txBox="1">
            <a:spLocks noGrp="1"/>
          </p:cNvSpPr>
          <p:nvPr>
            <p:ph idx="4"/>
          </p:nvPr>
        </p:nvSpPr>
        <p:spPr>
          <a:xfrm>
            <a:off x="4648727" y="1316041"/>
            <a:ext cx="4288536" cy="3941758"/>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8" name="Дата 9"/>
          <p:cNvSpPr txBox="1">
            <a:spLocks noGrp="1"/>
          </p:cNvSpPr>
          <p:nvPr>
            <p:ph type="dt" sz="half" idx="7"/>
          </p:nvPr>
        </p:nvSpPr>
        <p:spPr/>
        <p:txBody>
          <a:bodyPr/>
          <a:lstStyle>
            <a:lvl1pPr>
              <a:defRPr/>
            </a:lvl1pPr>
          </a:lstStyle>
          <a:p>
            <a:pPr lvl="0"/>
            <a:fld id="{3CF58389-68ED-4D39-ACAC-2A7FF716CF22}" type="datetime1">
              <a:rPr lang="ru-RU"/>
              <a:pPr lvl="0"/>
              <a:t>03.05.2023</a:t>
            </a:fld>
            <a:endParaRPr lang="ru-RU"/>
          </a:p>
        </p:txBody>
      </p:sp>
      <p:sp>
        <p:nvSpPr>
          <p:cNvPr id="9" name="Нижний колонтитул 5"/>
          <p:cNvSpPr txBox="1">
            <a:spLocks noGrp="1"/>
          </p:cNvSpPr>
          <p:nvPr>
            <p:ph type="ftr" sz="quarter" idx="9"/>
          </p:nvPr>
        </p:nvSpPr>
        <p:spPr/>
        <p:txBody>
          <a:bodyPr/>
          <a:lstStyle>
            <a:lvl1pPr>
              <a:defRPr/>
            </a:lvl1pPr>
          </a:lstStyle>
          <a:p>
            <a:pPr lvl="0"/>
            <a:endParaRPr lang="ru-RU"/>
          </a:p>
        </p:txBody>
      </p:sp>
      <p:sp>
        <p:nvSpPr>
          <p:cNvPr id="10" name="Номер слайда 6"/>
          <p:cNvSpPr txBox="1">
            <a:spLocks noGrp="1"/>
          </p:cNvSpPr>
          <p:nvPr>
            <p:ph type="sldNum" sz="quarter" idx="8"/>
          </p:nvPr>
        </p:nvSpPr>
        <p:spPr>
          <a:xfrm>
            <a:off x="8229600" y="6476996"/>
            <a:ext cx="761996" cy="247646"/>
          </a:xfrm>
        </p:spPr>
        <p:txBody>
          <a:bodyPr/>
          <a:lstStyle>
            <a:lvl1pPr>
              <a:defRPr/>
            </a:lvl1pPr>
          </a:lstStyle>
          <a:p>
            <a:pPr lvl="0"/>
            <a:fld id="{FFC3C4C6-813A-4A3A-8012-A06C2C0C899B}" type="slidenum">
              <a:rPr/>
              <a:pPr lvl="0"/>
              <a:t>‹#›</a:t>
            </a:fld>
            <a:endParaRPr lang="ru-RU"/>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fontAlgn="base">
              <a:spcBef>
                <a:spcPct val="0"/>
              </a:spcBef>
              <a:spcAft>
                <a:spcPct val="0"/>
              </a:spcAft>
              <a:defRPr/>
            </a:pPr>
            <a:fld id="{C62FDA9A-A9AF-4522-BA4E-959710ABA8F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4" name="Нижний колонтитул 3"/>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5" name="Номер слайда 4"/>
          <p:cNvSpPr>
            <a:spLocks noGrp="1"/>
          </p:cNvSpPr>
          <p:nvPr>
            <p:ph type="sldNum" sz="quarter" idx="12"/>
          </p:nvPr>
        </p:nvSpPr>
        <p:spPr/>
        <p:txBody>
          <a:bodyPr/>
          <a:lstStyle/>
          <a:p>
            <a:pPr fontAlgn="base">
              <a:spcBef>
                <a:spcPct val="0"/>
              </a:spcBef>
              <a:spcAft>
                <a:spcPct val="0"/>
              </a:spcAft>
              <a:defRPr/>
            </a:pPr>
            <a:fld id="{27C4C3DF-49FF-4AA4-A1AB-8615103FAECA}"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140854435"/>
      </p:ext>
    </p:extLst>
  </p:cSld>
  <p:clrMapOvr>
    <a:masterClrMapping/>
  </p:clrMapOvr>
  <p:transition>
    <p:wedg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fontAlgn="base">
              <a:spcBef>
                <a:spcPct val="0"/>
              </a:spcBef>
              <a:spcAft>
                <a:spcPct val="0"/>
              </a:spcAft>
              <a:defRPr/>
            </a:pPr>
            <a:fld id="{981C31E6-6AC6-4E62-806B-D0CB1E8C626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3" name="Нижний колонтитул 2"/>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4" name="Номер слайда 3"/>
          <p:cNvSpPr>
            <a:spLocks noGrp="1"/>
          </p:cNvSpPr>
          <p:nvPr>
            <p:ph type="sldNum" sz="quarter" idx="12"/>
          </p:nvPr>
        </p:nvSpPr>
        <p:spPr/>
        <p:txBody>
          <a:bodyPr/>
          <a:lstStyle/>
          <a:p>
            <a:pPr fontAlgn="base">
              <a:spcBef>
                <a:spcPct val="0"/>
              </a:spcBef>
              <a:spcAft>
                <a:spcPct val="0"/>
              </a:spcAft>
              <a:defRPr/>
            </a:pPr>
            <a:fld id="{B1B0E188-B191-46AC-99B7-5113417AE6AB}"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838075340"/>
      </p:ext>
    </p:extLst>
  </p:cSld>
  <p:clrMapOvr>
    <a:masterClrMapping/>
  </p:clrMapOvr>
  <p:transition>
    <p:wedg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fontAlgn="base">
              <a:spcBef>
                <a:spcPct val="0"/>
              </a:spcBef>
              <a:spcAft>
                <a:spcPct val="0"/>
              </a:spcAft>
              <a:defRPr/>
            </a:pPr>
            <a:fld id="{F9E59BE0-226E-4980-AAF5-F1A9DF7C7AE8}"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8ED8319C-EFFD-43A6-A723-9E31BBA50F68}"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2347850033"/>
      </p:ext>
    </p:extLst>
  </p:cSld>
  <p:clrMapOvr>
    <a:masterClrMapping/>
  </p:clrMapOvr>
  <p:transition>
    <p:wedg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fontAlgn="base">
              <a:spcBef>
                <a:spcPct val="0"/>
              </a:spcBef>
              <a:spcAft>
                <a:spcPct val="0"/>
              </a:spcAft>
              <a:defRPr/>
            </a:pPr>
            <a:fld id="{8194FB44-2B3A-4EA5-B708-4FEB9F41BBF1}"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a:xfrm>
            <a:off x="8077200" y="6356350"/>
            <a:ext cx="609600" cy="365125"/>
          </a:xfrm>
        </p:spPr>
        <p:txBody>
          <a:bodyPr/>
          <a:lstStyle/>
          <a:p>
            <a:pPr fontAlgn="base">
              <a:spcBef>
                <a:spcPct val="0"/>
              </a:spcBef>
              <a:spcAft>
                <a:spcPct val="0"/>
              </a:spcAft>
              <a:defRPr/>
            </a:pPr>
            <a:fld id="{27C51498-F984-481A-8E8C-4DDFA9BC9183}"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671551643"/>
      </p:ext>
    </p:extLst>
  </p:cSld>
  <p:clrMapOvr>
    <a:masterClrMapping/>
  </p:clrMapOvr>
  <p:transition>
    <p:wedg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F24BD201-5F9C-4593-BEFD-74C971F0B55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4B22E6F0-797A-404D-B2F0-96032D2C16E5}"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598468214"/>
      </p:ext>
    </p:extLst>
  </p:cSld>
  <p:clrMapOvr>
    <a:masterClrMapping/>
  </p:clrMapOvr>
  <p:transition>
    <p:wedg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637A3035-02C7-4538-A480-C6887B19F5A6}"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D518664C-3B03-4311-A452-8E87A1DF2E36}"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709275589"/>
      </p:ext>
    </p:extLst>
  </p:cSld>
  <p:clrMapOvr>
    <a:masterClrMapping/>
  </p:clrMapOvr>
  <p:transition>
    <p:wedg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fontAlgn="base">
              <a:spcBef>
                <a:spcPct val="0"/>
              </a:spcBef>
              <a:spcAft>
                <a:spcPct val="0"/>
              </a:spcAft>
              <a:defRPr/>
            </a:pPr>
            <a:fld id="{B68C4FF4-6EE1-4A76-9B8F-B2F594D6C874}"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19" name="Нижний колонтитул 18"/>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27" name="Номер слайда 26"/>
          <p:cNvSpPr>
            <a:spLocks noGrp="1"/>
          </p:cNvSpPr>
          <p:nvPr>
            <p:ph type="sldNum" sz="quarter" idx="12"/>
          </p:nvPr>
        </p:nvSpPr>
        <p:spPr/>
        <p:txBody>
          <a:bodyPr/>
          <a:lstStyle/>
          <a:p>
            <a:pPr fontAlgn="base">
              <a:spcBef>
                <a:spcPct val="0"/>
              </a:spcBef>
              <a:spcAft>
                <a:spcPct val="0"/>
              </a:spcAft>
              <a:defRPr/>
            </a:pPr>
            <a:fld id="{CBF7A747-1B53-4B3F-B8D2-D8AB0E128148}"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921244310"/>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3152DDE1-E9F2-4B50-AB95-1A36B28481DE}"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A087BA6C-DE82-4922-A007-5CB817EE4E20}"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706368483"/>
      </p:ext>
    </p:extLst>
  </p:cSld>
  <p:clrMapOvr>
    <a:masterClrMapping/>
  </p:clrMapOvr>
  <p:transition>
    <p:wedg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fontAlgn="base">
              <a:spcBef>
                <a:spcPct val="0"/>
              </a:spcBef>
              <a:spcAft>
                <a:spcPct val="0"/>
              </a:spcAft>
              <a:defRPr/>
            </a:pPr>
            <a:fld id="{D5011FA9-72D4-4D0D-AA04-5200C8F96D1C}"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64CBFCBB-F7D8-4AD9-B5F9-93687358CA6B}"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400878380"/>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fontAlgn="base">
              <a:spcBef>
                <a:spcPct val="0"/>
              </a:spcBef>
              <a:spcAft>
                <a:spcPct val="0"/>
              </a:spcAft>
              <a:defRPr/>
            </a:pPr>
            <a:fld id="{F18AA105-3B9A-485F-A7BD-B3B1C1BFF994}"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29217202-91A5-4841-8837-12B3422A9C13}"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616344622"/>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29"/>
          <p:cNvSpPr txBox="1">
            <a:spLocks noGrp="1"/>
          </p:cNvSpPr>
          <p:nvPr>
            <p:ph type="title"/>
          </p:nvPr>
        </p:nvSpPr>
        <p:spPr>
          <a:xfrm>
            <a:off x="301752" y="457200"/>
            <a:ext cx="8686800" cy="841248"/>
          </a:xfrm>
        </p:spPr>
        <p:txBody>
          <a:bodyPr/>
          <a:lstStyle>
            <a:lvl1pPr>
              <a:defRPr/>
            </a:lvl1pPr>
          </a:lstStyle>
          <a:p>
            <a:pPr lvl="0"/>
            <a:r>
              <a:rPr lang="ru-RU"/>
              <a:t>Образец заголовка</a:t>
            </a:r>
            <a:endParaRPr lang="en-US"/>
          </a:p>
        </p:txBody>
      </p:sp>
      <p:sp>
        <p:nvSpPr>
          <p:cNvPr id="3" name="Дата 10"/>
          <p:cNvSpPr txBox="1">
            <a:spLocks noGrp="1"/>
          </p:cNvSpPr>
          <p:nvPr>
            <p:ph type="dt" sz="half" idx="7"/>
          </p:nvPr>
        </p:nvSpPr>
        <p:spPr/>
        <p:txBody>
          <a:bodyPr/>
          <a:lstStyle>
            <a:lvl1pPr>
              <a:defRPr/>
            </a:lvl1pPr>
          </a:lstStyle>
          <a:p>
            <a:pPr lvl="0"/>
            <a:fld id="{DD0BAAC0-7F84-49D4-881C-C97A39FBD360}" type="datetime1">
              <a:rPr lang="ru-RU"/>
              <a:pPr lvl="0"/>
              <a:t>03.05.2023</a:t>
            </a:fld>
            <a:endParaRPr lang="ru-RU"/>
          </a:p>
        </p:txBody>
      </p:sp>
      <p:sp>
        <p:nvSpPr>
          <p:cNvPr id="4" name="Нижний колонтитул 27"/>
          <p:cNvSpPr txBox="1">
            <a:spLocks noGrp="1"/>
          </p:cNvSpPr>
          <p:nvPr>
            <p:ph type="ftr" sz="quarter" idx="9"/>
          </p:nvPr>
        </p:nvSpPr>
        <p:spPr/>
        <p:txBody>
          <a:bodyPr/>
          <a:lstStyle>
            <a:lvl1pPr>
              <a:defRPr/>
            </a:lvl1pPr>
          </a:lstStyle>
          <a:p>
            <a:pPr lvl="0"/>
            <a:endParaRPr lang="ru-RU"/>
          </a:p>
        </p:txBody>
      </p:sp>
      <p:sp>
        <p:nvSpPr>
          <p:cNvPr id="5" name="Номер слайда 4"/>
          <p:cNvSpPr txBox="1">
            <a:spLocks noGrp="1"/>
          </p:cNvSpPr>
          <p:nvPr>
            <p:ph type="sldNum" sz="quarter" idx="8"/>
          </p:nvPr>
        </p:nvSpPr>
        <p:spPr/>
        <p:txBody>
          <a:bodyPr/>
          <a:lstStyle>
            <a:lvl1pPr>
              <a:defRPr/>
            </a:lvl1pPr>
          </a:lstStyle>
          <a:p>
            <a:pPr lvl="0"/>
            <a:fld id="{54A15458-3F7A-4A38-BDC4-8170DA091C0D}" type="slidenum">
              <a:rPr/>
              <a:pPr lvl="0"/>
              <a:t>‹#›</a:t>
            </a:fld>
            <a:endParaRPr lang="ru-RU"/>
          </a:p>
        </p:txBody>
      </p:sp>
    </p:spTree>
  </p:cSld>
  <p:clrMapOvr>
    <a:masterClrMapping/>
  </p:clrMapOvr>
  <p:transition/>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fontAlgn="base">
              <a:spcBef>
                <a:spcPct val="0"/>
              </a:spcBef>
              <a:spcAft>
                <a:spcPct val="0"/>
              </a:spcAft>
              <a:defRPr/>
            </a:pPr>
            <a:fld id="{B003E727-7E97-4B76-A273-97C117DFD6DE}"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8" name="Нижний колонтитул 7"/>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8"/>
          <p:cNvSpPr>
            <a:spLocks noGrp="1"/>
          </p:cNvSpPr>
          <p:nvPr>
            <p:ph type="sldNum" sz="quarter" idx="12"/>
          </p:nvPr>
        </p:nvSpPr>
        <p:spPr/>
        <p:txBody>
          <a:bodyPr/>
          <a:lstStyle/>
          <a:p>
            <a:pPr fontAlgn="base">
              <a:spcBef>
                <a:spcPct val="0"/>
              </a:spcBef>
              <a:spcAft>
                <a:spcPct val="0"/>
              </a:spcAft>
              <a:defRPr/>
            </a:pPr>
            <a:fld id="{09F140D1-42AB-456C-B3EB-2E58162D29C5}"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2293178336"/>
      </p:ext>
    </p:extLst>
  </p:cSld>
  <p:clrMapOvr>
    <a:masterClrMapping/>
  </p:clrMapOvr>
  <p:transition>
    <p:wedg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fontAlgn="base">
              <a:spcBef>
                <a:spcPct val="0"/>
              </a:spcBef>
              <a:spcAft>
                <a:spcPct val="0"/>
              </a:spcAft>
              <a:defRPr/>
            </a:pPr>
            <a:fld id="{C62FDA9A-A9AF-4522-BA4E-959710ABA8F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4" name="Нижний колонтитул 3"/>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5" name="Номер слайда 4"/>
          <p:cNvSpPr>
            <a:spLocks noGrp="1"/>
          </p:cNvSpPr>
          <p:nvPr>
            <p:ph type="sldNum" sz="quarter" idx="12"/>
          </p:nvPr>
        </p:nvSpPr>
        <p:spPr/>
        <p:txBody>
          <a:bodyPr/>
          <a:lstStyle/>
          <a:p>
            <a:pPr fontAlgn="base">
              <a:spcBef>
                <a:spcPct val="0"/>
              </a:spcBef>
              <a:spcAft>
                <a:spcPct val="0"/>
              </a:spcAft>
              <a:defRPr/>
            </a:pPr>
            <a:fld id="{27C4C3DF-49FF-4AA4-A1AB-8615103FAECA}"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901365904"/>
      </p:ext>
    </p:extLst>
  </p:cSld>
  <p:clrMapOvr>
    <a:masterClrMapping/>
  </p:clrMapOvr>
  <p:transition>
    <p:wedg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fontAlgn="base">
              <a:spcBef>
                <a:spcPct val="0"/>
              </a:spcBef>
              <a:spcAft>
                <a:spcPct val="0"/>
              </a:spcAft>
              <a:defRPr/>
            </a:pPr>
            <a:fld id="{981C31E6-6AC6-4E62-806B-D0CB1E8C626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3" name="Нижний колонтитул 2"/>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4" name="Номер слайда 3"/>
          <p:cNvSpPr>
            <a:spLocks noGrp="1"/>
          </p:cNvSpPr>
          <p:nvPr>
            <p:ph type="sldNum" sz="quarter" idx="12"/>
          </p:nvPr>
        </p:nvSpPr>
        <p:spPr/>
        <p:txBody>
          <a:bodyPr/>
          <a:lstStyle/>
          <a:p>
            <a:pPr fontAlgn="base">
              <a:spcBef>
                <a:spcPct val="0"/>
              </a:spcBef>
              <a:spcAft>
                <a:spcPct val="0"/>
              </a:spcAft>
              <a:defRPr/>
            </a:pPr>
            <a:fld id="{B1B0E188-B191-46AC-99B7-5113417AE6AB}"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4251681627"/>
      </p:ext>
    </p:extLst>
  </p:cSld>
  <p:clrMapOvr>
    <a:masterClrMapping/>
  </p:clrMapOvr>
  <p:transition>
    <p:wedg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fontAlgn="base">
              <a:spcBef>
                <a:spcPct val="0"/>
              </a:spcBef>
              <a:spcAft>
                <a:spcPct val="0"/>
              </a:spcAft>
              <a:defRPr/>
            </a:pPr>
            <a:fld id="{F9E59BE0-226E-4980-AAF5-F1A9DF7C7AE8}"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8ED8319C-EFFD-43A6-A723-9E31BBA50F68}"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108969749"/>
      </p:ext>
    </p:extLst>
  </p:cSld>
  <p:clrMapOvr>
    <a:masterClrMapping/>
  </p:clrMapOvr>
  <p:transition>
    <p:wedg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fontAlgn="base">
              <a:spcBef>
                <a:spcPct val="0"/>
              </a:spcBef>
              <a:spcAft>
                <a:spcPct val="0"/>
              </a:spcAft>
              <a:defRPr/>
            </a:pPr>
            <a:fld id="{8194FB44-2B3A-4EA5-B708-4FEB9F41BBF1}"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a:xfrm>
            <a:off x="8077200" y="6356350"/>
            <a:ext cx="609600" cy="365125"/>
          </a:xfrm>
        </p:spPr>
        <p:txBody>
          <a:bodyPr/>
          <a:lstStyle/>
          <a:p>
            <a:pPr fontAlgn="base">
              <a:spcBef>
                <a:spcPct val="0"/>
              </a:spcBef>
              <a:spcAft>
                <a:spcPct val="0"/>
              </a:spcAft>
              <a:defRPr/>
            </a:pPr>
            <a:fld id="{27C51498-F984-481A-8E8C-4DDFA9BC9183}"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80901793"/>
      </p:ext>
    </p:extLst>
  </p:cSld>
  <p:clrMapOvr>
    <a:masterClrMapping/>
  </p:clrMapOvr>
  <p:transition>
    <p:wedg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F24BD201-5F9C-4593-BEFD-74C971F0B55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4B22E6F0-797A-404D-B2F0-96032D2C16E5}"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797193194"/>
      </p:ext>
    </p:extLst>
  </p:cSld>
  <p:clrMapOvr>
    <a:masterClrMapping/>
  </p:clrMapOvr>
  <p:transition>
    <p:wedg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637A3035-02C7-4538-A480-C6887B19F5A6}"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D518664C-3B03-4311-A452-8E87A1DF2E36}"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03198218"/>
      </p:ext>
    </p:extLst>
  </p:cSld>
  <p:clrMapOvr>
    <a:masterClrMapping/>
  </p:clrMapOvr>
  <p:transition>
    <p:wedg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fontAlgn="base">
              <a:spcBef>
                <a:spcPct val="0"/>
              </a:spcBef>
              <a:spcAft>
                <a:spcPct val="0"/>
              </a:spcAft>
              <a:defRPr/>
            </a:pPr>
            <a:fld id="{B68C4FF4-6EE1-4A76-9B8F-B2F594D6C874}"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19" name="Нижний колонтитул 18"/>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27" name="Номер слайда 26"/>
          <p:cNvSpPr>
            <a:spLocks noGrp="1"/>
          </p:cNvSpPr>
          <p:nvPr>
            <p:ph type="sldNum" sz="quarter" idx="12"/>
          </p:nvPr>
        </p:nvSpPr>
        <p:spPr/>
        <p:txBody>
          <a:bodyPr/>
          <a:lstStyle/>
          <a:p>
            <a:pPr fontAlgn="base">
              <a:spcBef>
                <a:spcPct val="0"/>
              </a:spcBef>
              <a:spcAft>
                <a:spcPct val="0"/>
              </a:spcAft>
              <a:defRPr/>
            </a:pPr>
            <a:fld id="{CBF7A747-1B53-4B3F-B8D2-D8AB0E128148}"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17114330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3152DDE1-E9F2-4B50-AB95-1A36B28481DE}"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A087BA6C-DE82-4922-A007-5CB817EE4E20}"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517119656"/>
      </p:ext>
    </p:extLst>
  </p:cSld>
  <p:clrMapOvr>
    <a:masterClrMapping/>
  </p:clrMapOvr>
  <p:transition>
    <p:wedg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fontAlgn="base">
              <a:spcBef>
                <a:spcPct val="0"/>
              </a:spcBef>
              <a:spcAft>
                <a:spcPct val="0"/>
              </a:spcAft>
              <a:defRPr/>
            </a:pPr>
            <a:fld id="{D5011FA9-72D4-4D0D-AA04-5200C8F96D1C}"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64CBFCBB-F7D8-4AD9-B5F9-93687358CA6B}"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1540444182"/>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txBox="1">
            <a:spLocks noGrp="1"/>
          </p:cNvSpPr>
          <p:nvPr>
            <p:ph type="dt" sz="half" idx="7"/>
          </p:nvPr>
        </p:nvSpPr>
        <p:spPr/>
        <p:txBody>
          <a:bodyPr/>
          <a:lstStyle>
            <a:lvl1pPr>
              <a:defRPr/>
            </a:lvl1pPr>
          </a:lstStyle>
          <a:p>
            <a:pPr lvl="0"/>
            <a:fld id="{B3F90708-AD5F-47FB-8A97-83A908D57FB8}" type="datetime1">
              <a:rPr lang="ru-RU"/>
              <a:pPr lvl="0"/>
              <a:t>03.05.2023</a:t>
            </a:fld>
            <a:endParaRPr lang="ru-RU"/>
          </a:p>
        </p:txBody>
      </p:sp>
      <p:sp>
        <p:nvSpPr>
          <p:cNvPr id="3" name="Нижний колонтитул 23"/>
          <p:cNvSpPr txBox="1">
            <a:spLocks noGrp="1"/>
          </p:cNvSpPr>
          <p:nvPr>
            <p:ph type="ftr" sz="quarter" idx="9"/>
          </p:nvPr>
        </p:nvSpPr>
        <p:spPr/>
        <p:txBody>
          <a:bodyPr/>
          <a:lstStyle>
            <a:lvl1pPr>
              <a:defRPr/>
            </a:lvl1pPr>
          </a:lstStyle>
          <a:p>
            <a:pPr lvl="0"/>
            <a:endParaRPr lang="ru-RU"/>
          </a:p>
        </p:txBody>
      </p:sp>
      <p:sp>
        <p:nvSpPr>
          <p:cNvPr id="4" name="Номер слайда 6"/>
          <p:cNvSpPr txBox="1">
            <a:spLocks noGrp="1"/>
          </p:cNvSpPr>
          <p:nvPr>
            <p:ph type="sldNum" sz="quarter" idx="8"/>
          </p:nvPr>
        </p:nvSpPr>
        <p:spPr/>
        <p:txBody>
          <a:bodyPr/>
          <a:lstStyle>
            <a:lvl1pPr>
              <a:defRPr/>
            </a:lvl1pPr>
          </a:lstStyle>
          <a:p>
            <a:pPr lvl="0"/>
            <a:fld id="{0FC44412-4740-4F5F-A7D4-04DF33C72C2C}" type="slidenum">
              <a:rPr/>
              <a:pPr lvl="0"/>
              <a:t>‹#›</a:t>
            </a:fld>
            <a:endParaRPr lang="ru-RU"/>
          </a:p>
        </p:txBody>
      </p:sp>
    </p:spTree>
  </p:cSld>
  <p:clrMapOvr>
    <a:masterClrMapping/>
  </p:clrMapOvr>
  <p:transition/>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fontAlgn="base">
              <a:spcBef>
                <a:spcPct val="0"/>
              </a:spcBef>
              <a:spcAft>
                <a:spcPct val="0"/>
              </a:spcAft>
              <a:defRPr/>
            </a:pPr>
            <a:fld id="{F18AA105-3B9A-485F-A7BD-B3B1C1BFF994}"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29217202-91A5-4841-8837-12B3422A9C13}"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2993967765"/>
      </p:ext>
    </p:extLst>
  </p:cSld>
  <p:clrMapOvr>
    <a:masterClrMapping/>
  </p:clrMapOvr>
  <p:transition>
    <p:wedg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fontAlgn="base">
              <a:spcBef>
                <a:spcPct val="0"/>
              </a:spcBef>
              <a:spcAft>
                <a:spcPct val="0"/>
              </a:spcAft>
              <a:defRPr/>
            </a:pPr>
            <a:fld id="{B003E727-7E97-4B76-A273-97C117DFD6DE}"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8" name="Нижний колонтитул 7"/>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8"/>
          <p:cNvSpPr>
            <a:spLocks noGrp="1"/>
          </p:cNvSpPr>
          <p:nvPr>
            <p:ph type="sldNum" sz="quarter" idx="12"/>
          </p:nvPr>
        </p:nvSpPr>
        <p:spPr/>
        <p:txBody>
          <a:bodyPr/>
          <a:lstStyle/>
          <a:p>
            <a:pPr fontAlgn="base">
              <a:spcBef>
                <a:spcPct val="0"/>
              </a:spcBef>
              <a:spcAft>
                <a:spcPct val="0"/>
              </a:spcAft>
              <a:defRPr/>
            </a:pPr>
            <a:fld id="{09F140D1-42AB-456C-B3EB-2E58162D29C5}"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3933759695"/>
      </p:ext>
    </p:extLst>
  </p:cSld>
  <p:clrMapOvr>
    <a:masterClrMapping/>
  </p:clrMapOvr>
  <p:transition>
    <p:wedg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fontAlgn="base">
              <a:spcBef>
                <a:spcPct val="0"/>
              </a:spcBef>
              <a:spcAft>
                <a:spcPct val="0"/>
              </a:spcAft>
              <a:defRPr/>
            </a:pPr>
            <a:fld id="{C62FDA9A-A9AF-4522-BA4E-959710ABA8F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4" name="Нижний колонтитул 3"/>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5" name="Номер слайда 4"/>
          <p:cNvSpPr>
            <a:spLocks noGrp="1"/>
          </p:cNvSpPr>
          <p:nvPr>
            <p:ph type="sldNum" sz="quarter" idx="12"/>
          </p:nvPr>
        </p:nvSpPr>
        <p:spPr/>
        <p:txBody>
          <a:bodyPr/>
          <a:lstStyle/>
          <a:p>
            <a:pPr fontAlgn="base">
              <a:spcBef>
                <a:spcPct val="0"/>
              </a:spcBef>
              <a:spcAft>
                <a:spcPct val="0"/>
              </a:spcAft>
              <a:defRPr/>
            </a:pPr>
            <a:fld id="{27C4C3DF-49FF-4AA4-A1AB-8615103FAECA}"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2298866990"/>
      </p:ext>
    </p:extLst>
  </p:cSld>
  <p:clrMapOvr>
    <a:masterClrMapping/>
  </p:clrMapOvr>
  <p:transition>
    <p:wedg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fontAlgn="base">
              <a:spcBef>
                <a:spcPct val="0"/>
              </a:spcBef>
              <a:spcAft>
                <a:spcPct val="0"/>
              </a:spcAft>
              <a:defRPr/>
            </a:pPr>
            <a:fld id="{981C31E6-6AC6-4E62-806B-D0CB1E8C626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3" name="Нижний колонтитул 2"/>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4" name="Номер слайда 3"/>
          <p:cNvSpPr>
            <a:spLocks noGrp="1"/>
          </p:cNvSpPr>
          <p:nvPr>
            <p:ph type="sldNum" sz="quarter" idx="12"/>
          </p:nvPr>
        </p:nvSpPr>
        <p:spPr/>
        <p:txBody>
          <a:bodyPr/>
          <a:lstStyle/>
          <a:p>
            <a:pPr fontAlgn="base">
              <a:spcBef>
                <a:spcPct val="0"/>
              </a:spcBef>
              <a:spcAft>
                <a:spcPct val="0"/>
              </a:spcAft>
              <a:defRPr/>
            </a:pPr>
            <a:fld id="{B1B0E188-B191-46AC-99B7-5113417AE6AB}"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965983001"/>
      </p:ext>
    </p:extLst>
  </p:cSld>
  <p:clrMapOvr>
    <a:masterClrMapping/>
  </p:clrMapOvr>
  <p:transition>
    <p:wedg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fontAlgn="base">
              <a:spcBef>
                <a:spcPct val="0"/>
              </a:spcBef>
              <a:spcAft>
                <a:spcPct val="0"/>
              </a:spcAft>
              <a:defRPr/>
            </a:pPr>
            <a:fld id="{F9E59BE0-226E-4980-AAF5-F1A9DF7C7AE8}"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8ED8319C-EFFD-43A6-A723-9E31BBA50F68}"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967940026"/>
      </p:ext>
    </p:extLst>
  </p:cSld>
  <p:clrMapOvr>
    <a:masterClrMapping/>
  </p:clrMapOvr>
  <p:transition>
    <p:wedg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fontAlgn="base">
              <a:spcBef>
                <a:spcPct val="0"/>
              </a:spcBef>
              <a:spcAft>
                <a:spcPct val="0"/>
              </a:spcAft>
              <a:defRPr/>
            </a:pPr>
            <a:fld id="{8194FB44-2B3A-4EA5-B708-4FEB9F41BBF1}"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a:xfrm>
            <a:off x="8077200" y="6356350"/>
            <a:ext cx="609600" cy="365125"/>
          </a:xfrm>
        </p:spPr>
        <p:txBody>
          <a:bodyPr/>
          <a:lstStyle/>
          <a:p>
            <a:pPr fontAlgn="base">
              <a:spcBef>
                <a:spcPct val="0"/>
              </a:spcBef>
              <a:spcAft>
                <a:spcPct val="0"/>
              </a:spcAft>
              <a:defRPr/>
            </a:pPr>
            <a:fld id="{27C51498-F984-481A-8E8C-4DDFA9BC9183}"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611843453"/>
      </p:ext>
    </p:extLst>
  </p:cSld>
  <p:clrMapOvr>
    <a:masterClrMapping/>
  </p:clrMapOvr>
  <p:transition>
    <p:wedg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F24BD201-5F9C-4593-BEFD-74C971F0B552}"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4B22E6F0-797A-404D-B2F0-96032D2C16E5}"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2964279855"/>
      </p:ext>
    </p:extLst>
  </p:cSld>
  <p:clrMapOvr>
    <a:masterClrMapping/>
  </p:clrMapOvr>
  <p:transition>
    <p:wedg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637A3035-02C7-4538-A480-C6887B19F5A6}" type="datetimeFigureOut">
              <a:rPr lang="ru-RU" smtClean="0">
                <a:solidFill>
                  <a:prstClr val="black"/>
                </a:solidFill>
                <a:latin typeface="Arial" charset="0"/>
                <a:cs typeface="Arial" charset="0"/>
              </a:rPr>
              <a:pPr fontAlgn="base">
                <a:spcBef>
                  <a:spcPct val="0"/>
                </a:spcBef>
                <a:spcAft>
                  <a:spcPct val="0"/>
                </a:spcAft>
                <a:defRPr/>
              </a:pPr>
              <a:t>03.05.2023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D518664C-3B03-4311-A452-8E87A1DF2E36}"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extLst>
      <p:ext uri="{BB962C8B-B14F-4D97-AF65-F5344CB8AC3E}">
        <p14:creationId xmlns:p14="http://schemas.microsoft.com/office/powerpoint/2010/main" val="4058359226"/>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Прямая соединительная линия 4"/>
          <p:cNvSpPr/>
          <p:nvPr/>
        </p:nvSpPr>
        <p:spPr>
          <a:xfrm>
            <a:off x="514350" y="5849115"/>
            <a:ext cx="8629650" cy="23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Franklin Gothic Book"/>
            </a:endParaRPr>
          </a:p>
        </p:txBody>
      </p:sp>
      <p:sp>
        <p:nvSpPr>
          <p:cNvPr id="3" name="Заголовок 11"/>
          <p:cNvSpPr txBox="1">
            <a:spLocks noGrp="1"/>
          </p:cNvSpPr>
          <p:nvPr>
            <p:ph type="title"/>
          </p:nvPr>
        </p:nvSpPr>
        <p:spPr>
          <a:xfrm>
            <a:off x="457200" y="5486400"/>
            <a:ext cx="8458200" cy="520695"/>
          </a:xfrm>
        </p:spPr>
        <p:txBody>
          <a:bodyPr/>
          <a:lstStyle>
            <a:lvl1pPr>
              <a:defRPr sz="2000" b="1"/>
            </a:lvl1pPr>
          </a:lstStyle>
          <a:p>
            <a:pPr lvl="0"/>
            <a:r>
              <a:rPr lang="ru-RU"/>
              <a:t>Образец заголовка</a:t>
            </a:r>
            <a:endParaRPr lang="en-US"/>
          </a:p>
        </p:txBody>
      </p:sp>
      <p:sp>
        <p:nvSpPr>
          <p:cNvPr id="4" name="Текст 25"/>
          <p:cNvSpPr txBox="1">
            <a:spLocks noGrp="1"/>
          </p:cNvSpPr>
          <p:nvPr>
            <p:ph type="body" idx="2"/>
          </p:nvPr>
        </p:nvSpPr>
        <p:spPr>
          <a:xfrm>
            <a:off x="457200" y="609603"/>
            <a:ext cx="3008311" cy="4800600"/>
          </a:xfrm>
        </p:spPr>
        <p:txBody>
          <a:bodyPr/>
          <a:lstStyle>
            <a:lvl1pPr marL="0" indent="0">
              <a:spcBef>
                <a:spcPts val="300"/>
              </a:spcBef>
              <a:buNone/>
              <a:defRPr sz="1400"/>
            </a:lvl1pPr>
          </a:lstStyle>
          <a:p>
            <a:pPr lvl="0"/>
            <a:r>
              <a:rPr lang="ru-RU"/>
              <a:t>Образец текста</a:t>
            </a:r>
          </a:p>
        </p:txBody>
      </p:sp>
      <p:sp>
        <p:nvSpPr>
          <p:cNvPr id="5" name="Содержимое 13"/>
          <p:cNvSpPr txBox="1">
            <a:spLocks noGrp="1"/>
          </p:cNvSpPr>
          <p:nvPr>
            <p:ph idx="1"/>
          </p:nvPr>
        </p:nvSpPr>
        <p:spPr>
          <a:xfrm>
            <a:off x="3575047" y="609603"/>
            <a:ext cx="5340352" cy="4800600"/>
          </a:xfrm>
        </p:spPr>
        <p:txBody>
          <a:bodyPr/>
          <a:lstStyle>
            <a:lvl1pPr>
              <a:defRPr/>
            </a:lvl1pPr>
            <a:lvl2pPr>
              <a:defRPr/>
            </a:lvl2pPr>
            <a:lvl3pPr>
              <a:defRPr/>
            </a:lvl3pPr>
            <a:lvl4pPr>
              <a:defRPr/>
            </a:lvl4pPr>
            <a:lvl5pPr>
              <a:spcBef>
                <a:spcPts val="500"/>
              </a:spcBef>
              <a:defRPr sz="2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Дата 24"/>
          <p:cNvSpPr txBox="1">
            <a:spLocks noGrp="1"/>
          </p:cNvSpPr>
          <p:nvPr>
            <p:ph type="dt" sz="half" idx="7"/>
          </p:nvPr>
        </p:nvSpPr>
        <p:spPr/>
        <p:txBody>
          <a:bodyPr/>
          <a:lstStyle>
            <a:lvl1pPr>
              <a:defRPr/>
            </a:lvl1pPr>
          </a:lstStyle>
          <a:p>
            <a:pPr lvl="0"/>
            <a:fld id="{CE5B66F5-91C4-4A0A-914F-7E8AEB9E41C2}" type="datetime1">
              <a:rPr lang="ru-RU"/>
              <a:pPr lvl="0"/>
              <a:t>03.05.2023</a:t>
            </a:fld>
            <a:endParaRPr lang="ru-RU"/>
          </a:p>
        </p:txBody>
      </p:sp>
      <p:sp>
        <p:nvSpPr>
          <p:cNvPr id="7" name="Нижний колонтитул 28"/>
          <p:cNvSpPr txBox="1">
            <a:spLocks noGrp="1"/>
          </p:cNvSpPr>
          <p:nvPr>
            <p:ph type="ftr" sz="quarter" idx="9"/>
          </p:nvPr>
        </p:nvSpPr>
        <p:spPr/>
        <p:txBody>
          <a:bodyPr/>
          <a:lstStyle>
            <a:lvl1pPr>
              <a:defRPr/>
            </a:lvl1pPr>
          </a:lstStyle>
          <a:p>
            <a:pPr lvl="0"/>
            <a:endParaRPr lang="ru-RU"/>
          </a:p>
        </p:txBody>
      </p:sp>
      <p:sp>
        <p:nvSpPr>
          <p:cNvPr id="8" name="Номер слайда 6"/>
          <p:cNvSpPr txBox="1">
            <a:spLocks noGrp="1"/>
          </p:cNvSpPr>
          <p:nvPr>
            <p:ph type="sldNum" sz="quarter" idx="8"/>
          </p:nvPr>
        </p:nvSpPr>
        <p:spPr/>
        <p:txBody>
          <a:bodyPr/>
          <a:lstStyle>
            <a:lvl1pPr>
              <a:defRPr/>
            </a:lvl1pPr>
          </a:lstStyle>
          <a:p>
            <a:pPr lvl="0"/>
            <a:fld id="{90A17B4F-C604-4366-9457-A529F4CA33E5}" type="slidenum">
              <a:rPr/>
              <a:pPr lvl="0"/>
              <a:t>‹#›</a:t>
            </a:fld>
            <a:endParaRPr lang="ru-RU"/>
          </a:p>
        </p:txBody>
      </p:sp>
    </p:spTree>
  </p:cSld>
  <p:clrMapOvr>
    <a:masterClrMapping/>
  </p:clrMapOvr>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Рисунок 12"/>
          <p:cNvSpPr txBox="1">
            <a:spLocks noGrp="1"/>
          </p:cNvSpPr>
          <p:nvPr>
            <p:ph type="pic" idx="1"/>
          </p:nvPr>
        </p:nvSpPr>
        <p:spPr>
          <a:xfrm>
            <a:off x="3505196" y="616634"/>
            <a:ext cx="5029200" cy="3657600"/>
          </a:xfrm>
          <a:solidFill>
            <a:srgbClr val="FFFFFF"/>
          </a:solidFill>
          <a:ln w="6345">
            <a:solidFill>
              <a:srgbClr val="F0A22E"/>
            </a:solidFill>
            <a:prstDash val="solid"/>
            <a:miter/>
          </a:ln>
        </p:spPr>
        <p:txBody>
          <a:bodyPr/>
          <a:lstStyle>
            <a:lvl1pPr marL="0" indent="0">
              <a:buNone/>
              <a:defRPr/>
            </a:lvl1pPr>
          </a:lstStyle>
          <a:p>
            <a:pPr lvl="0"/>
            <a:r>
              <a:rPr lang="ru-RU"/>
              <a:t>Вставка рисунка</a:t>
            </a:r>
            <a:endParaRPr lang="en-US"/>
          </a:p>
        </p:txBody>
      </p:sp>
      <p:sp>
        <p:nvSpPr>
          <p:cNvPr id="3" name="Заголовок 16"/>
          <p:cNvSpPr txBox="1">
            <a:spLocks noGrp="1"/>
          </p:cNvSpPr>
          <p:nvPr>
            <p:ph type="title"/>
          </p:nvPr>
        </p:nvSpPr>
        <p:spPr>
          <a:xfrm>
            <a:off x="381003" y="4993757"/>
            <a:ext cx="5867403" cy="522286"/>
          </a:xfrm>
        </p:spPr>
        <p:txBody>
          <a:bodyPr/>
          <a:lstStyle>
            <a:lvl1pPr>
              <a:defRPr sz="2000" b="1"/>
            </a:lvl1pPr>
          </a:lstStyle>
          <a:p>
            <a:pPr lvl="0"/>
            <a:r>
              <a:rPr lang="ru-RU"/>
              <a:t>Образец заголовка</a:t>
            </a:r>
            <a:endParaRPr lang="en-US"/>
          </a:p>
        </p:txBody>
      </p:sp>
      <p:sp>
        <p:nvSpPr>
          <p:cNvPr id="4" name="Текст 25"/>
          <p:cNvSpPr txBox="1">
            <a:spLocks noGrp="1"/>
          </p:cNvSpPr>
          <p:nvPr>
            <p:ph type="body" idx="2"/>
          </p:nvPr>
        </p:nvSpPr>
        <p:spPr>
          <a:xfrm>
            <a:off x="381003" y="5533217"/>
            <a:ext cx="5867403" cy="768352"/>
          </a:xfrm>
        </p:spPr>
        <p:txBody>
          <a:bodyPr lIns="109728" tIns="0"/>
          <a:lstStyle>
            <a:lvl1pPr marL="0" indent="0">
              <a:spcBef>
                <a:spcPts val="300"/>
              </a:spcBef>
              <a:buNone/>
              <a:defRPr sz="1400"/>
            </a:lvl1pPr>
          </a:lstStyle>
          <a:p>
            <a:pPr lvl="0"/>
            <a:r>
              <a:rPr lang="ru-RU"/>
              <a:t>Образец текста</a:t>
            </a:r>
          </a:p>
        </p:txBody>
      </p:sp>
      <p:sp>
        <p:nvSpPr>
          <p:cNvPr id="5" name="Дата 6"/>
          <p:cNvSpPr txBox="1">
            <a:spLocks noGrp="1"/>
          </p:cNvSpPr>
          <p:nvPr>
            <p:ph type="dt" sz="half" idx="7"/>
          </p:nvPr>
        </p:nvSpPr>
        <p:spPr/>
        <p:txBody>
          <a:bodyPr/>
          <a:lstStyle>
            <a:lvl1pPr>
              <a:defRPr/>
            </a:lvl1pPr>
          </a:lstStyle>
          <a:p>
            <a:pPr lvl="0"/>
            <a:fld id="{07EEB044-3849-4B26-89D3-E4E61261808D}" type="datetime1">
              <a:rPr lang="ru-RU"/>
              <a:pPr lvl="0"/>
              <a:t>03.05.2023</a:t>
            </a:fld>
            <a:endParaRPr lang="ru-RU"/>
          </a:p>
        </p:txBody>
      </p:sp>
      <p:sp>
        <p:nvSpPr>
          <p:cNvPr id="6" name="Нижний колонтитул 4"/>
          <p:cNvSpPr txBox="1">
            <a:spLocks noGrp="1"/>
          </p:cNvSpPr>
          <p:nvPr>
            <p:ph type="ftr" sz="quarter" idx="9"/>
          </p:nvPr>
        </p:nvSpPr>
        <p:spPr/>
        <p:txBody>
          <a:bodyPr/>
          <a:lstStyle>
            <a:lvl1pPr>
              <a:defRPr/>
            </a:lvl1pPr>
          </a:lstStyle>
          <a:p>
            <a:pPr lvl="0"/>
            <a:endParaRPr lang="ru-RU"/>
          </a:p>
        </p:txBody>
      </p:sp>
      <p:sp>
        <p:nvSpPr>
          <p:cNvPr id="7" name="Номер слайда 30"/>
          <p:cNvSpPr txBox="1">
            <a:spLocks noGrp="1"/>
          </p:cNvSpPr>
          <p:nvPr>
            <p:ph type="sldNum" sz="quarter" idx="8"/>
          </p:nvPr>
        </p:nvSpPr>
        <p:spPr/>
        <p:txBody>
          <a:bodyPr/>
          <a:lstStyle>
            <a:lvl1pPr>
              <a:defRPr/>
            </a:lvl1pPr>
          </a:lstStyle>
          <a:p>
            <a:pPr lvl="0"/>
            <a:fld id="{6255ECDB-8D27-4261-B647-A2F1848DD3D5}" type="slidenum">
              <a:rPr/>
              <a:pPr lvl="0"/>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6.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r:link="rId14" cstate="screen"/>
          <a:stretch>
            <a:fillRect/>
          </a:stretch>
        </a:blipFill>
        <a:effectLst/>
      </p:bgPr>
    </p:bg>
    <p:spTree>
      <p:nvGrpSpPr>
        <p:cNvPr id="1" name=""/>
        <p:cNvGrpSpPr/>
        <p:nvPr/>
      </p:nvGrpSpPr>
      <p:grpSpPr>
        <a:xfrm>
          <a:off x="0" y="0"/>
          <a:ext cx="0" cy="0"/>
          <a:chOff x="0" y="0"/>
          <a:chExt cx="0" cy="0"/>
        </a:xfrm>
      </p:grpSpPr>
      <p:sp>
        <p:nvSpPr>
          <p:cNvPr id="2" name="Прямая соединительная линия 6"/>
          <p:cNvSpPr/>
          <p:nvPr/>
        </p:nvSpPr>
        <p:spPr>
          <a:xfrm>
            <a:off x="514350" y="1050901"/>
            <a:ext cx="8629650" cy="23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Franklin Gothic Book"/>
            </a:endParaRPr>
          </a:p>
        </p:txBody>
      </p:sp>
      <p:sp>
        <p:nvSpPr>
          <p:cNvPr id="3" name="Текст 7"/>
          <p:cNvSpPr txBox="1">
            <a:spLocks noGrp="1"/>
          </p:cNvSpPr>
          <p:nvPr>
            <p:ph type="body" idx="1"/>
          </p:nvPr>
        </p:nvSpPr>
        <p:spPr>
          <a:xfrm>
            <a:off x="304796" y="1554159"/>
            <a:ext cx="8686800" cy="4525959"/>
          </a:xfrm>
          <a:prstGeom prst="rect">
            <a:avLst/>
          </a:prstGeom>
          <a:noFill/>
          <a:ln>
            <a:noFill/>
          </a:ln>
        </p:spPr>
        <p:txBody>
          <a:bodyPr vert="horz" wrap="square" lIns="91440" tIns="45720" rIns="91440" bIns="45720" anchor="t" anchorCtr="0" compatLnSpc="1"/>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0"/>
          <p:cNvSpPr txBox="1">
            <a:spLocks noGrp="1"/>
          </p:cNvSpPr>
          <p:nvPr>
            <p:ph type="dt" sz="half" idx="2"/>
          </p:nvPr>
        </p:nvSpPr>
        <p:spPr>
          <a:xfrm>
            <a:off x="6476996" y="76196"/>
            <a:ext cx="2514600" cy="288922"/>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ru-RU" sz="1200" b="0" i="0" u="none" strike="noStrike" kern="1200" cap="none" spc="0" baseline="0">
                <a:solidFill>
                  <a:srgbClr val="D38E27"/>
                </a:solidFill>
                <a:uFillTx/>
                <a:latin typeface="Franklin Gothic Book"/>
              </a:defRPr>
            </a:lvl1pPr>
          </a:lstStyle>
          <a:p>
            <a:pPr lvl="0"/>
            <a:fld id="{6B4ABF1E-2FC4-4140-B898-D16AABB40AD5}" type="datetime1">
              <a:rPr lang="ru-RU"/>
              <a:pPr lvl="0"/>
              <a:t>03.05.2023</a:t>
            </a:fld>
            <a:endParaRPr lang="ru-RU"/>
          </a:p>
        </p:txBody>
      </p:sp>
      <p:sp>
        <p:nvSpPr>
          <p:cNvPr id="5" name="Нижний колонтитул 27"/>
          <p:cNvSpPr txBox="1">
            <a:spLocks noGrp="1"/>
          </p:cNvSpPr>
          <p:nvPr>
            <p:ph type="ftr" sz="quarter" idx="3"/>
          </p:nvPr>
        </p:nvSpPr>
        <p:spPr>
          <a:xfrm>
            <a:off x="3124203" y="76196"/>
            <a:ext cx="3352803" cy="288922"/>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ru-RU" sz="1200" b="0" i="0" u="none" strike="noStrike" kern="1200" cap="none" spc="0" baseline="0">
                <a:solidFill>
                  <a:srgbClr val="D38E27"/>
                </a:solidFill>
                <a:uFillTx/>
                <a:latin typeface="Franklin Gothic Book"/>
              </a:defRPr>
            </a:lvl1pPr>
          </a:lstStyle>
          <a:p>
            <a:pPr lvl="0"/>
            <a:endParaRPr lang="ru-RU"/>
          </a:p>
        </p:txBody>
      </p:sp>
      <p:sp>
        <p:nvSpPr>
          <p:cNvPr id="6" name="Номер слайда 4"/>
          <p:cNvSpPr txBox="1">
            <a:spLocks noGrp="1"/>
          </p:cNvSpPr>
          <p:nvPr>
            <p:ph type="sldNum" sz="quarter" idx="4"/>
          </p:nvPr>
        </p:nvSpPr>
        <p:spPr>
          <a:xfrm>
            <a:off x="8229600" y="6476996"/>
            <a:ext cx="761996" cy="244473"/>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ru-RU" sz="1200" b="0" i="0" u="none" strike="noStrike" kern="1200" cap="none" spc="0" baseline="0">
                <a:solidFill>
                  <a:srgbClr val="D38E27"/>
                </a:solidFill>
                <a:uFillTx/>
                <a:latin typeface="Franklin Gothic Book"/>
              </a:defRPr>
            </a:lvl1pPr>
          </a:lstStyle>
          <a:p>
            <a:pPr lvl="0"/>
            <a:fld id="{C5023D6E-157F-483E-A29B-61042049FA3A}" type="slidenum">
              <a:rPr/>
              <a:pPr lvl="0"/>
              <a:t>‹#›</a:t>
            </a:fld>
            <a:endParaRPr lang="ru-RU"/>
          </a:p>
        </p:txBody>
      </p:sp>
      <p:sp>
        <p:nvSpPr>
          <p:cNvPr id="7" name="Заголовок 9"/>
          <p:cNvSpPr txBox="1">
            <a:spLocks noGrp="1"/>
          </p:cNvSpPr>
          <p:nvPr>
            <p:ph type="title"/>
          </p:nvPr>
        </p:nvSpPr>
        <p:spPr>
          <a:xfrm>
            <a:off x="304796" y="457200"/>
            <a:ext cx="8686800" cy="838203"/>
          </a:xfrm>
          <a:prstGeom prst="rect">
            <a:avLst/>
          </a:prstGeom>
          <a:noFill/>
          <a:ln>
            <a:noFill/>
          </a:ln>
        </p:spPr>
        <p:txBody>
          <a:bodyPr vert="horz" wrap="square" lIns="91440" tIns="45720" rIns="91440" bIns="45720" anchor="ctr" anchorCtr="0" compatLnSpc="1"/>
          <a:lstStyle/>
          <a:p>
            <a:pPr lvl="0"/>
            <a:r>
              <a:rPr lang="ru-RU"/>
              <a:t>Образец заголовка</a:t>
            </a:r>
            <a:endParaRPr lang="en-US"/>
          </a:p>
        </p:txBody>
      </p:sp>
      <p:sp>
        <p:nvSpPr>
          <p:cNvPr id="8" name="Прямая соединительная линия 8"/>
          <p:cNvSpPr/>
          <p:nvPr/>
        </p:nvSpPr>
        <p:spPr>
          <a:xfrm>
            <a:off x="514350" y="1050901"/>
            <a:ext cx="8629650" cy="23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Franklin Gothic Book"/>
            </a:endParaRPr>
          </a:p>
        </p:txBody>
      </p:sp>
      <p:sp>
        <p:nvSpPr>
          <p:cNvPr id="9" name="Прямая соединительная линия 11"/>
          <p:cNvSpPr/>
          <p:nvPr/>
        </p:nvSpPr>
        <p:spPr>
          <a:xfrm>
            <a:off x="514350" y="1057988"/>
            <a:ext cx="8629650" cy="23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Franklin Gothic Book"/>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l" defTabSz="914400" rtl="0" fontAlgn="auto" hangingPunct="0">
        <a:lnSpc>
          <a:spcPct val="100000"/>
        </a:lnSpc>
        <a:spcBef>
          <a:spcPts val="0"/>
        </a:spcBef>
        <a:spcAft>
          <a:spcPts val="0"/>
        </a:spcAft>
        <a:buNone/>
        <a:tabLst/>
        <a:defRPr lang="ru-RU" sz="3600" b="0" i="0" u="none" strike="noStrike" kern="1200" cap="all" spc="0" baseline="0">
          <a:solidFill>
            <a:srgbClr val="4E3B30"/>
          </a:solidFill>
          <a:uFillTx/>
          <a:latin typeface="Franklin Gothic Medium"/>
        </a:defRPr>
      </a:lvl1pPr>
    </p:titleStyle>
    <p:bodyStyle>
      <a:lvl1pPr marL="342900" marR="0" lvl="0" indent="-342900" algn="l" defTabSz="914400" rtl="0" fontAlgn="auto" hangingPunct="0">
        <a:lnSpc>
          <a:spcPct val="100000"/>
        </a:lnSpc>
        <a:spcBef>
          <a:spcPts val="800"/>
        </a:spcBef>
        <a:spcAft>
          <a:spcPts val="0"/>
        </a:spcAft>
        <a:buClr>
          <a:srgbClr val="F0A22E"/>
        </a:buClr>
        <a:buSzPct val="70000"/>
        <a:buFont typeface="Wingdings 2" pitchFamily="18"/>
        <a:buChar char=""/>
        <a:tabLst/>
        <a:defRPr lang="ru-RU" sz="3200" b="0" i="0" u="none" strike="noStrike" kern="1200" cap="none" spc="0" baseline="0">
          <a:solidFill>
            <a:srgbClr val="4E3B30"/>
          </a:solidFill>
          <a:uFillTx/>
          <a:latin typeface="Franklin Gothic Book"/>
        </a:defRPr>
      </a:lvl1pPr>
      <a:lvl2pPr marL="742950" marR="0" lvl="1" indent="-285750" algn="l" defTabSz="914400" rtl="0" fontAlgn="auto" hangingPunct="0">
        <a:lnSpc>
          <a:spcPct val="100000"/>
        </a:lnSpc>
        <a:spcBef>
          <a:spcPts val="700"/>
        </a:spcBef>
        <a:spcAft>
          <a:spcPts val="0"/>
        </a:spcAft>
        <a:buClr>
          <a:srgbClr val="F0A22E"/>
        </a:buClr>
        <a:buSzPct val="70000"/>
        <a:buFont typeface="Wingdings 2" pitchFamily="18"/>
        <a:buChar char=""/>
        <a:tabLst/>
        <a:defRPr lang="ru-RU" sz="2800" b="0" i="0" u="none" strike="noStrike" kern="1200" cap="none" spc="0" baseline="0">
          <a:solidFill>
            <a:srgbClr val="4E3B30"/>
          </a:solidFill>
          <a:uFillTx/>
          <a:latin typeface="Franklin Gothic Book"/>
        </a:defRPr>
      </a:lvl2pPr>
      <a:lvl3pPr marL="1143000" marR="0" lvl="2" indent="-228600" algn="l" defTabSz="914400" rtl="0" fontAlgn="auto" hangingPunct="0">
        <a:lnSpc>
          <a:spcPct val="100000"/>
        </a:lnSpc>
        <a:spcBef>
          <a:spcPts val="600"/>
        </a:spcBef>
        <a:spcAft>
          <a:spcPts val="0"/>
        </a:spcAft>
        <a:buClr>
          <a:srgbClr val="F0A22E"/>
        </a:buClr>
        <a:buSzPct val="70000"/>
        <a:buFont typeface="Wingdings 2" pitchFamily="18"/>
        <a:buChar char=""/>
        <a:tabLst/>
        <a:defRPr lang="ru-RU" sz="2400" b="0" i="0" u="none" strike="noStrike" kern="1200" cap="none" spc="0" baseline="0">
          <a:solidFill>
            <a:srgbClr val="4E3B30"/>
          </a:solidFill>
          <a:uFillTx/>
          <a:latin typeface="Franklin Gothic Book"/>
        </a:defRPr>
      </a:lvl3pPr>
      <a:lvl4pPr marL="1600200" marR="0" lvl="3" indent="-228600" algn="l" defTabSz="914400" rtl="0" fontAlgn="auto" hangingPunct="0">
        <a:lnSpc>
          <a:spcPct val="100000"/>
        </a:lnSpc>
        <a:spcBef>
          <a:spcPts val="500"/>
        </a:spcBef>
        <a:spcAft>
          <a:spcPts val="0"/>
        </a:spcAft>
        <a:buClr>
          <a:srgbClr val="F0A22E"/>
        </a:buClr>
        <a:buSzPct val="70000"/>
        <a:buFont typeface="Wingdings 2" pitchFamily="18"/>
        <a:buChar char=""/>
        <a:tabLst/>
        <a:defRPr lang="ru-RU" sz="2000" b="0" i="0" u="none" strike="noStrike" kern="1200" cap="none" spc="0" baseline="0">
          <a:solidFill>
            <a:srgbClr val="4E3B30"/>
          </a:solidFill>
          <a:uFillTx/>
          <a:latin typeface="Franklin Gothic Book"/>
        </a:defRPr>
      </a:lvl4pPr>
      <a:lvl5pPr marL="2057400" marR="0" lvl="4" indent="-228600" algn="l" defTabSz="914400" rtl="0" fontAlgn="auto" hangingPunct="0">
        <a:lnSpc>
          <a:spcPct val="100000"/>
        </a:lnSpc>
        <a:spcBef>
          <a:spcPts val="0"/>
        </a:spcBef>
        <a:spcAft>
          <a:spcPts val="0"/>
        </a:spcAft>
        <a:buClr>
          <a:srgbClr val="F0A22E"/>
        </a:buClr>
        <a:buSzPct val="60000"/>
        <a:buFont typeface="Wingdings 2" pitchFamily="18"/>
        <a:buChar char=""/>
        <a:tabLst/>
        <a:defRPr lang="ru-RU" sz="1800" b="0" i="0" u="none" strike="noStrike" kern="1200" cap="none" spc="0" baseline="0">
          <a:solidFill>
            <a:srgbClr val="4E3B30"/>
          </a:solidFill>
          <a:uFillTx/>
          <a:latin typeface="Franklin Gothic Book"/>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a:fld id="{54AB02A5-4FE5-49D9-9E24-09F23B90C450}" type="datetimeFigureOut">
              <a:rPr lang="en-US" smtClean="0">
                <a:solidFill>
                  <a:srgbClr val="04617B">
                    <a:shade val="90000"/>
                  </a:srgbClr>
                </a:solidFill>
              </a:rPr>
              <a:pPr algn="r"/>
              <a:t>5/3/2023</a:t>
            </a:fld>
            <a:endParaRPr lang="en-US">
              <a:solidFill>
                <a:srgbClr val="DBF5F9">
                  <a:shade val="5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DBF5F9">
                  <a:shade val="5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ctr"/>
            <a:fld id="{6294C92D-0306-4E69-9CD3-20855E849650}" type="slidenum">
              <a:rPr lang="en-US" smtClean="0">
                <a:solidFill>
                  <a:srgbClr val="04617B">
                    <a:shade val="90000"/>
                  </a:srgbClr>
                </a:solidFill>
              </a:rPr>
              <a:pPr algn="ctr"/>
              <a:t>‹#›</a:t>
            </a:fld>
            <a:endParaRPr lang="en-US">
              <a:solidFill>
                <a:srgbClr val="DBF5F9">
                  <a:shade val="5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
        <p:nvSpPr>
          <p:cNvPr id="14" name="Rectangle 1"/>
          <p:cNvSpPr>
            <a:spLocks noChangeArrowheads="1"/>
          </p:cNvSpPr>
          <p:nvPr userDrawn="1"/>
        </p:nvSpPr>
        <p:spPr bwMode="auto">
          <a:xfrm>
            <a:off x="21200" y="6619885"/>
            <a:ext cx="1095172"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ru-RU" sz="600" dirty="0" smtClean="0">
                <a:solidFill>
                  <a:srgbClr val="A5C249">
                    <a:lumMod val="20000"/>
                    <a:lumOff val="80000"/>
                  </a:srgbClr>
                </a:solidFill>
                <a:latin typeface="Times New Roman" pitchFamily="18" charset="0"/>
                <a:ea typeface="Calibri" pitchFamily="34" charset="0"/>
                <a:cs typeface="Times New Roman" pitchFamily="18" charset="0"/>
              </a:rPr>
              <a:t>© Фокина Лидия Петровна </a:t>
            </a:r>
            <a:endParaRPr lang="ru-RU" sz="600" dirty="0" smtClean="0">
              <a:solidFill>
                <a:srgbClr val="A5C249">
                  <a:lumMod val="20000"/>
                  <a:lumOff val="80000"/>
                </a:srgbClr>
              </a:solidFill>
              <a:latin typeface="Arial" pitchFamily="34" charset="0"/>
              <a:cs typeface="Arial" pitchFamily="34" charset="0"/>
            </a:endParaRPr>
          </a:p>
        </p:txBody>
      </p:sp>
    </p:spTree>
    <p:extLst>
      <p:ext uri="{BB962C8B-B14F-4D97-AF65-F5344CB8AC3E}">
        <p14:creationId xmlns:p14="http://schemas.microsoft.com/office/powerpoint/2010/main" val="3572145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a:fld id="{54AB02A5-4FE5-49D9-9E24-09F23B90C450}" type="datetimeFigureOut">
              <a:rPr lang="en-US" smtClean="0">
                <a:solidFill>
                  <a:srgbClr val="04617B">
                    <a:shade val="90000"/>
                  </a:srgbClr>
                </a:solidFill>
              </a:rPr>
              <a:pPr algn="r"/>
              <a:t>5/3/2023</a:t>
            </a:fld>
            <a:endParaRPr lang="en-US">
              <a:solidFill>
                <a:srgbClr val="DBF5F9">
                  <a:shade val="5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DBF5F9">
                  <a:shade val="5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ctr"/>
            <a:fld id="{6294C92D-0306-4E69-9CD3-20855E849650}" type="slidenum">
              <a:rPr lang="en-US" smtClean="0">
                <a:solidFill>
                  <a:srgbClr val="04617B">
                    <a:shade val="90000"/>
                  </a:srgbClr>
                </a:solidFill>
              </a:rPr>
              <a:pPr algn="ctr"/>
              <a:t>‹#›</a:t>
            </a:fld>
            <a:endParaRPr lang="en-US">
              <a:solidFill>
                <a:srgbClr val="DBF5F9">
                  <a:shade val="5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
        <p:nvSpPr>
          <p:cNvPr id="14" name="Rectangle 1"/>
          <p:cNvSpPr>
            <a:spLocks noChangeArrowheads="1"/>
          </p:cNvSpPr>
          <p:nvPr userDrawn="1"/>
        </p:nvSpPr>
        <p:spPr bwMode="auto">
          <a:xfrm>
            <a:off x="21200" y="6619885"/>
            <a:ext cx="1095172"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ru-RU" sz="600" dirty="0" smtClean="0">
                <a:solidFill>
                  <a:srgbClr val="A5C249">
                    <a:lumMod val="20000"/>
                    <a:lumOff val="80000"/>
                  </a:srgbClr>
                </a:solidFill>
                <a:latin typeface="Times New Roman" pitchFamily="18" charset="0"/>
                <a:ea typeface="Calibri" pitchFamily="34" charset="0"/>
                <a:cs typeface="Times New Roman" pitchFamily="18" charset="0"/>
              </a:rPr>
              <a:t>© Фокина Лидия Петровна </a:t>
            </a:r>
            <a:endParaRPr lang="ru-RU" sz="600" dirty="0" smtClean="0">
              <a:solidFill>
                <a:srgbClr val="A5C249">
                  <a:lumMod val="20000"/>
                  <a:lumOff val="80000"/>
                </a:srgbClr>
              </a:solidFill>
              <a:latin typeface="Arial" pitchFamily="34" charset="0"/>
              <a:cs typeface="Arial" pitchFamily="34" charset="0"/>
            </a:endParaRPr>
          </a:p>
        </p:txBody>
      </p:sp>
    </p:spTree>
    <p:extLst>
      <p:ext uri="{BB962C8B-B14F-4D97-AF65-F5344CB8AC3E}">
        <p14:creationId xmlns:p14="http://schemas.microsoft.com/office/powerpoint/2010/main" val="21051479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edg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a:fld id="{54AB02A5-4FE5-49D9-9E24-09F23B90C450}" type="datetimeFigureOut">
              <a:rPr lang="en-US" smtClean="0">
                <a:solidFill>
                  <a:srgbClr val="04617B">
                    <a:shade val="90000"/>
                  </a:srgbClr>
                </a:solidFill>
              </a:rPr>
              <a:pPr algn="r"/>
              <a:t>5/3/2023</a:t>
            </a:fld>
            <a:endParaRPr lang="en-US">
              <a:solidFill>
                <a:srgbClr val="DBF5F9">
                  <a:shade val="5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DBF5F9">
                  <a:shade val="5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ctr"/>
            <a:fld id="{6294C92D-0306-4E69-9CD3-20855E849650}" type="slidenum">
              <a:rPr lang="en-US" smtClean="0">
                <a:solidFill>
                  <a:srgbClr val="04617B">
                    <a:shade val="90000"/>
                  </a:srgbClr>
                </a:solidFill>
              </a:rPr>
              <a:pPr algn="ctr"/>
              <a:t>‹#›</a:t>
            </a:fld>
            <a:endParaRPr lang="en-US">
              <a:solidFill>
                <a:srgbClr val="DBF5F9">
                  <a:shade val="5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
        <p:nvSpPr>
          <p:cNvPr id="14" name="Rectangle 1"/>
          <p:cNvSpPr>
            <a:spLocks noChangeArrowheads="1"/>
          </p:cNvSpPr>
          <p:nvPr userDrawn="1"/>
        </p:nvSpPr>
        <p:spPr bwMode="auto">
          <a:xfrm>
            <a:off x="21200" y="6619885"/>
            <a:ext cx="1095172"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ru-RU" sz="600" dirty="0" smtClean="0">
                <a:solidFill>
                  <a:srgbClr val="A5C249">
                    <a:lumMod val="20000"/>
                    <a:lumOff val="80000"/>
                  </a:srgbClr>
                </a:solidFill>
                <a:latin typeface="Times New Roman" pitchFamily="18" charset="0"/>
                <a:ea typeface="Calibri" pitchFamily="34" charset="0"/>
                <a:cs typeface="Times New Roman" pitchFamily="18" charset="0"/>
              </a:rPr>
              <a:t>© Фокина Лидия Петровна </a:t>
            </a:r>
            <a:endParaRPr lang="ru-RU" sz="600" dirty="0" smtClean="0">
              <a:solidFill>
                <a:srgbClr val="A5C249">
                  <a:lumMod val="20000"/>
                  <a:lumOff val="80000"/>
                </a:srgbClr>
              </a:solidFill>
              <a:latin typeface="Arial" pitchFamily="34" charset="0"/>
              <a:cs typeface="Arial" pitchFamily="34" charset="0"/>
            </a:endParaRPr>
          </a:p>
        </p:txBody>
      </p:sp>
    </p:spTree>
    <p:extLst>
      <p:ext uri="{BB962C8B-B14F-4D97-AF65-F5344CB8AC3E}">
        <p14:creationId xmlns:p14="http://schemas.microsoft.com/office/powerpoint/2010/main" val="2048120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edg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a:fld id="{54AB02A5-4FE5-49D9-9E24-09F23B90C450}" type="datetimeFigureOut">
              <a:rPr lang="en-US" smtClean="0">
                <a:solidFill>
                  <a:srgbClr val="04617B">
                    <a:shade val="90000"/>
                  </a:srgbClr>
                </a:solidFill>
              </a:rPr>
              <a:pPr algn="r"/>
              <a:t>5/3/2023</a:t>
            </a:fld>
            <a:endParaRPr lang="en-US">
              <a:solidFill>
                <a:srgbClr val="DBF5F9">
                  <a:shade val="5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DBF5F9">
                  <a:shade val="5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ctr"/>
            <a:fld id="{6294C92D-0306-4E69-9CD3-20855E849650}" type="slidenum">
              <a:rPr lang="en-US" smtClean="0">
                <a:solidFill>
                  <a:srgbClr val="04617B">
                    <a:shade val="90000"/>
                  </a:srgbClr>
                </a:solidFill>
              </a:rPr>
              <a:pPr algn="ctr"/>
              <a:t>‹#›</a:t>
            </a:fld>
            <a:endParaRPr lang="en-US">
              <a:solidFill>
                <a:srgbClr val="DBF5F9">
                  <a:shade val="5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
        <p:nvSpPr>
          <p:cNvPr id="14" name="Rectangle 1"/>
          <p:cNvSpPr>
            <a:spLocks noChangeArrowheads="1"/>
          </p:cNvSpPr>
          <p:nvPr userDrawn="1"/>
        </p:nvSpPr>
        <p:spPr bwMode="auto">
          <a:xfrm>
            <a:off x="21200" y="6619885"/>
            <a:ext cx="1095172"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ru-RU" sz="600" dirty="0" smtClean="0">
                <a:solidFill>
                  <a:srgbClr val="A5C249">
                    <a:lumMod val="20000"/>
                    <a:lumOff val="80000"/>
                  </a:srgbClr>
                </a:solidFill>
                <a:latin typeface="Times New Roman" pitchFamily="18" charset="0"/>
                <a:ea typeface="Calibri" pitchFamily="34" charset="0"/>
                <a:cs typeface="Times New Roman" pitchFamily="18" charset="0"/>
              </a:rPr>
              <a:t>© Фокина Лидия Петровна </a:t>
            </a:r>
            <a:endParaRPr lang="ru-RU" sz="600" dirty="0" smtClean="0">
              <a:solidFill>
                <a:srgbClr val="A5C249">
                  <a:lumMod val="20000"/>
                  <a:lumOff val="80000"/>
                </a:srgbClr>
              </a:solidFill>
              <a:latin typeface="Arial" pitchFamily="34" charset="0"/>
              <a:cs typeface="Arial" pitchFamily="34" charset="0"/>
            </a:endParaRPr>
          </a:p>
        </p:txBody>
      </p:sp>
    </p:spTree>
    <p:extLst>
      <p:ext uri="{BB962C8B-B14F-4D97-AF65-F5344CB8AC3E}">
        <p14:creationId xmlns:p14="http://schemas.microsoft.com/office/powerpoint/2010/main" val="34455803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edg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a:fld id="{54AB02A5-4FE5-49D9-9E24-09F23B90C450}" type="datetimeFigureOut">
              <a:rPr lang="en-US" smtClean="0">
                <a:solidFill>
                  <a:srgbClr val="04617B">
                    <a:shade val="90000"/>
                  </a:srgbClr>
                </a:solidFill>
              </a:rPr>
              <a:pPr algn="r"/>
              <a:t>5/3/2023</a:t>
            </a:fld>
            <a:endParaRPr lang="en-US">
              <a:solidFill>
                <a:srgbClr val="DBF5F9">
                  <a:shade val="5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DBF5F9">
                  <a:shade val="5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ctr"/>
            <a:fld id="{6294C92D-0306-4E69-9CD3-20855E849650}" type="slidenum">
              <a:rPr lang="en-US" smtClean="0">
                <a:solidFill>
                  <a:srgbClr val="04617B">
                    <a:shade val="90000"/>
                  </a:srgbClr>
                </a:solidFill>
              </a:rPr>
              <a:pPr algn="ctr"/>
              <a:t>‹#›</a:t>
            </a:fld>
            <a:endParaRPr lang="en-US">
              <a:solidFill>
                <a:srgbClr val="DBF5F9">
                  <a:shade val="5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
        <p:nvSpPr>
          <p:cNvPr id="14" name="Rectangle 1"/>
          <p:cNvSpPr>
            <a:spLocks noChangeArrowheads="1"/>
          </p:cNvSpPr>
          <p:nvPr userDrawn="1"/>
        </p:nvSpPr>
        <p:spPr bwMode="auto">
          <a:xfrm>
            <a:off x="21200" y="6619885"/>
            <a:ext cx="1095172"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ru-RU" sz="600" dirty="0" smtClean="0">
                <a:solidFill>
                  <a:srgbClr val="A5C249">
                    <a:lumMod val="20000"/>
                    <a:lumOff val="80000"/>
                  </a:srgbClr>
                </a:solidFill>
                <a:latin typeface="Times New Roman" pitchFamily="18" charset="0"/>
                <a:ea typeface="Calibri" pitchFamily="34" charset="0"/>
                <a:cs typeface="Times New Roman" pitchFamily="18" charset="0"/>
              </a:rPr>
              <a:t>© Фокина Лидия Петровна </a:t>
            </a:r>
            <a:endParaRPr lang="ru-RU" sz="600" dirty="0" smtClean="0">
              <a:solidFill>
                <a:srgbClr val="A5C249">
                  <a:lumMod val="20000"/>
                  <a:lumOff val="80000"/>
                </a:srgbClr>
              </a:solidFill>
              <a:latin typeface="Arial" pitchFamily="34" charset="0"/>
              <a:cs typeface="Arial" pitchFamily="34" charset="0"/>
            </a:endParaRPr>
          </a:p>
        </p:txBody>
      </p:sp>
    </p:spTree>
    <p:extLst>
      <p:ext uri="{BB962C8B-B14F-4D97-AF65-F5344CB8AC3E}">
        <p14:creationId xmlns:p14="http://schemas.microsoft.com/office/powerpoint/2010/main" val="21586677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edg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a:fld id="{54AB02A5-4FE5-49D9-9E24-09F23B90C450}" type="datetimeFigureOut">
              <a:rPr lang="en-US" smtClean="0">
                <a:solidFill>
                  <a:srgbClr val="04617B">
                    <a:shade val="90000"/>
                  </a:srgbClr>
                </a:solidFill>
              </a:rPr>
              <a:pPr algn="r"/>
              <a:t>5/3/2023</a:t>
            </a:fld>
            <a:endParaRPr lang="en-US">
              <a:solidFill>
                <a:srgbClr val="DBF5F9">
                  <a:shade val="5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DBF5F9">
                  <a:shade val="5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ctr"/>
            <a:fld id="{6294C92D-0306-4E69-9CD3-20855E849650}" type="slidenum">
              <a:rPr lang="en-US" smtClean="0">
                <a:solidFill>
                  <a:srgbClr val="04617B">
                    <a:shade val="90000"/>
                  </a:srgbClr>
                </a:solidFill>
              </a:rPr>
              <a:pPr algn="ctr"/>
              <a:t>‹#›</a:t>
            </a:fld>
            <a:endParaRPr lang="en-US">
              <a:solidFill>
                <a:srgbClr val="DBF5F9">
                  <a:shade val="5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
        <p:nvSpPr>
          <p:cNvPr id="14" name="Rectangle 1"/>
          <p:cNvSpPr>
            <a:spLocks noChangeArrowheads="1"/>
          </p:cNvSpPr>
          <p:nvPr userDrawn="1"/>
        </p:nvSpPr>
        <p:spPr bwMode="auto">
          <a:xfrm>
            <a:off x="21200" y="6619885"/>
            <a:ext cx="1095172"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ru-RU" sz="600" dirty="0" smtClean="0">
                <a:solidFill>
                  <a:srgbClr val="A5C249">
                    <a:lumMod val="20000"/>
                    <a:lumOff val="80000"/>
                  </a:srgbClr>
                </a:solidFill>
                <a:latin typeface="Times New Roman" pitchFamily="18" charset="0"/>
                <a:ea typeface="Calibri" pitchFamily="34" charset="0"/>
                <a:cs typeface="Times New Roman" pitchFamily="18" charset="0"/>
              </a:rPr>
              <a:t>© Фокина Лидия Петровна </a:t>
            </a:r>
            <a:endParaRPr lang="ru-RU" sz="600" dirty="0" smtClean="0">
              <a:solidFill>
                <a:srgbClr val="A5C249">
                  <a:lumMod val="20000"/>
                  <a:lumOff val="80000"/>
                </a:srgbClr>
              </a:solidFill>
              <a:latin typeface="Arial" pitchFamily="34" charset="0"/>
              <a:cs typeface="Arial" pitchFamily="34" charset="0"/>
            </a:endParaRPr>
          </a:p>
        </p:txBody>
      </p:sp>
    </p:spTree>
    <p:extLst>
      <p:ext uri="{BB962C8B-B14F-4D97-AF65-F5344CB8AC3E}">
        <p14:creationId xmlns:p14="http://schemas.microsoft.com/office/powerpoint/2010/main" val="9303052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edg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3" name="TextBox 9"/>
          <p:cNvSpPr txBox="1"/>
          <p:nvPr/>
        </p:nvSpPr>
        <p:spPr>
          <a:xfrm>
            <a:off x="755576" y="620688"/>
            <a:ext cx="8064895" cy="1077218"/>
          </a:xfrm>
          <a:prstGeom prst="rect">
            <a:avLst/>
          </a:prstGeom>
          <a:noFill/>
          <a:ln>
            <a:noFill/>
          </a:ln>
        </p:spPr>
        <p:txBody>
          <a:bodyPr vert="horz" wrap="square" lIns="91440" tIns="45720" rIns="91440" bIns="45720" anchor="t" anchorCtr="1" compatLnSpc="1">
            <a:spAutoFit/>
          </a:bodyPr>
          <a:lstStyle/>
          <a:p>
            <a:pPr>
              <a:spcAft>
                <a:spcPts val="0"/>
              </a:spcAft>
            </a:pPr>
            <a:r>
              <a:rPr lang="ru-RU" sz="2000" b="1" dirty="0">
                <a:solidFill>
                  <a:srgbClr val="000000"/>
                </a:solidFill>
                <a:latin typeface="Times New Roman"/>
                <a:ea typeface="Times New Roman"/>
              </a:rPr>
              <a:t>«Развитие математических способностей у детей дошкольного возраста через игровую деятельность </a:t>
            </a:r>
            <a:r>
              <a:rPr lang="ru-RU" sz="2000" dirty="0" smtClean="0">
                <a:latin typeface="Times New Roman"/>
                <a:ea typeface="Times New Roman"/>
              </a:rPr>
              <a:t>»</a:t>
            </a:r>
          </a:p>
          <a:p>
            <a:pPr>
              <a:spcAft>
                <a:spcPts val="0"/>
              </a:spcAft>
            </a:pPr>
            <a:r>
              <a:rPr lang="ru-RU" sz="2400" dirty="0" smtClean="0">
                <a:latin typeface="Times New Roman"/>
                <a:ea typeface="Times New Roman"/>
              </a:rPr>
              <a:t> </a:t>
            </a:r>
            <a:endParaRPr lang="ru-RU" sz="1600" dirty="0">
              <a:effectLst/>
              <a:latin typeface="Times New Roman"/>
              <a:ea typeface="Times New Roman"/>
            </a:endParaRPr>
          </a:p>
        </p:txBody>
      </p:sp>
      <p:sp>
        <p:nvSpPr>
          <p:cNvPr id="5" name="TextBox 9"/>
          <p:cNvSpPr txBox="1"/>
          <p:nvPr/>
        </p:nvSpPr>
        <p:spPr>
          <a:xfrm>
            <a:off x="2699793" y="6165305"/>
            <a:ext cx="4608511" cy="40011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2000" b="1" i="0" u="none" strike="noStrike" kern="1200" cap="none" spc="0" baseline="0" dirty="0" smtClean="0">
                <a:solidFill>
                  <a:srgbClr val="000099"/>
                </a:solidFill>
                <a:uFillTx/>
                <a:latin typeface="Times New Roman" pitchFamily="18"/>
                <a:cs typeface="Times New Roman" pitchFamily="18"/>
              </a:rPr>
              <a:t> Воспитатель :Фирсова В.Н.</a:t>
            </a:r>
            <a:endParaRPr lang="ru-RU" sz="2000" b="1" i="0" u="none" strike="noStrike" kern="1200" cap="none" spc="0" baseline="0" dirty="0">
              <a:solidFill>
                <a:srgbClr val="000099"/>
              </a:solidFill>
              <a:uFillTx/>
              <a:latin typeface="Times New Roman" pitchFamily="18"/>
              <a:cs typeface="Times New Roman" pitchFamily="18"/>
            </a:endParaRPr>
          </a:p>
        </p:txBody>
      </p:sp>
      <p:pic>
        <p:nvPicPr>
          <p:cNvPr id="9" name="Рисунок 8"/>
          <p:cNvPicPr/>
          <p:nvPr/>
        </p:nvPicPr>
        <p:blipFill>
          <a:blip r:embed="rId2" cstate="screen"/>
          <a:stretch/>
        </p:blipFill>
        <p:spPr>
          <a:xfrm>
            <a:off x="576000" y="2348880"/>
            <a:ext cx="3996000" cy="3528392"/>
          </a:xfrm>
          <a:prstGeom prst="rect">
            <a:avLst/>
          </a:prstGeom>
          <a:ln>
            <a:noFill/>
          </a:ln>
        </p:spPr>
      </p:pic>
      <p:sp>
        <p:nvSpPr>
          <p:cNvPr id="2" name="Прямоугольник 1"/>
          <p:cNvSpPr/>
          <p:nvPr/>
        </p:nvSpPr>
        <p:spPr>
          <a:xfrm>
            <a:off x="1259632" y="188640"/>
            <a:ext cx="6840760" cy="369332"/>
          </a:xfrm>
          <a:prstGeom prst="rect">
            <a:avLst/>
          </a:prstGeom>
        </p:spPr>
        <p:txBody>
          <a:bodyPr wrap="square">
            <a:spAutoFit/>
          </a:bodyPr>
          <a:lstStyle/>
          <a:p>
            <a:pPr algn="ctr">
              <a:spcAft>
                <a:spcPts val="0"/>
              </a:spcAft>
            </a:pPr>
            <a:r>
              <a:rPr lang="ru-RU" b="1" dirty="0" smtClean="0">
                <a:solidFill>
                  <a:srgbClr val="800000"/>
                </a:solidFill>
                <a:latin typeface="Times New Roman"/>
                <a:ea typeface="Times New Roman"/>
              </a:rPr>
              <a:t>Отчет </a:t>
            </a:r>
            <a:r>
              <a:rPr lang="ru-RU" b="1" dirty="0">
                <a:solidFill>
                  <a:srgbClr val="800000"/>
                </a:solidFill>
                <a:latin typeface="Times New Roman"/>
                <a:ea typeface="Times New Roman"/>
              </a:rPr>
              <a:t>работы по самообразованию</a:t>
            </a:r>
            <a:endParaRPr lang="ru-RU" sz="1100" dirty="0">
              <a:effectLst/>
              <a:latin typeface="Times New Roman"/>
              <a:ea typeface="Times New Roman"/>
            </a:endParaRPr>
          </a:p>
        </p:txBody>
      </p:sp>
      <p:sp>
        <p:nvSpPr>
          <p:cNvPr id="4" name="Прямоугольник 3"/>
          <p:cNvSpPr/>
          <p:nvPr/>
        </p:nvSpPr>
        <p:spPr>
          <a:xfrm>
            <a:off x="4680012" y="2636488"/>
            <a:ext cx="4355977" cy="3267048"/>
          </a:xfrm>
          <a:prstGeom prst="rect">
            <a:avLst/>
          </a:prstGeom>
        </p:spPr>
        <p:txBody>
          <a:bodyPr wrap="square">
            <a:spAutoFit/>
          </a:bodyPr>
          <a:lstStyle/>
          <a:p>
            <a:pPr>
              <a:lnSpc>
                <a:spcPct val="115000"/>
              </a:lnSpc>
              <a:spcAft>
                <a:spcPts val="750"/>
              </a:spcAft>
            </a:pPr>
            <a:r>
              <a:rPr lang="ru-RU" dirty="0">
                <a:solidFill>
                  <a:srgbClr val="333333"/>
                </a:solidFill>
                <a:latin typeface="Helvetica"/>
                <a:ea typeface="Times New Roman"/>
                <a:cs typeface="Helvetica"/>
              </a:rPr>
              <a:t>«Без игры нет, и не может быть полноценного умственного развития.</a:t>
            </a:r>
            <a:endParaRPr lang="ru-RU" sz="2000" dirty="0">
              <a:ea typeface="Calibri"/>
              <a:cs typeface="Times New Roman"/>
            </a:endParaRPr>
          </a:p>
          <a:p>
            <a:pPr>
              <a:lnSpc>
                <a:spcPct val="115000"/>
              </a:lnSpc>
              <a:spcAft>
                <a:spcPts val="750"/>
              </a:spcAft>
            </a:pPr>
            <a:r>
              <a:rPr lang="ru-RU" dirty="0">
                <a:solidFill>
                  <a:srgbClr val="333333"/>
                </a:solidFill>
                <a:latin typeface="Helvetica"/>
                <a:ea typeface="Times New Roman"/>
                <a:cs typeface="Helvetica"/>
              </a:rPr>
              <a:t>Игра - это огромное светлое окно, через которое в духовный мир ребёнка выливается живительный поток представлений, понятий.</a:t>
            </a:r>
            <a:endParaRPr lang="ru-RU" sz="2000" dirty="0">
              <a:ea typeface="Calibri"/>
              <a:cs typeface="Times New Roman"/>
            </a:endParaRPr>
          </a:p>
          <a:p>
            <a:pPr>
              <a:lnSpc>
                <a:spcPct val="115000"/>
              </a:lnSpc>
              <a:spcAft>
                <a:spcPts val="750"/>
              </a:spcAft>
            </a:pPr>
            <a:r>
              <a:rPr lang="ru-RU" dirty="0">
                <a:solidFill>
                  <a:srgbClr val="333333"/>
                </a:solidFill>
                <a:latin typeface="Helvetica"/>
                <a:ea typeface="Times New Roman"/>
                <a:cs typeface="Helvetica"/>
              </a:rPr>
              <a:t>Игра - это искра, зажигающая огонёк пытливости и любознательности».</a:t>
            </a:r>
            <a:endParaRPr lang="ru-RU" sz="2000" dirty="0">
              <a:ea typeface="Calibri"/>
              <a:cs typeface="Times New Roman"/>
            </a:endParaRPr>
          </a:p>
          <a:p>
            <a:pPr>
              <a:lnSpc>
                <a:spcPct val="115000"/>
              </a:lnSpc>
              <a:spcAft>
                <a:spcPts val="750"/>
              </a:spcAft>
            </a:pPr>
            <a:r>
              <a:rPr lang="ru-RU" dirty="0" err="1">
                <a:solidFill>
                  <a:srgbClr val="333333"/>
                </a:solidFill>
                <a:latin typeface="Helvetica"/>
                <a:ea typeface="Times New Roman"/>
                <a:cs typeface="Helvetica"/>
              </a:rPr>
              <a:t>В.А.Сухомлинский</a:t>
            </a:r>
            <a:endParaRPr lang="ru-RU" sz="2000" dirty="0">
              <a:ea typeface="Calibri"/>
              <a:cs typeface="Times New Roma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608010733"/>
              </p:ext>
            </p:extLst>
          </p:nvPr>
        </p:nvGraphicFramePr>
        <p:xfrm>
          <a:off x="395536" y="404665"/>
          <a:ext cx="8496944" cy="6245831"/>
        </p:xfrm>
        <a:graphic>
          <a:graphicData uri="http://schemas.openxmlformats.org/drawingml/2006/table">
            <a:tbl>
              <a:tblPr/>
              <a:tblGrid>
                <a:gridCol w="4175864"/>
                <a:gridCol w="4321080"/>
              </a:tblGrid>
              <a:tr h="442235">
                <a:tc gridSpan="2">
                  <a:txBody>
                    <a:bodyPr/>
                    <a:lstStyle/>
                    <a:p>
                      <a:pPr algn="ctr">
                        <a:lnSpc>
                          <a:spcPct val="115000"/>
                        </a:lnSpc>
                        <a:spcAft>
                          <a:spcPts val="0"/>
                        </a:spcAft>
                        <a:tabLst>
                          <a:tab pos="466725" algn="l"/>
                          <a:tab pos="3235325" algn="ctr"/>
                        </a:tabLst>
                      </a:pPr>
                      <a:r>
                        <a:rPr lang="ru-RU" sz="1300" b="1" dirty="0">
                          <a:solidFill>
                            <a:srgbClr val="081276"/>
                          </a:solidFill>
                          <a:latin typeface="Times New Roman"/>
                          <a:ea typeface="Times New Roman"/>
                          <a:cs typeface="Times New Roman"/>
                        </a:rPr>
                        <a:t>	</a:t>
                      </a:r>
                      <a:r>
                        <a:rPr lang="ru-RU" sz="1300" b="1" dirty="0" smtClean="0">
                          <a:solidFill>
                            <a:srgbClr val="081276"/>
                          </a:solidFill>
                          <a:latin typeface="Times New Roman"/>
                          <a:ea typeface="Times New Roman"/>
                          <a:cs typeface="Times New Roman"/>
                        </a:rPr>
                        <a:t>СЕНТЯБРЬ</a:t>
                      </a:r>
                    </a:p>
                    <a:p>
                      <a:pPr algn="l">
                        <a:lnSpc>
                          <a:spcPct val="115000"/>
                        </a:lnSpc>
                        <a:spcAft>
                          <a:spcPts val="0"/>
                        </a:spcAft>
                        <a:tabLst>
                          <a:tab pos="466725" algn="l"/>
                          <a:tab pos="3235325" algn="ctr"/>
                        </a:tabLst>
                      </a:pPr>
                      <a:r>
                        <a:rPr lang="ru-RU" sz="1400" b="1" u="sng" dirty="0" smtClean="0">
                          <a:solidFill>
                            <a:srgbClr val="081276"/>
                          </a:solidFill>
                          <a:latin typeface="Calibri"/>
                          <a:ea typeface="Calibri"/>
                          <a:cs typeface="Times New Roman"/>
                        </a:rPr>
                        <a:t>Совместная игровая деятельность воспитателя и детей          Самостоятельная игровая деятельность детей</a:t>
                      </a:r>
                      <a:endParaRPr lang="ru-RU" sz="1400" b="1" u="sng" dirty="0">
                        <a:solidFill>
                          <a:srgbClr val="081276"/>
                        </a:solidFill>
                        <a:latin typeface="Calibri"/>
                        <a:ea typeface="Calibri"/>
                        <a:cs typeface="Times New Roman"/>
                      </a:endParaRPr>
                    </a:p>
                  </a:txBody>
                  <a:tcPr marL="0" marR="0" marT="0" marB="0">
                    <a:lnL>
                      <a:noFill/>
                    </a:lnL>
                    <a:lnR>
                      <a:noFill/>
                    </a:lnR>
                    <a:lnT>
                      <a:noFill/>
                    </a:lnT>
                    <a:lnB>
                      <a:noFill/>
                    </a:lnB>
                  </a:tcPr>
                </a:tc>
                <a:tc hMerge="1">
                  <a:txBody>
                    <a:bodyPr/>
                    <a:lstStyle/>
                    <a:p>
                      <a:endParaRPr lang="ru-RU"/>
                    </a:p>
                  </a:txBody>
                  <a:tcPr/>
                </a:tc>
              </a:tr>
              <a:tr h="2184311">
                <a:tc>
                  <a:txBody>
                    <a:bodyPr/>
                    <a:lstStyle/>
                    <a:p>
                      <a:pPr marL="342900" lvl="0" indent="-342900" algn="l">
                        <a:lnSpc>
                          <a:spcPct val="115000"/>
                        </a:lnSpc>
                        <a:spcAft>
                          <a:spcPts val="0"/>
                        </a:spcAft>
                        <a:buSzPts val="1000"/>
                        <a:buFont typeface="Symbol"/>
                        <a:buChar char=""/>
                        <a:tabLst>
                          <a:tab pos="457200" algn="l"/>
                        </a:tabLst>
                      </a:pPr>
                      <a:r>
                        <a:rPr lang="ru-RU" sz="1300" dirty="0">
                          <a:solidFill>
                            <a:srgbClr val="081276"/>
                          </a:solidFill>
                          <a:latin typeface="Times New Roman"/>
                          <a:ea typeface="Times New Roman"/>
                          <a:cs typeface="Times New Roman"/>
                        </a:rPr>
                        <a:t>Диагностика.</a:t>
                      </a:r>
                      <a:endParaRPr lang="ru-RU" sz="1300"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dirty="0">
                          <a:solidFill>
                            <a:srgbClr val="081276"/>
                          </a:solidFill>
                          <a:latin typeface="Times New Roman"/>
                          <a:ea typeface="Times New Roman"/>
                          <a:cs typeface="Times New Roman"/>
                        </a:rPr>
                        <a:t>Логическая игра «Игра с тремя обручами».</a:t>
                      </a:r>
                      <a:endParaRPr lang="ru-RU" sz="1300" dirty="0">
                        <a:solidFill>
                          <a:srgbClr val="081276"/>
                        </a:solidFill>
                        <a:latin typeface="Calibri"/>
                        <a:ea typeface="Calibri"/>
                        <a:cs typeface="Times New Roman"/>
                      </a:endParaRPr>
                    </a:p>
                    <a:p>
                      <a:pPr algn="l">
                        <a:lnSpc>
                          <a:spcPct val="115000"/>
                        </a:lnSpc>
                        <a:spcAft>
                          <a:spcPts val="0"/>
                        </a:spcAft>
                      </a:pPr>
                      <a:r>
                        <a:rPr lang="ru-RU" sz="1300" dirty="0">
                          <a:solidFill>
                            <a:srgbClr val="081276"/>
                          </a:solidFill>
                          <a:latin typeface="Times New Roman"/>
                          <a:ea typeface="Times New Roman"/>
                          <a:cs typeface="Times New Roman"/>
                        </a:rPr>
                        <a:t>Цель: развитие умения классифицировать предметы по трем признакам, объединять их в множество.</a:t>
                      </a:r>
                      <a:endParaRPr lang="ru-RU" sz="1300"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dirty="0">
                          <a:solidFill>
                            <a:srgbClr val="081276"/>
                          </a:solidFill>
                          <a:latin typeface="Times New Roman"/>
                          <a:ea typeface="Times New Roman"/>
                          <a:cs typeface="Times New Roman"/>
                        </a:rPr>
                        <a:t>Решение словесно-логической задачи «Как лягушонок научился считать».</a:t>
                      </a:r>
                      <a:endParaRPr lang="ru-RU" sz="1300" dirty="0">
                        <a:solidFill>
                          <a:srgbClr val="081276"/>
                        </a:solidFill>
                        <a:latin typeface="Calibri"/>
                        <a:ea typeface="Calibri"/>
                        <a:cs typeface="Times New Roman"/>
                      </a:endParaRPr>
                    </a:p>
                    <a:p>
                      <a:pPr algn="l">
                        <a:lnSpc>
                          <a:spcPct val="115000"/>
                        </a:lnSpc>
                        <a:spcAft>
                          <a:spcPts val="0"/>
                        </a:spcAft>
                      </a:pPr>
                      <a:r>
                        <a:rPr lang="ru-RU" sz="1300" dirty="0">
                          <a:solidFill>
                            <a:srgbClr val="081276"/>
                          </a:solidFill>
                          <a:latin typeface="Times New Roman"/>
                          <a:ea typeface="Times New Roman"/>
                          <a:cs typeface="Times New Roman"/>
                        </a:rPr>
                        <a:t>Цель: развитие умения видеть место числа среди других чисел ряда.</a:t>
                      </a:r>
                      <a:endParaRPr lang="ru-RU" sz="1300" dirty="0">
                        <a:solidFill>
                          <a:srgbClr val="081276"/>
                        </a:solidFill>
                        <a:latin typeface="Calibri"/>
                        <a:ea typeface="Calibri"/>
                        <a:cs typeface="Times New Roman"/>
                      </a:endParaRPr>
                    </a:p>
                  </a:txBody>
                  <a:tcPr marL="0" marR="0" marT="0" marB="0">
                    <a:lnL>
                      <a:noFill/>
                    </a:lnL>
                    <a:lnR>
                      <a:noFill/>
                    </a:lnR>
                    <a:lnT>
                      <a:noFill/>
                    </a:lnT>
                    <a:lnB>
                      <a:noFill/>
                    </a:lnB>
                  </a:tcPr>
                </a:tc>
                <a:tc>
                  <a:txBody>
                    <a:bodyPr/>
                    <a:lstStyle/>
                    <a:p>
                      <a:pPr marL="342900" lvl="0" indent="-342900" algn="l">
                        <a:lnSpc>
                          <a:spcPct val="115000"/>
                        </a:lnSpc>
                        <a:spcAft>
                          <a:spcPts val="0"/>
                        </a:spcAft>
                        <a:buSzPts val="1000"/>
                        <a:buFont typeface="Symbol"/>
                        <a:buChar char=""/>
                        <a:tabLst>
                          <a:tab pos="457200" algn="l"/>
                        </a:tabLst>
                      </a:pPr>
                      <a:r>
                        <a:rPr lang="ru-RU" sz="1300" dirty="0">
                          <a:solidFill>
                            <a:srgbClr val="081276"/>
                          </a:solidFill>
                          <a:latin typeface="Times New Roman"/>
                          <a:ea typeface="Times New Roman"/>
                          <a:cs typeface="Times New Roman"/>
                        </a:rPr>
                        <a:t>Конструирование из двух и четырехцветных квадратов </a:t>
                      </a:r>
                      <a:r>
                        <a:rPr lang="ru-RU" sz="1300" dirty="0" err="1">
                          <a:solidFill>
                            <a:srgbClr val="081276"/>
                          </a:solidFill>
                          <a:latin typeface="Times New Roman"/>
                          <a:ea typeface="Times New Roman"/>
                          <a:cs typeface="Times New Roman"/>
                        </a:rPr>
                        <a:t>Воскобовича</a:t>
                      </a:r>
                      <a:r>
                        <a:rPr lang="ru-RU" sz="1300" dirty="0">
                          <a:solidFill>
                            <a:srgbClr val="081276"/>
                          </a:solidFill>
                          <a:latin typeface="Times New Roman"/>
                          <a:ea typeface="Times New Roman"/>
                          <a:cs typeface="Times New Roman"/>
                        </a:rPr>
                        <a:t>.</a:t>
                      </a:r>
                      <a:endParaRPr lang="ru-RU" sz="1300" dirty="0">
                        <a:solidFill>
                          <a:srgbClr val="081276"/>
                        </a:solidFill>
                        <a:latin typeface="Calibri"/>
                        <a:ea typeface="Calibri"/>
                        <a:cs typeface="Times New Roman"/>
                      </a:endParaRPr>
                    </a:p>
                    <a:p>
                      <a:pPr algn="l">
                        <a:lnSpc>
                          <a:spcPct val="115000"/>
                        </a:lnSpc>
                        <a:spcAft>
                          <a:spcPts val="0"/>
                        </a:spcAft>
                      </a:pPr>
                      <a:r>
                        <a:rPr lang="ru-RU" sz="1300" dirty="0">
                          <a:solidFill>
                            <a:srgbClr val="081276"/>
                          </a:solidFill>
                          <a:latin typeface="Times New Roman"/>
                          <a:ea typeface="Times New Roman"/>
                          <a:cs typeface="Times New Roman"/>
                        </a:rPr>
                        <a:t>Цель: преобразование фигур, количественные отношения, логические связи между этапами </a:t>
                      </a:r>
                      <a:r>
                        <a:rPr lang="ru-RU" sz="1300" dirty="0" smtClean="0">
                          <a:solidFill>
                            <a:srgbClr val="081276"/>
                          </a:solidFill>
                          <a:latin typeface="Times New Roman"/>
                          <a:ea typeface="Times New Roman"/>
                          <a:cs typeface="Times New Roman"/>
                        </a:rPr>
                        <a:t>выполнения</a:t>
                      </a:r>
                      <a:endParaRPr lang="ru-RU" sz="1300" dirty="0" smtClean="0">
                        <a:solidFill>
                          <a:srgbClr val="081276"/>
                        </a:solidFill>
                        <a:latin typeface="Calibri"/>
                        <a:ea typeface="Calibri"/>
                        <a:cs typeface="Times New Roman"/>
                      </a:endParaRPr>
                    </a:p>
                    <a:p>
                      <a:pPr marL="0" lvl="0" indent="0" algn="l">
                        <a:lnSpc>
                          <a:spcPct val="115000"/>
                        </a:lnSpc>
                        <a:spcAft>
                          <a:spcPts val="0"/>
                        </a:spcAft>
                        <a:buSzPts val="1000"/>
                        <a:buFont typeface="Symbol"/>
                        <a:buNone/>
                        <a:tabLst>
                          <a:tab pos="457200" algn="l"/>
                        </a:tabLst>
                      </a:pPr>
                      <a:r>
                        <a:rPr lang="ru-RU" sz="1300" dirty="0" smtClean="0">
                          <a:solidFill>
                            <a:srgbClr val="081276"/>
                          </a:solidFill>
                          <a:latin typeface="Times New Roman"/>
                          <a:ea typeface="Times New Roman"/>
                          <a:cs typeface="Times New Roman"/>
                        </a:rPr>
                        <a:t>.</a:t>
                      </a:r>
                      <a:endParaRPr lang="ru-RU" sz="1300" dirty="0" smtClean="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dirty="0" smtClean="0">
                          <a:solidFill>
                            <a:srgbClr val="081276"/>
                          </a:solidFill>
                          <a:latin typeface="Times New Roman"/>
                          <a:ea typeface="Times New Roman"/>
                          <a:cs typeface="Times New Roman"/>
                        </a:rPr>
                        <a:t>Логические </a:t>
                      </a:r>
                      <a:r>
                        <a:rPr lang="ru-RU" sz="1300" dirty="0">
                          <a:solidFill>
                            <a:srgbClr val="081276"/>
                          </a:solidFill>
                          <a:latin typeface="Times New Roman"/>
                          <a:ea typeface="Times New Roman"/>
                          <a:cs typeface="Times New Roman"/>
                        </a:rPr>
                        <a:t>игровые задания «4-ый лишний».</a:t>
                      </a:r>
                      <a:endParaRPr lang="ru-RU" sz="1300" dirty="0">
                        <a:solidFill>
                          <a:srgbClr val="081276"/>
                        </a:solidFill>
                        <a:latin typeface="Calibri"/>
                        <a:ea typeface="Calibri"/>
                        <a:cs typeface="Times New Roman"/>
                      </a:endParaRPr>
                    </a:p>
                    <a:p>
                      <a:pPr algn="l">
                        <a:lnSpc>
                          <a:spcPct val="115000"/>
                        </a:lnSpc>
                        <a:spcAft>
                          <a:spcPts val="0"/>
                        </a:spcAft>
                      </a:pPr>
                      <a:r>
                        <a:rPr lang="ru-RU" sz="1300" dirty="0">
                          <a:solidFill>
                            <a:srgbClr val="081276"/>
                          </a:solidFill>
                          <a:latin typeface="Times New Roman"/>
                          <a:ea typeface="Times New Roman"/>
                          <a:cs typeface="Times New Roman"/>
                        </a:rPr>
                        <a:t>Цель: развитие умения решать логические задачи, группировать по 3-4 признакам</a:t>
                      </a:r>
                      <a:endParaRPr lang="ru-RU" sz="1300" dirty="0">
                        <a:solidFill>
                          <a:srgbClr val="081276"/>
                        </a:solidFill>
                        <a:latin typeface="Calibri"/>
                        <a:ea typeface="Calibri"/>
                        <a:cs typeface="Times New Roman"/>
                      </a:endParaRPr>
                    </a:p>
                  </a:txBody>
                  <a:tcPr marL="0" marR="0" marT="0" marB="0">
                    <a:lnL>
                      <a:noFill/>
                    </a:lnL>
                    <a:lnR>
                      <a:noFill/>
                    </a:lnR>
                    <a:lnT>
                      <a:noFill/>
                    </a:lnT>
                    <a:lnB>
                      <a:noFill/>
                    </a:lnB>
                  </a:tcPr>
                </a:tc>
              </a:tr>
              <a:tr h="205662">
                <a:tc gridSpan="2">
                  <a:txBody>
                    <a:bodyPr/>
                    <a:lstStyle/>
                    <a:p>
                      <a:pPr algn="ctr">
                        <a:lnSpc>
                          <a:spcPct val="115000"/>
                        </a:lnSpc>
                        <a:spcAft>
                          <a:spcPts val="0"/>
                        </a:spcAft>
                      </a:pPr>
                      <a:r>
                        <a:rPr lang="ru-RU" sz="1300" b="1">
                          <a:solidFill>
                            <a:srgbClr val="081276"/>
                          </a:solidFill>
                          <a:latin typeface="Times New Roman"/>
                          <a:ea typeface="Times New Roman"/>
                          <a:cs typeface="Times New Roman"/>
                        </a:rPr>
                        <a:t>ОКТЯБРЬ</a:t>
                      </a:r>
                      <a:endParaRPr lang="ru-RU" sz="1300">
                        <a:solidFill>
                          <a:srgbClr val="081276"/>
                        </a:solidFill>
                        <a:latin typeface="Calibri"/>
                        <a:ea typeface="Calibri"/>
                        <a:cs typeface="Times New Roman"/>
                      </a:endParaRPr>
                    </a:p>
                  </a:txBody>
                  <a:tcPr marL="0" marR="0" marT="0" marB="0">
                    <a:lnL>
                      <a:noFill/>
                    </a:lnL>
                    <a:lnR>
                      <a:noFill/>
                    </a:lnR>
                    <a:lnT>
                      <a:noFill/>
                    </a:lnT>
                    <a:lnB>
                      <a:noFill/>
                    </a:lnB>
                  </a:tcPr>
                </a:tc>
                <a:tc hMerge="1">
                  <a:txBody>
                    <a:bodyPr/>
                    <a:lstStyle/>
                    <a:p>
                      <a:endParaRPr lang="ru-RU"/>
                    </a:p>
                  </a:txBody>
                  <a:tcPr/>
                </a:tc>
              </a:tr>
              <a:tr h="3360480">
                <a:tc>
                  <a:txBody>
                    <a:bodyPr/>
                    <a:lstStyle/>
                    <a:p>
                      <a:pPr marL="457200" algn="l">
                        <a:lnSpc>
                          <a:spcPct val="115000"/>
                        </a:lnSpc>
                        <a:spcAft>
                          <a:spcPts val="0"/>
                        </a:spcAft>
                        <a:tabLst>
                          <a:tab pos="457200" algn="l"/>
                        </a:tabLst>
                      </a:pPr>
                      <a:r>
                        <a:rPr lang="ru-RU" sz="1300" dirty="0">
                          <a:solidFill>
                            <a:srgbClr val="081276"/>
                          </a:solidFill>
                          <a:latin typeface="Times New Roman"/>
                          <a:ea typeface="Times New Roman"/>
                          <a:cs typeface="Times New Roman"/>
                        </a:rPr>
                        <a:t>Решение проблемной ситуации «Кого больше?».</a:t>
                      </a:r>
                      <a:endParaRPr lang="ru-RU" sz="1300" dirty="0">
                        <a:solidFill>
                          <a:srgbClr val="081276"/>
                        </a:solidFill>
                        <a:latin typeface="Calibri"/>
                        <a:ea typeface="Calibri"/>
                        <a:cs typeface="Times New Roman"/>
                      </a:endParaRPr>
                    </a:p>
                    <a:p>
                      <a:pPr algn="l">
                        <a:lnSpc>
                          <a:spcPct val="115000"/>
                        </a:lnSpc>
                        <a:spcAft>
                          <a:spcPts val="0"/>
                        </a:spcAft>
                      </a:pPr>
                      <a:r>
                        <a:rPr lang="ru-RU" sz="1300" dirty="0">
                          <a:solidFill>
                            <a:srgbClr val="081276"/>
                          </a:solidFill>
                          <a:latin typeface="Times New Roman"/>
                          <a:ea typeface="Times New Roman"/>
                          <a:cs typeface="Times New Roman"/>
                        </a:rPr>
                        <a:t>Цель: овладение способом сравнения множеств, графическое построение парами.</a:t>
                      </a:r>
                      <a:endParaRPr lang="ru-RU" sz="1300"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dirty="0">
                          <a:solidFill>
                            <a:srgbClr val="081276"/>
                          </a:solidFill>
                          <a:latin typeface="Times New Roman"/>
                          <a:ea typeface="Times New Roman"/>
                          <a:cs typeface="Times New Roman"/>
                        </a:rPr>
                        <a:t>Решение логических задач, придуманных детьми.</a:t>
                      </a:r>
                      <a:endParaRPr lang="ru-RU" sz="1300" dirty="0">
                        <a:solidFill>
                          <a:srgbClr val="081276"/>
                        </a:solidFill>
                        <a:latin typeface="Calibri"/>
                        <a:ea typeface="Calibri"/>
                        <a:cs typeface="Times New Roman"/>
                      </a:endParaRPr>
                    </a:p>
                    <a:p>
                      <a:pPr algn="l">
                        <a:lnSpc>
                          <a:spcPct val="115000"/>
                        </a:lnSpc>
                        <a:spcAft>
                          <a:spcPts val="0"/>
                        </a:spcAft>
                      </a:pPr>
                      <a:r>
                        <a:rPr lang="ru-RU" sz="1300" dirty="0">
                          <a:solidFill>
                            <a:srgbClr val="081276"/>
                          </a:solidFill>
                          <a:latin typeface="Times New Roman"/>
                          <a:ea typeface="Times New Roman"/>
                          <a:cs typeface="Times New Roman"/>
                        </a:rPr>
                        <a:t>Цель: развитие словесно-логического мышления.</a:t>
                      </a:r>
                      <a:endParaRPr lang="ru-RU" sz="1300"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dirty="0">
                          <a:solidFill>
                            <a:srgbClr val="081276"/>
                          </a:solidFill>
                          <a:latin typeface="Times New Roman"/>
                          <a:ea typeface="Times New Roman"/>
                          <a:cs typeface="Times New Roman"/>
                        </a:rPr>
                        <a:t>Логико-математическая игра «Как мы ходили в гости».</a:t>
                      </a:r>
                      <a:endParaRPr lang="ru-RU" sz="1300" dirty="0">
                        <a:solidFill>
                          <a:srgbClr val="081276"/>
                        </a:solidFill>
                        <a:latin typeface="Calibri"/>
                        <a:ea typeface="Calibri"/>
                        <a:cs typeface="Times New Roman"/>
                      </a:endParaRPr>
                    </a:p>
                    <a:p>
                      <a:pPr algn="l">
                        <a:lnSpc>
                          <a:spcPct val="115000"/>
                        </a:lnSpc>
                        <a:spcAft>
                          <a:spcPts val="0"/>
                        </a:spcAft>
                      </a:pPr>
                      <a:r>
                        <a:rPr lang="ru-RU" sz="1300" dirty="0">
                          <a:solidFill>
                            <a:srgbClr val="081276"/>
                          </a:solidFill>
                          <a:latin typeface="Times New Roman"/>
                          <a:ea typeface="Times New Roman"/>
                          <a:cs typeface="Times New Roman"/>
                        </a:rPr>
                        <a:t>Цель: развитие умения определять пространственные отношения в направлении от других объектов, составление целого из частей по замыслу.</a:t>
                      </a:r>
                      <a:endParaRPr lang="ru-RU" sz="1300"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dirty="0">
                          <a:solidFill>
                            <a:srgbClr val="081276"/>
                          </a:solidFill>
                          <a:latin typeface="Times New Roman"/>
                          <a:ea typeface="Times New Roman"/>
                          <a:cs typeface="Times New Roman"/>
                        </a:rPr>
                        <a:t>Знакомство с развивающим пособием «</a:t>
                      </a:r>
                      <a:r>
                        <a:rPr lang="ru-RU" sz="1300" dirty="0" err="1">
                          <a:solidFill>
                            <a:srgbClr val="081276"/>
                          </a:solidFill>
                          <a:latin typeface="Times New Roman"/>
                          <a:ea typeface="Times New Roman"/>
                          <a:cs typeface="Times New Roman"/>
                        </a:rPr>
                        <a:t>Чудо-крестики</a:t>
                      </a:r>
                      <a:r>
                        <a:rPr lang="ru-RU" sz="1300" dirty="0">
                          <a:solidFill>
                            <a:srgbClr val="081276"/>
                          </a:solidFill>
                          <a:latin typeface="Times New Roman"/>
                          <a:ea typeface="Times New Roman"/>
                          <a:cs typeface="Times New Roman"/>
                        </a:rPr>
                        <a:t> 2,3».</a:t>
                      </a:r>
                      <a:endParaRPr lang="ru-RU" sz="1300" dirty="0">
                        <a:solidFill>
                          <a:srgbClr val="081276"/>
                        </a:solidFill>
                        <a:latin typeface="Calibri"/>
                        <a:ea typeface="Calibri"/>
                        <a:cs typeface="Times New Roman"/>
                      </a:endParaRPr>
                    </a:p>
                    <a:p>
                      <a:pPr algn="l">
                        <a:lnSpc>
                          <a:spcPct val="115000"/>
                        </a:lnSpc>
                        <a:spcAft>
                          <a:spcPts val="0"/>
                        </a:spcAft>
                      </a:pPr>
                      <a:r>
                        <a:rPr lang="ru-RU" sz="1300" dirty="0">
                          <a:solidFill>
                            <a:srgbClr val="081276"/>
                          </a:solidFill>
                          <a:latin typeface="Times New Roman"/>
                          <a:ea typeface="Times New Roman"/>
                          <a:cs typeface="Times New Roman"/>
                        </a:rPr>
                        <a:t>Цель: развитие умения составлять предметные силуэты по схеме-рисунку.</a:t>
                      </a:r>
                      <a:endParaRPr lang="ru-RU" sz="1300" dirty="0">
                        <a:solidFill>
                          <a:srgbClr val="081276"/>
                        </a:solidFill>
                        <a:latin typeface="Calibri"/>
                        <a:ea typeface="Calibri"/>
                        <a:cs typeface="Times New Roman"/>
                      </a:endParaRPr>
                    </a:p>
                  </a:txBody>
                  <a:tcPr marL="0" marR="0" marT="0" marB="0">
                    <a:lnL>
                      <a:noFill/>
                    </a:lnL>
                    <a:lnR>
                      <a:noFill/>
                    </a:lnR>
                    <a:lnT>
                      <a:noFill/>
                    </a:lnT>
                    <a:lnB>
                      <a:noFill/>
                    </a:lnB>
                  </a:tcPr>
                </a:tc>
                <a:tc>
                  <a:txBody>
                    <a:bodyPr/>
                    <a:lstStyle/>
                    <a:p>
                      <a:pPr marL="457200" algn="l">
                        <a:lnSpc>
                          <a:spcPct val="115000"/>
                        </a:lnSpc>
                        <a:spcAft>
                          <a:spcPts val="0"/>
                        </a:spcAft>
                        <a:tabLst>
                          <a:tab pos="457200" algn="l"/>
                        </a:tabLst>
                      </a:pPr>
                      <a:r>
                        <a:rPr lang="ru-RU" sz="1300" dirty="0" smtClean="0">
                          <a:solidFill>
                            <a:srgbClr val="081276"/>
                          </a:solidFill>
                          <a:latin typeface="Times New Roman"/>
                          <a:ea typeface="Times New Roman"/>
                          <a:cs typeface="Times New Roman"/>
                        </a:rPr>
                        <a:t>.</a:t>
                      </a:r>
                      <a:endParaRPr lang="ru-RU" sz="1300"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dirty="0">
                          <a:solidFill>
                            <a:srgbClr val="081276"/>
                          </a:solidFill>
                          <a:latin typeface="Times New Roman"/>
                          <a:ea typeface="Times New Roman"/>
                          <a:cs typeface="Times New Roman"/>
                        </a:rPr>
                        <a:t>Развивающее пособие «</a:t>
                      </a:r>
                      <a:r>
                        <a:rPr lang="ru-RU" sz="1300" dirty="0" err="1">
                          <a:solidFill>
                            <a:srgbClr val="081276"/>
                          </a:solidFill>
                          <a:latin typeface="Times New Roman"/>
                          <a:ea typeface="Times New Roman"/>
                          <a:cs typeface="Times New Roman"/>
                        </a:rPr>
                        <a:t>Чудо-крестики</a:t>
                      </a:r>
                      <a:r>
                        <a:rPr lang="ru-RU" sz="1300" dirty="0">
                          <a:solidFill>
                            <a:srgbClr val="081276"/>
                          </a:solidFill>
                          <a:latin typeface="Times New Roman"/>
                          <a:ea typeface="Times New Roman"/>
                          <a:cs typeface="Times New Roman"/>
                        </a:rPr>
                        <a:t>» 2,3.</a:t>
                      </a:r>
                      <a:endParaRPr lang="ru-RU" sz="1300" dirty="0">
                        <a:solidFill>
                          <a:srgbClr val="081276"/>
                        </a:solidFill>
                        <a:latin typeface="Calibri"/>
                        <a:ea typeface="Calibri"/>
                        <a:cs typeface="Times New Roman"/>
                      </a:endParaRPr>
                    </a:p>
                    <a:p>
                      <a:pPr algn="l">
                        <a:lnSpc>
                          <a:spcPct val="115000"/>
                        </a:lnSpc>
                        <a:spcAft>
                          <a:spcPts val="0"/>
                        </a:spcAft>
                      </a:pPr>
                      <a:r>
                        <a:rPr lang="ru-RU" sz="1300" dirty="0">
                          <a:solidFill>
                            <a:srgbClr val="081276"/>
                          </a:solidFill>
                          <a:latin typeface="Times New Roman"/>
                          <a:ea typeface="Times New Roman"/>
                          <a:cs typeface="Times New Roman"/>
                        </a:rPr>
                        <a:t>Цель: развитие умения конструировать по схемам наглядно-образного мышления.</a:t>
                      </a:r>
                      <a:endParaRPr lang="ru-RU" sz="1300"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dirty="0">
                          <a:solidFill>
                            <a:srgbClr val="081276"/>
                          </a:solidFill>
                          <a:latin typeface="Times New Roman"/>
                          <a:ea typeface="Times New Roman"/>
                          <a:cs typeface="Times New Roman"/>
                        </a:rPr>
                        <a:t>Игры со счетными палочками (конструирование и преобразование фигур разной сложности).</a:t>
                      </a:r>
                      <a:endParaRPr lang="ru-RU" sz="1300" dirty="0">
                        <a:solidFill>
                          <a:srgbClr val="081276"/>
                        </a:solidFill>
                        <a:latin typeface="Calibri"/>
                        <a:ea typeface="Calibri"/>
                        <a:cs typeface="Times New Roman"/>
                      </a:endParaRPr>
                    </a:p>
                    <a:p>
                      <a:pPr algn="l">
                        <a:lnSpc>
                          <a:spcPct val="115000"/>
                        </a:lnSpc>
                        <a:spcAft>
                          <a:spcPts val="0"/>
                        </a:spcAft>
                      </a:pPr>
                      <a:r>
                        <a:rPr lang="ru-RU" sz="1300" dirty="0">
                          <a:solidFill>
                            <a:srgbClr val="081276"/>
                          </a:solidFill>
                          <a:latin typeface="Times New Roman"/>
                          <a:ea typeface="Times New Roman"/>
                          <a:cs typeface="Times New Roman"/>
                        </a:rPr>
                        <a:t>Цель: самостоятельное придумывание новых фигур, используя метод передвижения палочек.</a:t>
                      </a:r>
                      <a:endParaRPr lang="ru-RU" sz="1300" dirty="0">
                        <a:solidFill>
                          <a:srgbClr val="081276"/>
                        </a:solidFill>
                        <a:latin typeface="Calibri"/>
                        <a:ea typeface="Calibri"/>
                        <a:cs typeface="Times New Roman"/>
                      </a:endParaRPr>
                    </a:p>
                  </a:txBody>
                  <a:tcPr marL="0" marR="0" marT="0" marB="0">
                    <a:lnL>
                      <a:noFill/>
                    </a:lnL>
                    <a:lnR>
                      <a:noFill/>
                    </a:lnR>
                    <a:lnT>
                      <a:noFill/>
                    </a:lnT>
                    <a:lnB>
                      <a:noFill/>
                    </a:lnB>
                  </a:tcPr>
                </a:tc>
              </a:tr>
            </a:tbl>
          </a:graphicData>
        </a:graphic>
      </p:graphicFrame>
      <p:sp>
        <p:nvSpPr>
          <p:cNvPr id="3073" name="Rectangle 1"/>
          <p:cNvSpPr>
            <a:spLocks noChangeArrowheads="1"/>
          </p:cNvSpPr>
          <p:nvPr/>
        </p:nvSpPr>
        <p:spPr bwMode="auto">
          <a:xfrm>
            <a:off x="2751598" y="74711"/>
            <a:ext cx="364080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rgbClr val="081276"/>
                </a:solidFill>
                <a:effectLst/>
                <a:latin typeface="Times New Roman" pitchFamily="18" charset="0"/>
                <a:ea typeface="Calibri" pitchFamily="34" charset="0"/>
                <a:cs typeface="Times New Roman" pitchFamily="18" charset="0"/>
              </a:rPr>
              <a:t>Перспективный план работы с детьми 6-7лет</a:t>
            </a:r>
            <a:endParaRPr kumimoji="0" lang="ru-RU" sz="1800" b="0" i="0" u="none" strike="noStrike" cap="none" normalizeH="0" baseline="0" dirty="0" smtClean="0">
              <a:ln>
                <a:noFill/>
              </a:ln>
              <a:solidFill>
                <a:srgbClr val="081276"/>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92149499"/>
              </p:ext>
            </p:extLst>
          </p:nvPr>
        </p:nvGraphicFramePr>
        <p:xfrm>
          <a:off x="323528" y="260648"/>
          <a:ext cx="8568952" cy="6323479"/>
        </p:xfrm>
        <a:graphic>
          <a:graphicData uri="http://schemas.openxmlformats.org/drawingml/2006/table">
            <a:tbl>
              <a:tblPr/>
              <a:tblGrid>
                <a:gridCol w="4211252"/>
                <a:gridCol w="4357700"/>
              </a:tblGrid>
              <a:tr h="223679">
                <a:tc gridSpan="2">
                  <a:txBody>
                    <a:bodyPr/>
                    <a:lstStyle/>
                    <a:p>
                      <a:pPr algn="ctr">
                        <a:lnSpc>
                          <a:spcPct val="115000"/>
                        </a:lnSpc>
                        <a:spcAft>
                          <a:spcPts val="1000"/>
                        </a:spcAft>
                      </a:pPr>
                      <a:r>
                        <a:rPr lang="ru-RU" sz="1300" b="1" dirty="0">
                          <a:solidFill>
                            <a:srgbClr val="081276"/>
                          </a:solidFill>
                          <a:latin typeface="Times New Roman"/>
                          <a:ea typeface="Times New Roman"/>
                          <a:cs typeface="Times New Roman"/>
                        </a:rPr>
                        <a:t>НОЯБРЬ</a:t>
                      </a:r>
                      <a:endParaRPr lang="ru-RU" sz="1300" b="1" dirty="0">
                        <a:solidFill>
                          <a:srgbClr val="081276"/>
                        </a:solidFill>
                        <a:latin typeface="Calibri"/>
                        <a:ea typeface="Calibri"/>
                        <a:cs typeface="Times New Roman"/>
                      </a:endParaRPr>
                    </a:p>
                  </a:txBody>
                  <a:tcPr marL="0" marR="0" marT="0" marB="0">
                    <a:lnL>
                      <a:noFill/>
                    </a:lnL>
                    <a:lnR>
                      <a:noFill/>
                    </a:lnR>
                    <a:lnT>
                      <a:noFill/>
                    </a:lnT>
                    <a:lnB>
                      <a:noFill/>
                    </a:lnB>
                  </a:tcPr>
                </a:tc>
                <a:tc hMerge="1">
                  <a:txBody>
                    <a:bodyPr/>
                    <a:lstStyle/>
                    <a:p>
                      <a:endParaRPr lang="ru-RU"/>
                    </a:p>
                  </a:txBody>
                  <a:tcPr/>
                </a:tc>
              </a:tr>
              <a:tr h="2815946">
                <a:tc>
                  <a:txBody>
                    <a:bodyPr/>
                    <a:lstStyle/>
                    <a:p>
                      <a:pPr marL="342900" lvl="0" indent="-342900" algn="l">
                        <a:lnSpc>
                          <a:spcPct val="115000"/>
                        </a:lnSpc>
                        <a:spcAft>
                          <a:spcPts val="0"/>
                        </a:spcAft>
                        <a:buSzPts val="1000"/>
                        <a:buFont typeface="Symbol"/>
                        <a:buChar char=""/>
                        <a:tabLst>
                          <a:tab pos="457200" algn="l"/>
                        </a:tabLst>
                      </a:pPr>
                      <a:r>
                        <a:rPr lang="ru-RU" sz="1300" b="1" dirty="0">
                          <a:solidFill>
                            <a:srgbClr val="081276"/>
                          </a:solidFill>
                          <a:latin typeface="Times New Roman"/>
                          <a:ea typeface="Times New Roman"/>
                          <a:cs typeface="Times New Roman"/>
                        </a:rPr>
                        <a:t>Развивающая игра «Прозрачные льдинки».</a:t>
                      </a:r>
                      <a:endParaRPr lang="ru-RU" sz="1300" b="1" dirty="0">
                        <a:solidFill>
                          <a:srgbClr val="081276"/>
                        </a:solidFill>
                        <a:latin typeface="Calibri"/>
                        <a:ea typeface="Calibri"/>
                        <a:cs typeface="Times New Roman"/>
                      </a:endParaRPr>
                    </a:p>
                    <a:p>
                      <a:pPr algn="l">
                        <a:lnSpc>
                          <a:spcPct val="115000"/>
                        </a:lnSpc>
                        <a:spcAft>
                          <a:spcPts val="0"/>
                        </a:spcAft>
                      </a:pPr>
                      <a:r>
                        <a:rPr lang="ru-RU" sz="1300" b="1" dirty="0">
                          <a:solidFill>
                            <a:srgbClr val="081276"/>
                          </a:solidFill>
                          <a:latin typeface="Times New Roman"/>
                          <a:ea typeface="Times New Roman"/>
                          <a:cs typeface="Times New Roman"/>
                        </a:rPr>
                        <a:t>Цель: развитие умения производить </a:t>
                      </a:r>
                      <a:r>
                        <a:rPr lang="ru-RU" sz="1300" b="1" dirty="0" err="1">
                          <a:solidFill>
                            <a:srgbClr val="081276"/>
                          </a:solidFill>
                          <a:latin typeface="Times New Roman"/>
                          <a:ea typeface="Times New Roman"/>
                          <a:cs typeface="Times New Roman"/>
                        </a:rPr>
                        <a:t>сериацию</a:t>
                      </a:r>
                      <a:r>
                        <a:rPr lang="ru-RU" sz="1300" b="1" dirty="0">
                          <a:solidFill>
                            <a:srgbClr val="081276"/>
                          </a:solidFill>
                          <a:latin typeface="Times New Roman"/>
                          <a:ea typeface="Times New Roman"/>
                          <a:cs typeface="Times New Roman"/>
                        </a:rPr>
                        <a:t> по двум-трем признакам, преобразовывать фигуры.</a:t>
                      </a:r>
                      <a:endParaRPr lang="ru-RU" sz="1300" b="1"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b="1" dirty="0">
                          <a:solidFill>
                            <a:srgbClr val="081276"/>
                          </a:solidFill>
                          <a:latin typeface="Times New Roman"/>
                          <a:ea typeface="Times New Roman"/>
                          <a:cs typeface="Times New Roman"/>
                        </a:rPr>
                        <a:t>Решение проблемных ситуаций, придуманных воспитателем.</a:t>
                      </a:r>
                      <a:endParaRPr lang="ru-RU" sz="1300" b="1" dirty="0">
                        <a:solidFill>
                          <a:srgbClr val="081276"/>
                        </a:solidFill>
                        <a:latin typeface="Calibri"/>
                        <a:ea typeface="Calibri"/>
                        <a:cs typeface="Times New Roman"/>
                      </a:endParaRPr>
                    </a:p>
                    <a:p>
                      <a:pPr algn="l">
                        <a:lnSpc>
                          <a:spcPct val="115000"/>
                        </a:lnSpc>
                        <a:spcAft>
                          <a:spcPts val="0"/>
                        </a:spcAft>
                      </a:pPr>
                      <a:r>
                        <a:rPr lang="ru-RU" sz="1300" b="1" dirty="0">
                          <a:solidFill>
                            <a:srgbClr val="081276"/>
                          </a:solidFill>
                          <a:latin typeface="Times New Roman"/>
                          <a:ea typeface="Times New Roman"/>
                          <a:cs typeface="Times New Roman"/>
                        </a:rPr>
                        <a:t>Цель: развитие логического мышления.</a:t>
                      </a:r>
                      <a:endParaRPr lang="ru-RU" sz="1300" b="1" dirty="0">
                        <a:solidFill>
                          <a:srgbClr val="081276"/>
                        </a:solidFill>
                        <a:latin typeface="Calibri"/>
                        <a:ea typeface="Calibri"/>
                        <a:cs typeface="Times New Roman"/>
                      </a:endParaRPr>
                    </a:p>
                    <a:p>
                      <a:pPr marL="457200" algn="l">
                        <a:lnSpc>
                          <a:spcPct val="115000"/>
                        </a:lnSpc>
                        <a:spcAft>
                          <a:spcPts val="0"/>
                        </a:spcAft>
                        <a:tabLst>
                          <a:tab pos="457200" algn="l"/>
                        </a:tabLst>
                      </a:pPr>
                      <a:r>
                        <a:rPr lang="ru-RU" sz="1300" b="1" dirty="0">
                          <a:solidFill>
                            <a:srgbClr val="081276"/>
                          </a:solidFill>
                          <a:latin typeface="Times New Roman"/>
                          <a:ea typeface="Times New Roman"/>
                          <a:cs typeface="Times New Roman"/>
                        </a:rPr>
                        <a:t>Решение логических задач, придуманных детьми.</a:t>
                      </a:r>
                      <a:endParaRPr lang="ru-RU" sz="1300" b="1" dirty="0">
                        <a:solidFill>
                          <a:srgbClr val="081276"/>
                        </a:solidFill>
                        <a:latin typeface="Calibri"/>
                        <a:ea typeface="Calibri"/>
                        <a:cs typeface="Times New Roman"/>
                      </a:endParaRPr>
                    </a:p>
                    <a:p>
                      <a:pPr algn="l">
                        <a:lnSpc>
                          <a:spcPct val="115000"/>
                        </a:lnSpc>
                        <a:spcAft>
                          <a:spcPts val="0"/>
                        </a:spcAft>
                      </a:pPr>
                      <a:r>
                        <a:rPr lang="ru-RU" sz="1300" b="1" dirty="0">
                          <a:solidFill>
                            <a:srgbClr val="081276"/>
                          </a:solidFill>
                          <a:latin typeface="Times New Roman"/>
                          <a:ea typeface="Times New Roman"/>
                          <a:cs typeface="Times New Roman"/>
                        </a:rPr>
                        <a:t>Цель: развитие словесно-логического мышления.</a:t>
                      </a:r>
                      <a:endParaRPr lang="ru-RU" sz="1300" b="1" dirty="0">
                        <a:solidFill>
                          <a:srgbClr val="081276"/>
                        </a:solidFill>
                        <a:latin typeface="Calibri"/>
                        <a:ea typeface="Calibri"/>
                        <a:cs typeface="Times New Roman"/>
                      </a:endParaRPr>
                    </a:p>
                  </a:txBody>
                  <a:tcPr marL="0" marR="0" marT="0" marB="0">
                    <a:lnL>
                      <a:noFill/>
                    </a:lnL>
                    <a:lnR>
                      <a:noFill/>
                    </a:lnR>
                    <a:lnT>
                      <a:noFill/>
                    </a:lnT>
                    <a:lnB>
                      <a:noFill/>
                    </a:lnB>
                  </a:tcPr>
                </a:tc>
                <a:tc>
                  <a:txBody>
                    <a:bodyPr/>
                    <a:lstStyle/>
                    <a:p>
                      <a:pPr marL="342900" lvl="0" indent="-342900" algn="l">
                        <a:lnSpc>
                          <a:spcPct val="115000"/>
                        </a:lnSpc>
                        <a:spcAft>
                          <a:spcPts val="0"/>
                        </a:spcAft>
                        <a:buSzPts val="1000"/>
                        <a:buFont typeface="Symbol"/>
                        <a:buChar char=""/>
                        <a:tabLst>
                          <a:tab pos="457200" algn="l"/>
                        </a:tabLst>
                      </a:pPr>
                      <a:r>
                        <a:rPr lang="ru-RU" sz="1300" b="1" dirty="0">
                          <a:solidFill>
                            <a:srgbClr val="081276"/>
                          </a:solidFill>
                          <a:latin typeface="Times New Roman"/>
                          <a:ea typeface="Times New Roman"/>
                          <a:cs typeface="Times New Roman"/>
                        </a:rPr>
                        <a:t>Конструирование с помощью развивающего пособия «Прозрачная цифра».</a:t>
                      </a:r>
                      <a:endParaRPr lang="ru-RU" sz="1300" b="1" dirty="0">
                        <a:solidFill>
                          <a:srgbClr val="081276"/>
                        </a:solidFill>
                        <a:latin typeface="Calibri"/>
                        <a:ea typeface="Calibri"/>
                        <a:cs typeface="Times New Roman"/>
                      </a:endParaRPr>
                    </a:p>
                    <a:p>
                      <a:pPr algn="l">
                        <a:lnSpc>
                          <a:spcPct val="115000"/>
                        </a:lnSpc>
                        <a:spcAft>
                          <a:spcPts val="0"/>
                        </a:spcAft>
                      </a:pPr>
                      <a:r>
                        <a:rPr lang="ru-RU" sz="1300" b="1" dirty="0">
                          <a:solidFill>
                            <a:srgbClr val="081276"/>
                          </a:solidFill>
                          <a:latin typeface="Times New Roman"/>
                          <a:ea typeface="Times New Roman"/>
                          <a:cs typeface="Times New Roman"/>
                        </a:rPr>
                        <a:t>Цель: развитие умения обозначать пространственные отношения на плоскости.</a:t>
                      </a:r>
                      <a:endParaRPr lang="ru-RU" sz="1300" b="1"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b="1" dirty="0">
                          <a:solidFill>
                            <a:srgbClr val="081276"/>
                          </a:solidFill>
                          <a:latin typeface="Times New Roman"/>
                          <a:ea typeface="Times New Roman"/>
                          <a:cs typeface="Times New Roman"/>
                        </a:rPr>
                        <a:t>Математическая логическая игра «Заполни квадрат».</a:t>
                      </a:r>
                      <a:endParaRPr lang="ru-RU" sz="1300" b="1" dirty="0">
                        <a:solidFill>
                          <a:srgbClr val="081276"/>
                        </a:solidFill>
                        <a:latin typeface="Calibri"/>
                        <a:ea typeface="Calibri"/>
                        <a:cs typeface="Times New Roman"/>
                      </a:endParaRPr>
                    </a:p>
                    <a:p>
                      <a:pPr algn="l">
                        <a:lnSpc>
                          <a:spcPct val="115000"/>
                        </a:lnSpc>
                        <a:spcAft>
                          <a:spcPts val="0"/>
                        </a:spcAft>
                      </a:pPr>
                      <a:r>
                        <a:rPr lang="ru-RU" sz="1300" b="1" dirty="0">
                          <a:solidFill>
                            <a:srgbClr val="081276"/>
                          </a:solidFill>
                          <a:latin typeface="Times New Roman"/>
                          <a:ea typeface="Times New Roman"/>
                          <a:cs typeface="Times New Roman"/>
                        </a:rPr>
                        <a:t>Цель: развитие умения упорядочивать предметы по разным признакам (классификация и объединение</a:t>
                      </a:r>
                      <a:r>
                        <a:rPr lang="ru-RU" sz="1300" b="1" dirty="0" smtClean="0">
                          <a:solidFill>
                            <a:srgbClr val="081276"/>
                          </a:solidFill>
                          <a:latin typeface="Times New Roman"/>
                          <a:ea typeface="Times New Roman"/>
                          <a:cs typeface="Times New Roman"/>
                        </a:rPr>
                        <a:t>). </a:t>
                      </a:r>
                      <a:endParaRPr lang="ru-RU" sz="1300" b="1" dirty="0">
                        <a:solidFill>
                          <a:srgbClr val="081276"/>
                        </a:solidFill>
                        <a:latin typeface="Calibri"/>
                        <a:ea typeface="Calibri"/>
                        <a:cs typeface="Times New Roman"/>
                      </a:endParaRPr>
                    </a:p>
                  </a:txBody>
                  <a:tcPr marL="0" marR="0" marT="0" marB="0">
                    <a:lnL>
                      <a:noFill/>
                    </a:lnL>
                    <a:lnR>
                      <a:noFill/>
                    </a:lnR>
                    <a:lnT>
                      <a:noFill/>
                    </a:lnT>
                    <a:lnB>
                      <a:noFill/>
                    </a:lnB>
                  </a:tcPr>
                </a:tc>
              </a:tr>
              <a:tr h="220920">
                <a:tc gridSpan="2">
                  <a:txBody>
                    <a:bodyPr/>
                    <a:lstStyle/>
                    <a:p>
                      <a:pPr algn="ctr">
                        <a:lnSpc>
                          <a:spcPct val="115000"/>
                        </a:lnSpc>
                        <a:spcAft>
                          <a:spcPts val="1000"/>
                        </a:spcAft>
                      </a:pPr>
                      <a:r>
                        <a:rPr lang="ru-RU" sz="1300" b="1" dirty="0">
                          <a:solidFill>
                            <a:srgbClr val="081276"/>
                          </a:solidFill>
                          <a:latin typeface="Times New Roman"/>
                          <a:ea typeface="Times New Roman"/>
                          <a:cs typeface="Times New Roman"/>
                        </a:rPr>
                        <a:t>ДЕКАБРЬ</a:t>
                      </a:r>
                      <a:endParaRPr lang="ru-RU" sz="1300" b="1" dirty="0">
                        <a:solidFill>
                          <a:srgbClr val="081276"/>
                        </a:solidFill>
                        <a:latin typeface="Calibri"/>
                        <a:ea typeface="Calibri"/>
                        <a:cs typeface="Times New Roman"/>
                      </a:endParaRPr>
                    </a:p>
                  </a:txBody>
                  <a:tcPr marL="0" marR="0" marT="0" marB="0">
                    <a:lnL>
                      <a:noFill/>
                    </a:lnL>
                    <a:lnR>
                      <a:noFill/>
                    </a:lnR>
                    <a:lnT>
                      <a:noFill/>
                    </a:lnT>
                    <a:lnB>
                      <a:noFill/>
                    </a:lnB>
                  </a:tcPr>
                </a:tc>
                <a:tc hMerge="1">
                  <a:txBody>
                    <a:bodyPr/>
                    <a:lstStyle/>
                    <a:p>
                      <a:endParaRPr lang="ru-RU"/>
                    </a:p>
                  </a:txBody>
                  <a:tcPr/>
                </a:tc>
              </a:tr>
              <a:tr h="3051857">
                <a:tc>
                  <a:txBody>
                    <a:bodyPr/>
                    <a:lstStyle/>
                    <a:p>
                      <a:pPr marL="342900" lvl="0" indent="-342900" algn="l">
                        <a:lnSpc>
                          <a:spcPct val="115000"/>
                        </a:lnSpc>
                        <a:spcAft>
                          <a:spcPts val="0"/>
                        </a:spcAft>
                        <a:buSzPts val="1000"/>
                        <a:buFont typeface="Symbol"/>
                        <a:buChar char=""/>
                        <a:tabLst>
                          <a:tab pos="457200" algn="l"/>
                        </a:tabLst>
                      </a:pPr>
                      <a:r>
                        <a:rPr lang="ru-RU" sz="1300" b="1" dirty="0">
                          <a:solidFill>
                            <a:srgbClr val="081276"/>
                          </a:solidFill>
                          <a:latin typeface="Times New Roman"/>
                          <a:ea typeface="Times New Roman"/>
                          <a:cs typeface="Times New Roman"/>
                        </a:rPr>
                        <a:t>Придумывание и загадывание логических загадок без слов.</a:t>
                      </a:r>
                      <a:endParaRPr lang="ru-RU" sz="1300" b="1" dirty="0">
                        <a:solidFill>
                          <a:srgbClr val="081276"/>
                        </a:solidFill>
                        <a:latin typeface="Calibri"/>
                        <a:ea typeface="Calibri"/>
                        <a:cs typeface="Times New Roman"/>
                      </a:endParaRPr>
                    </a:p>
                    <a:p>
                      <a:pPr algn="l">
                        <a:lnSpc>
                          <a:spcPct val="115000"/>
                        </a:lnSpc>
                        <a:spcAft>
                          <a:spcPts val="0"/>
                        </a:spcAft>
                      </a:pPr>
                      <a:r>
                        <a:rPr lang="ru-RU" sz="1300" b="1" dirty="0">
                          <a:solidFill>
                            <a:srgbClr val="081276"/>
                          </a:solidFill>
                          <a:latin typeface="Times New Roman"/>
                          <a:ea typeface="Times New Roman"/>
                          <a:cs typeface="Times New Roman"/>
                        </a:rPr>
                        <a:t>Цель: развитие умения составлять загадки по определенным свойствам, выкладывание отгадки при помощи карточек-символов.</a:t>
                      </a:r>
                      <a:endParaRPr lang="ru-RU" sz="1300" b="1"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b="1" dirty="0">
                          <a:solidFill>
                            <a:srgbClr val="081276"/>
                          </a:solidFill>
                          <a:latin typeface="Times New Roman"/>
                          <a:ea typeface="Times New Roman"/>
                          <a:cs typeface="Times New Roman"/>
                        </a:rPr>
                        <a:t>Знакомство детей с игрой «Кораблик Брызг-Брызг».</a:t>
                      </a:r>
                      <a:endParaRPr lang="ru-RU" sz="1300" b="1" dirty="0">
                        <a:solidFill>
                          <a:srgbClr val="081276"/>
                        </a:solidFill>
                        <a:latin typeface="Calibri"/>
                        <a:ea typeface="Calibri"/>
                        <a:cs typeface="Times New Roman"/>
                      </a:endParaRPr>
                    </a:p>
                    <a:p>
                      <a:pPr algn="l">
                        <a:lnSpc>
                          <a:spcPct val="115000"/>
                        </a:lnSpc>
                        <a:spcAft>
                          <a:spcPts val="0"/>
                        </a:spcAft>
                      </a:pPr>
                      <a:r>
                        <a:rPr lang="ru-RU" sz="1300" b="1" dirty="0">
                          <a:solidFill>
                            <a:srgbClr val="081276"/>
                          </a:solidFill>
                          <a:latin typeface="Times New Roman"/>
                          <a:ea typeface="Times New Roman"/>
                          <a:cs typeface="Times New Roman"/>
                        </a:rPr>
                        <a:t>Цель: развитие умения выполнять задания по словесному указанию.</a:t>
                      </a:r>
                      <a:endParaRPr lang="ru-RU" sz="1300" b="1"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b="1" dirty="0">
                          <a:solidFill>
                            <a:srgbClr val="081276"/>
                          </a:solidFill>
                          <a:latin typeface="Times New Roman"/>
                          <a:ea typeface="Times New Roman"/>
                          <a:cs typeface="Times New Roman"/>
                        </a:rPr>
                        <a:t>Знакомство с игрой волшебная восьмерка (игры с одноцветными палочками).</a:t>
                      </a:r>
                      <a:endParaRPr lang="ru-RU" sz="1300" b="1" dirty="0">
                        <a:solidFill>
                          <a:srgbClr val="081276"/>
                        </a:solidFill>
                        <a:latin typeface="Calibri"/>
                        <a:ea typeface="Calibri"/>
                        <a:cs typeface="Times New Roman"/>
                      </a:endParaRPr>
                    </a:p>
                    <a:p>
                      <a:pPr algn="l">
                        <a:lnSpc>
                          <a:spcPct val="115000"/>
                        </a:lnSpc>
                        <a:spcAft>
                          <a:spcPts val="0"/>
                        </a:spcAft>
                      </a:pPr>
                      <a:r>
                        <a:rPr lang="ru-RU" sz="1300" b="1" dirty="0">
                          <a:solidFill>
                            <a:srgbClr val="081276"/>
                          </a:solidFill>
                          <a:latin typeface="Times New Roman"/>
                          <a:ea typeface="Times New Roman"/>
                          <a:cs typeface="Times New Roman"/>
                        </a:rPr>
                        <a:t>Цель: развитие умения конструировать цифры, наглядно-образного мышления.</a:t>
                      </a:r>
                      <a:endParaRPr lang="ru-RU" sz="1300" b="1" dirty="0">
                        <a:solidFill>
                          <a:srgbClr val="081276"/>
                        </a:solidFill>
                        <a:latin typeface="Calibri"/>
                        <a:ea typeface="Calibri"/>
                        <a:cs typeface="Times New Roman"/>
                      </a:endParaRPr>
                    </a:p>
                  </a:txBody>
                  <a:tcPr marL="0" marR="0" marT="0" marB="0">
                    <a:lnL>
                      <a:noFill/>
                    </a:lnL>
                    <a:lnR>
                      <a:noFill/>
                    </a:lnR>
                    <a:lnT>
                      <a:noFill/>
                    </a:lnT>
                    <a:lnB>
                      <a:noFill/>
                    </a:lnB>
                  </a:tcPr>
                </a:tc>
                <a:tc>
                  <a:txBody>
                    <a:bodyPr/>
                    <a:lstStyle/>
                    <a:p>
                      <a:pPr marL="342900" lvl="0" indent="-342900" algn="l">
                        <a:lnSpc>
                          <a:spcPct val="115000"/>
                        </a:lnSpc>
                        <a:spcAft>
                          <a:spcPts val="0"/>
                        </a:spcAft>
                        <a:buSzPts val="1000"/>
                        <a:buFont typeface="Symbol"/>
                        <a:buChar char=""/>
                        <a:tabLst>
                          <a:tab pos="457200" algn="l"/>
                        </a:tabLst>
                      </a:pPr>
                      <a:r>
                        <a:rPr lang="ru-RU" sz="1300" b="1" dirty="0">
                          <a:solidFill>
                            <a:srgbClr val="081276"/>
                          </a:solidFill>
                          <a:latin typeface="Times New Roman"/>
                          <a:ea typeface="Times New Roman"/>
                          <a:cs typeface="Times New Roman"/>
                        </a:rPr>
                        <a:t>Развивающие игры с тремя обручами.</a:t>
                      </a:r>
                      <a:endParaRPr lang="ru-RU" sz="1300" b="1" dirty="0">
                        <a:solidFill>
                          <a:srgbClr val="081276"/>
                        </a:solidFill>
                        <a:latin typeface="Calibri"/>
                        <a:ea typeface="Calibri"/>
                        <a:cs typeface="Times New Roman"/>
                      </a:endParaRPr>
                    </a:p>
                    <a:p>
                      <a:pPr algn="l">
                        <a:lnSpc>
                          <a:spcPct val="115000"/>
                        </a:lnSpc>
                        <a:spcAft>
                          <a:spcPts val="0"/>
                        </a:spcAft>
                      </a:pPr>
                      <a:r>
                        <a:rPr lang="ru-RU" sz="1300" b="1" dirty="0">
                          <a:solidFill>
                            <a:srgbClr val="081276"/>
                          </a:solidFill>
                          <a:latin typeface="Times New Roman"/>
                          <a:ea typeface="Times New Roman"/>
                          <a:cs typeface="Times New Roman"/>
                        </a:rPr>
                        <a:t>Цель: формирование логической операции классификации по наличию или отсутствию свойств.</a:t>
                      </a:r>
                      <a:endParaRPr lang="ru-RU" sz="1300" b="1" dirty="0">
                        <a:solidFill>
                          <a:srgbClr val="081276"/>
                        </a:solidFill>
                        <a:latin typeface="Calibri"/>
                        <a:ea typeface="Calibri"/>
                        <a:cs typeface="Times New Roman"/>
                      </a:endParaRPr>
                    </a:p>
                    <a:p>
                      <a:pPr marL="457200" algn="l">
                        <a:lnSpc>
                          <a:spcPct val="115000"/>
                        </a:lnSpc>
                        <a:spcAft>
                          <a:spcPts val="0"/>
                        </a:spcAft>
                        <a:tabLst>
                          <a:tab pos="457200" algn="l"/>
                        </a:tabLst>
                      </a:pPr>
                      <a:r>
                        <a:rPr lang="ru-RU" sz="1300" b="1" dirty="0" err="1">
                          <a:solidFill>
                            <a:srgbClr val="081276"/>
                          </a:solidFill>
                          <a:latin typeface="Times New Roman"/>
                          <a:ea typeface="Times New Roman"/>
                          <a:cs typeface="Times New Roman"/>
                        </a:rPr>
                        <a:t>Математичская</a:t>
                      </a:r>
                      <a:r>
                        <a:rPr lang="ru-RU" sz="1300" b="1" dirty="0">
                          <a:solidFill>
                            <a:srgbClr val="081276"/>
                          </a:solidFill>
                          <a:latin typeface="Times New Roman"/>
                          <a:ea typeface="Times New Roman"/>
                          <a:cs typeface="Times New Roman"/>
                        </a:rPr>
                        <a:t> игра «Выращивание дерева».</a:t>
                      </a:r>
                      <a:endParaRPr lang="ru-RU" sz="1300" b="1" dirty="0">
                        <a:solidFill>
                          <a:srgbClr val="081276"/>
                        </a:solidFill>
                        <a:latin typeface="Calibri"/>
                        <a:ea typeface="Calibri"/>
                        <a:cs typeface="Times New Roman"/>
                      </a:endParaRPr>
                    </a:p>
                    <a:p>
                      <a:pPr algn="l">
                        <a:lnSpc>
                          <a:spcPct val="115000"/>
                        </a:lnSpc>
                        <a:spcAft>
                          <a:spcPts val="0"/>
                        </a:spcAft>
                      </a:pPr>
                      <a:r>
                        <a:rPr lang="ru-RU" sz="1300" b="1" dirty="0">
                          <a:solidFill>
                            <a:srgbClr val="081276"/>
                          </a:solidFill>
                          <a:latin typeface="Times New Roman"/>
                          <a:ea typeface="Times New Roman"/>
                          <a:cs typeface="Times New Roman"/>
                        </a:rPr>
                        <a:t>Цель: развитие умения выполнять действия в определенной последовательности (алгоритмы).</a:t>
                      </a:r>
                      <a:endParaRPr lang="ru-RU" sz="1300" b="1"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b="1" dirty="0">
                          <a:solidFill>
                            <a:srgbClr val="081276"/>
                          </a:solidFill>
                          <a:latin typeface="Times New Roman"/>
                          <a:ea typeface="Times New Roman"/>
                          <a:cs typeface="Times New Roman"/>
                        </a:rPr>
                        <a:t>Развивающая игра «Змейка».</a:t>
                      </a:r>
                      <a:endParaRPr lang="ru-RU" sz="1300" b="1" dirty="0">
                        <a:solidFill>
                          <a:srgbClr val="081276"/>
                        </a:solidFill>
                        <a:latin typeface="Calibri"/>
                        <a:ea typeface="Calibri"/>
                        <a:cs typeface="Times New Roman"/>
                      </a:endParaRPr>
                    </a:p>
                    <a:p>
                      <a:pPr algn="l">
                        <a:lnSpc>
                          <a:spcPct val="115000"/>
                        </a:lnSpc>
                        <a:spcAft>
                          <a:spcPts val="0"/>
                        </a:spcAft>
                      </a:pPr>
                      <a:r>
                        <a:rPr lang="ru-RU" sz="1300" b="1" dirty="0">
                          <a:solidFill>
                            <a:srgbClr val="081276"/>
                          </a:solidFill>
                          <a:latin typeface="Times New Roman"/>
                          <a:ea typeface="Times New Roman"/>
                          <a:cs typeface="Times New Roman"/>
                        </a:rPr>
                        <a:t>Цель: самостоятельное конструирование объемных фигур.</a:t>
                      </a:r>
                      <a:endParaRPr lang="ru-RU" sz="1300" b="1" dirty="0">
                        <a:solidFill>
                          <a:srgbClr val="081276"/>
                        </a:solidFill>
                        <a:latin typeface="Calibri"/>
                        <a:ea typeface="Calibri"/>
                        <a:cs typeface="Times New Roman"/>
                      </a:endParaRPr>
                    </a:p>
                  </a:txBody>
                  <a:tcPr marL="0" marR="0" marT="0" marB="0">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95536" y="268477"/>
          <a:ext cx="8424936" cy="6516325"/>
        </p:xfrm>
        <a:graphic>
          <a:graphicData uri="http://schemas.openxmlformats.org/drawingml/2006/table">
            <a:tbl>
              <a:tblPr/>
              <a:tblGrid>
                <a:gridCol w="3672408"/>
                <a:gridCol w="144016"/>
                <a:gridCol w="4608512"/>
              </a:tblGrid>
              <a:tr h="36578">
                <a:tc gridSpan="3">
                  <a:txBody>
                    <a:bodyPr/>
                    <a:lstStyle/>
                    <a:p>
                      <a:pPr algn="ctr">
                        <a:lnSpc>
                          <a:spcPct val="115000"/>
                        </a:lnSpc>
                        <a:spcAft>
                          <a:spcPts val="1000"/>
                        </a:spcAft>
                      </a:pPr>
                      <a:r>
                        <a:rPr lang="ru-RU" sz="1300" b="1" dirty="0">
                          <a:latin typeface="Times New Roman"/>
                          <a:ea typeface="Times New Roman"/>
                          <a:cs typeface="Times New Roman"/>
                        </a:rPr>
                        <a:t>ЯНВАРЬ</a:t>
                      </a:r>
                      <a:endParaRPr lang="ru-RU" sz="1300" dirty="0">
                        <a:latin typeface="Calibri"/>
                        <a:ea typeface="Calibri"/>
                        <a:cs typeface="Times New Roman"/>
                      </a:endParaRPr>
                    </a:p>
                  </a:txBody>
                  <a:tcPr marL="0" marR="0" marT="0" marB="0">
                    <a:lnL>
                      <a:noFill/>
                    </a:lnL>
                    <a:lnR>
                      <a:noFill/>
                    </a:lnR>
                    <a:lnT>
                      <a:noFill/>
                    </a:lnT>
                    <a:lnB>
                      <a:noFill/>
                    </a:lnB>
                  </a:tcPr>
                </a:tc>
                <a:tc hMerge="1">
                  <a:txBody>
                    <a:bodyPr/>
                    <a:lstStyle/>
                    <a:p>
                      <a:endParaRPr lang="ru-RU"/>
                    </a:p>
                  </a:txBody>
                  <a:tcPr/>
                </a:tc>
                <a:tc hMerge="1">
                  <a:txBody>
                    <a:bodyPr/>
                    <a:lstStyle/>
                    <a:p>
                      <a:endParaRPr lang="ru-RU"/>
                    </a:p>
                  </a:txBody>
                  <a:tcPr/>
                </a:tc>
              </a:tr>
              <a:tr h="2819989">
                <a:tc gridSpan="2">
                  <a:txBody>
                    <a:bodyPr/>
                    <a:lstStyle/>
                    <a:p>
                      <a:pPr marL="457200" algn="l">
                        <a:lnSpc>
                          <a:spcPct val="115000"/>
                        </a:lnSpc>
                        <a:spcAft>
                          <a:spcPts val="0"/>
                        </a:spcAft>
                        <a:tabLst>
                          <a:tab pos="457200" algn="l"/>
                        </a:tabLst>
                      </a:pPr>
                      <a:r>
                        <a:rPr lang="ru-RU" sz="1300" dirty="0">
                          <a:latin typeface="Times New Roman"/>
                          <a:ea typeface="Times New Roman"/>
                          <a:cs typeface="Times New Roman"/>
                        </a:rPr>
                        <a:t>Решение проблемной ситуации «Как Том и Джерри играли в числа».</a:t>
                      </a:r>
                      <a:endParaRPr lang="ru-RU" sz="1300" dirty="0">
                        <a:latin typeface="Calibri"/>
                        <a:ea typeface="Calibri"/>
                        <a:cs typeface="Times New Roman"/>
                      </a:endParaRPr>
                    </a:p>
                    <a:p>
                      <a:pPr algn="l">
                        <a:lnSpc>
                          <a:spcPct val="115000"/>
                        </a:lnSpc>
                        <a:spcAft>
                          <a:spcPts val="0"/>
                        </a:spcAft>
                      </a:pPr>
                      <a:r>
                        <a:rPr lang="ru-RU" sz="1300" dirty="0">
                          <a:latin typeface="Times New Roman"/>
                          <a:ea typeface="Times New Roman"/>
                          <a:cs typeface="Times New Roman"/>
                        </a:rPr>
                        <a:t>Цель: развитие умения составлять алгоритмы, присчитывать и отсчитывать предметы по единицам.</a:t>
                      </a:r>
                      <a:endParaRPr lang="ru-RU" sz="1300" dirty="0">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dirty="0">
                          <a:latin typeface="Times New Roman"/>
                          <a:ea typeface="Times New Roman"/>
                          <a:cs typeface="Times New Roman"/>
                        </a:rPr>
                        <a:t>Логико-математическая игра «Как Галчонок </a:t>
                      </a:r>
                      <a:r>
                        <a:rPr lang="ru-RU" sz="1300" dirty="0" err="1">
                          <a:latin typeface="Times New Roman"/>
                          <a:ea typeface="Times New Roman"/>
                          <a:cs typeface="Times New Roman"/>
                        </a:rPr>
                        <a:t>Каррчик</a:t>
                      </a:r>
                      <a:r>
                        <a:rPr lang="ru-RU" sz="1300" dirty="0">
                          <a:latin typeface="Times New Roman"/>
                          <a:ea typeface="Times New Roman"/>
                          <a:cs typeface="Times New Roman"/>
                        </a:rPr>
                        <a:t> помогал пчелке </a:t>
                      </a:r>
                      <a:r>
                        <a:rPr lang="ru-RU" sz="1300" dirty="0" err="1">
                          <a:latin typeface="Times New Roman"/>
                          <a:ea typeface="Times New Roman"/>
                          <a:cs typeface="Times New Roman"/>
                        </a:rPr>
                        <a:t>Жуже</a:t>
                      </a:r>
                      <a:r>
                        <a:rPr lang="ru-RU" sz="1300" dirty="0">
                          <a:latin typeface="Times New Roman"/>
                          <a:ea typeface="Times New Roman"/>
                          <a:cs typeface="Times New Roman"/>
                        </a:rPr>
                        <a:t>».</a:t>
                      </a:r>
                      <a:endParaRPr lang="ru-RU" sz="1300" dirty="0">
                        <a:latin typeface="Calibri"/>
                        <a:ea typeface="Calibri"/>
                        <a:cs typeface="Times New Roman"/>
                      </a:endParaRPr>
                    </a:p>
                    <a:p>
                      <a:pPr algn="l">
                        <a:lnSpc>
                          <a:spcPct val="115000"/>
                        </a:lnSpc>
                        <a:spcAft>
                          <a:spcPts val="0"/>
                        </a:spcAft>
                      </a:pPr>
                      <a:r>
                        <a:rPr lang="ru-RU" sz="1300" dirty="0">
                          <a:latin typeface="Times New Roman"/>
                          <a:ea typeface="Times New Roman"/>
                          <a:cs typeface="Times New Roman"/>
                        </a:rPr>
                        <a:t>Цель: формирование навыков пространственной ориентировки, анализ схем, решение головоломок.</a:t>
                      </a:r>
                      <a:endParaRPr lang="ru-RU" sz="1300" dirty="0">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dirty="0" err="1">
                          <a:latin typeface="Times New Roman"/>
                          <a:ea typeface="Times New Roman"/>
                          <a:cs typeface="Times New Roman"/>
                        </a:rPr>
                        <a:t>Развиваюшая</a:t>
                      </a:r>
                      <a:r>
                        <a:rPr lang="ru-RU" sz="1300" dirty="0">
                          <a:latin typeface="Times New Roman"/>
                          <a:ea typeface="Times New Roman"/>
                          <a:cs typeface="Times New Roman"/>
                        </a:rPr>
                        <a:t> игра «Найди свой гараж».</a:t>
                      </a:r>
                      <a:endParaRPr lang="ru-RU" sz="1300" dirty="0">
                        <a:latin typeface="Calibri"/>
                        <a:ea typeface="Calibri"/>
                        <a:cs typeface="Times New Roman"/>
                      </a:endParaRPr>
                    </a:p>
                    <a:p>
                      <a:pPr algn="l">
                        <a:lnSpc>
                          <a:spcPct val="115000"/>
                        </a:lnSpc>
                        <a:spcAft>
                          <a:spcPts val="0"/>
                        </a:spcAft>
                      </a:pPr>
                      <a:r>
                        <a:rPr lang="ru-RU" sz="1300" dirty="0">
                          <a:latin typeface="Times New Roman"/>
                          <a:ea typeface="Times New Roman"/>
                          <a:cs typeface="Times New Roman"/>
                        </a:rPr>
                        <a:t>Цель: продолжение развития умения расшифровки и зашифровки информации о предметах по их знаково-символическому обозначению.</a:t>
                      </a:r>
                      <a:endParaRPr lang="ru-RU" sz="1300" dirty="0">
                        <a:latin typeface="Calibri"/>
                        <a:ea typeface="Calibri"/>
                        <a:cs typeface="Times New Roman"/>
                      </a:endParaRPr>
                    </a:p>
                  </a:txBody>
                  <a:tcPr marL="0" marR="0" marT="0" marB="0">
                    <a:lnL>
                      <a:noFill/>
                    </a:lnL>
                    <a:lnR>
                      <a:noFill/>
                    </a:lnR>
                    <a:lnT>
                      <a:noFill/>
                    </a:lnT>
                    <a:lnB>
                      <a:noFill/>
                    </a:lnB>
                  </a:tcPr>
                </a:tc>
                <a:tc hMerge="1">
                  <a:txBody>
                    <a:bodyPr/>
                    <a:lstStyle/>
                    <a:p>
                      <a:endParaRPr lang="ru-RU"/>
                    </a:p>
                  </a:txBody>
                  <a:tcPr/>
                </a:tc>
                <a:tc>
                  <a:txBody>
                    <a:bodyPr/>
                    <a:lstStyle/>
                    <a:p>
                      <a:pPr marL="342900" lvl="0" indent="-342900" algn="l">
                        <a:lnSpc>
                          <a:spcPct val="115000"/>
                        </a:lnSpc>
                        <a:spcAft>
                          <a:spcPts val="0"/>
                        </a:spcAft>
                        <a:buSzPts val="1000"/>
                        <a:buFont typeface="Symbol"/>
                        <a:buChar char=""/>
                        <a:tabLst>
                          <a:tab pos="457200" algn="l"/>
                        </a:tabLst>
                      </a:pPr>
                      <a:r>
                        <a:rPr lang="ru-RU" sz="1300" dirty="0">
                          <a:latin typeface="Times New Roman"/>
                          <a:ea typeface="Times New Roman"/>
                          <a:cs typeface="Times New Roman"/>
                        </a:rPr>
                        <a:t>Решение логических головоломок со счетными палочками «Каких фигур не достает».</a:t>
                      </a:r>
                      <a:endParaRPr lang="ru-RU" sz="1300" dirty="0">
                        <a:latin typeface="Calibri"/>
                        <a:ea typeface="Calibri"/>
                        <a:cs typeface="Times New Roman"/>
                      </a:endParaRPr>
                    </a:p>
                    <a:p>
                      <a:pPr algn="l">
                        <a:lnSpc>
                          <a:spcPct val="115000"/>
                        </a:lnSpc>
                        <a:spcAft>
                          <a:spcPts val="0"/>
                        </a:spcAft>
                      </a:pPr>
                      <a:r>
                        <a:rPr lang="ru-RU" sz="1300" dirty="0">
                          <a:latin typeface="Times New Roman"/>
                          <a:ea typeface="Times New Roman"/>
                          <a:cs typeface="Times New Roman"/>
                        </a:rPr>
                        <a:t>Цель: упражнять в последовательном анализе групп фигур, выделении и обобщении признаков.</a:t>
                      </a:r>
                      <a:endParaRPr lang="ru-RU" sz="1300" dirty="0">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dirty="0">
                          <a:latin typeface="Times New Roman"/>
                          <a:ea typeface="Times New Roman"/>
                          <a:cs typeface="Times New Roman"/>
                        </a:rPr>
                        <a:t>Конструирование из комплекта «СК».</a:t>
                      </a:r>
                      <a:endParaRPr lang="ru-RU" sz="1300" dirty="0">
                        <a:latin typeface="Calibri"/>
                        <a:ea typeface="Calibri"/>
                        <a:cs typeface="Times New Roman"/>
                      </a:endParaRPr>
                    </a:p>
                    <a:p>
                      <a:pPr algn="l">
                        <a:lnSpc>
                          <a:spcPct val="115000"/>
                        </a:lnSpc>
                        <a:spcAft>
                          <a:spcPts val="0"/>
                        </a:spcAft>
                      </a:pPr>
                      <a:r>
                        <a:rPr lang="ru-RU" sz="1300" dirty="0">
                          <a:latin typeface="Times New Roman"/>
                          <a:ea typeface="Times New Roman"/>
                          <a:cs typeface="Times New Roman"/>
                        </a:rPr>
                        <a:t>Цель: решение проблемы целого и части, их взаиморасположения.</a:t>
                      </a:r>
                      <a:endParaRPr lang="ru-RU" sz="1300" dirty="0">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dirty="0">
                          <a:latin typeface="Times New Roman"/>
                          <a:ea typeface="Times New Roman"/>
                          <a:cs typeface="Times New Roman"/>
                        </a:rPr>
                        <a:t>Игры с «Корабликом Брызг Брызг».</a:t>
                      </a:r>
                      <a:endParaRPr lang="ru-RU" sz="1300" dirty="0">
                        <a:latin typeface="Calibri"/>
                        <a:ea typeface="Calibri"/>
                        <a:cs typeface="Times New Roman"/>
                      </a:endParaRPr>
                    </a:p>
                    <a:p>
                      <a:pPr algn="l">
                        <a:lnSpc>
                          <a:spcPct val="115000"/>
                        </a:lnSpc>
                        <a:spcAft>
                          <a:spcPts val="0"/>
                        </a:spcAft>
                      </a:pPr>
                      <a:r>
                        <a:rPr lang="ru-RU" sz="1300" dirty="0">
                          <a:latin typeface="Times New Roman"/>
                          <a:ea typeface="Times New Roman"/>
                          <a:cs typeface="Times New Roman"/>
                        </a:rPr>
                        <a:t>Цель: развитие умения рассуждать, обозначать пространственные отношения.</a:t>
                      </a:r>
                      <a:endParaRPr lang="ru-RU" sz="1300" dirty="0">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dirty="0">
                          <a:latin typeface="Times New Roman"/>
                          <a:ea typeface="Times New Roman"/>
                          <a:cs typeface="Times New Roman"/>
                        </a:rPr>
                        <a:t>Игры с «Волшебной восьмеркой»</a:t>
                      </a:r>
                      <a:endParaRPr lang="ru-RU" sz="1300" dirty="0">
                        <a:latin typeface="Calibri"/>
                        <a:ea typeface="Calibri"/>
                        <a:cs typeface="Times New Roman"/>
                      </a:endParaRPr>
                    </a:p>
                    <a:p>
                      <a:pPr algn="l">
                        <a:lnSpc>
                          <a:spcPct val="115000"/>
                        </a:lnSpc>
                        <a:spcAft>
                          <a:spcPts val="0"/>
                        </a:spcAft>
                      </a:pPr>
                      <a:r>
                        <a:rPr lang="ru-RU" sz="1300" dirty="0">
                          <a:latin typeface="Times New Roman"/>
                          <a:ea typeface="Times New Roman"/>
                          <a:cs typeface="Times New Roman"/>
                        </a:rPr>
                        <a:t>(радужные палочки).</a:t>
                      </a:r>
                      <a:br>
                        <a:rPr lang="ru-RU" sz="1300" dirty="0">
                          <a:latin typeface="Times New Roman"/>
                          <a:ea typeface="Times New Roman"/>
                          <a:cs typeface="Times New Roman"/>
                        </a:rPr>
                      </a:br>
                      <a:r>
                        <a:rPr lang="ru-RU" sz="1300" dirty="0">
                          <a:latin typeface="Times New Roman"/>
                          <a:ea typeface="Times New Roman"/>
                          <a:cs typeface="Times New Roman"/>
                        </a:rPr>
                        <a:t>Цель: самостоятельное конструирование цифр.</a:t>
                      </a:r>
                      <a:endParaRPr lang="ru-RU" sz="1300" dirty="0">
                        <a:latin typeface="Calibri"/>
                        <a:ea typeface="Calibri"/>
                        <a:cs typeface="Times New Roman"/>
                      </a:endParaRPr>
                    </a:p>
                  </a:txBody>
                  <a:tcPr marL="0" marR="0" marT="0" marB="0">
                    <a:lnL>
                      <a:noFill/>
                    </a:lnL>
                    <a:lnR>
                      <a:noFill/>
                    </a:lnR>
                    <a:lnT>
                      <a:noFill/>
                    </a:lnT>
                    <a:lnB>
                      <a:noFill/>
                    </a:lnB>
                  </a:tcPr>
                </a:tc>
              </a:tr>
              <a:tr h="136972">
                <a:tc gridSpan="3">
                  <a:txBody>
                    <a:bodyPr/>
                    <a:lstStyle/>
                    <a:p>
                      <a:pPr algn="ctr">
                        <a:lnSpc>
                          <a:spcPct val="115000"/>
                        </a:lnSpc>
                        <a:spcAft>
                          <a:spcPts val="1000"/>
                        </a:spcAft>
                      </a:pPr>
                      <a:r>
                        <a:rPr lang="ru-RU" sz="1300" b="1">
                          <a:latin typeface="Times New Roman"/>
                          <a:ea typeface="Times New Roman"/>
                          <a:cs typeface="Times New Roman"/>
                        </a:rPr>
                        <a:t>ФЕВРАЛЬ</a:t>
                      </a:r>
                      <a:endParaRPr lang="ru-RU" sz="1300">
                        <a:latin typeface="Calibri"/>
                        <a:ea typeface="Calibri"/>
                        <a:cs typeface="Times New Roman"/>
                      </a:endParaRPr>
                    </a:p>
                  </a:txBody>
                  <a:tcPr marL="0" marR="0" marT="0" marB="0">
                    <a:lnL>
                      <a:noFill/>
                    </a:lnL>
                    <a:lnR>
                      <a:noFill/>
                    </a:lnR>
                    <a:lnT>
                      <a:noFill/>
                    </a:lnT>
                    <a:lnB>
                      <a:noFill/>
                    </a:lnB>
                  </a:tcPr>
                </a:tc>
                <a:tc hMerge="1">
                  <a:txBody>
                    <a:bodyPr/>
                    <a:lstStyle/>
                    <a:p>
                      <a:endParaRPr lang="ru-RU"/>
                    </a:p>
                  </a:txBody>
                  <a:tcPr/>
                </a:tc>
                <a:tc hMerge="1">
                  <a:txBody>
                    <a:bodyPr/>
                    <a:lstStyle/>
                    <a:p>
                      <a:endParaRPr lang="ru-RU"/>
                    </a:p>
                  </a:txBody>
                  <a:tcPr/>
                </a:tc>
              </a:tr>
              <a:tr h="3098755">
                <a:tc>
                  <a:txBody>
                    <a:bodyPr/>
                    <a:lstStyle/>
                    <a:p>
                      <a:pPr marL="342900" lvl="0" indent="-342900" algn="l">
                        <a:lnSpc>
                          <a:spcPct val="115000"/>
                        </a:lnSpc>
                        <a:spcAft>
                          <a:spcPts val="0"/>
                        </a:spcAft>
                        <a:buSzPts val="1000"/>
                        <a:buFont typeface="Symbol"/>
                        <a:buChar char=""/>
                        <a:tabLst>
                          <a:tab pos="457200" algn="l"/>
                        </a:tabLst>
                      </a:pPr>
                      <a:r>
                        <a:rPr lang="ru-RU" sz="1300" dirty="0">
                          <a:latin typeface="Times New Roman"/>
                          <a:ea typeface="Times New Roman"/>
                          <a:cs typeface="Times New Roman"/>
                        </a:rPr>
                        <a:t>Решение логических задач типа «Сколько утят было на полянке».</a:t>
                      </a:r>
                      <a:endParaRPr lang="ru-RU" sz="1300" dirty="0">
                        <a:latin typeface="Calibri"/>
                        <a:ea typeface="Calibri"/>
                        <a:cs typeface="Times New Roman"/>
                      </a:endParaRPr>
                    </a:p>
                    <a:p>
                      <a:pPr algn="l">
                        <a:lnSpc>
                          <a:spcPct val="115000"/>
                        </a:lnSpc>
                        <a:spcAft>
                          <a:spcPts val="0"/>
                        </a:spcAft>
                      </a:pPr>
                      <a:r>
                        <a:rPr lang="ru-RU" sz="1300" dirty="0">
                          <a:latin typeface="Times New Roman"/>
                          <a:ea typeface="Times New Roman"/>
                          <a:cs typeface="Times New Roman"/>
                        </a:rPr>
                        <a:t>Цель: развитие логического мышления и внимания.</a:t>
                      </a:r>
                      <a:endParaRPr lang="ru-RU" sz="1300" dirty="0">
                        <a:latin typeface="Calibri"/>
                        <a:ea typeface="Calibri"/>
                        <a:cs typeface="Times New Roman"/>
                      </a:endParaRPr>
                    </a:p>
                    <a:p>
                      <a:pPr marL="457200" algn="l">
                        <a:lnSpc>
                          <a:spcPct val="115000"/>
                        </a:lnSpc>
                        <a:spcAft>
                          <a:spcPts val="0"/>
                        </a:spcAft>
                        <a:tabLst>
                          <a:tab pos="457200" algn="l"/>
                        </a:tabLst>
                      </a:pPr>
                      <a:r>
                        <a:rPr lang="ru-RU" sz="1300" dirty="0">
                          <a:latin typeface="Times New Roman"/>
                          <a:ea typeface="Times New Roman"/>
                          <a:cs typeface="Times New Roman"/>
                        </a:rPr>
                        <a:t>Знакомство с игрой «</a:t>
                      </a:r>
                      <a:r>
                        <a:rPr lang="ru-RU" sz="1300" dirty="0" err="1">
                          <a:latin typeface="Times New Roman"/>
                          <a:ea typeface="Times New Roman"/>
                          <a:cs typeface="Times New Roman"/>
                        </a:rPr>
                        <a:t>Счетовозик</a:t>
                      </a:r>
                      <a:r>
                        <a:rPr lang="ru-RU" sz="1300" dirty="0">
                          <a:latin typeface="Times New Roman"/>
                          <a:ea typeface="Times New Roman"/>
                          <a:cs typeface="Times New Roman"/>
                        </a:rPr>
                        <a:t>».</a:t>
                      </a:r>
                      <a:endParaRPr lang="ru-RU" sz="1300" dirty="0">
                        <a:latin typeface="Calibri"/>
                        <a:ea typeface="Calibri"/>
                        <a:cs typeface="Times New Roman"/>
                      </a:endParaRPr>
                    </a:p>
                    <a:p>
                      <a:pPr algn="l">
                        <a:lnSpc>
                          <a:spcPct val="115000"/>
                        </a:lnSpc>
                        <a:spcAft>
                          <a:spcPts val="0"/>
                        </a:spcAft>
                      </a:pPr>
                      <a:r>
                        <a:rPr lang="ru-RU" sz="1300" dirty="0">
                          <a:latin typeface="Times New Roman"/>
                          <a:ea typeface="Times New Roman"/>
                          <a:cs typeface="Times New Roman"/>
                        </a:rPr>
                        <a:t>Цель: закрепление ориентировки в натуральном ряду чисел, развитие внимания и логического мышления.</a:t>
                      </a:r>
                      <a:endParaRPr lang="ru-RU" sz="1300" dirty="0">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dirty="0">
                          <a:latin typeface="Times New Roman"/>
                          <a:ea typeface="Times New Roman"/>
                          <a:cs typeface="Times New Roman"/>
                        </a:rPr>
                        <a:t>Развивающие игры с четырьмя обручами.</a:t>
                      </a:r>
                      <a:endParaRPr lang="ru-RU" sz="1300" dirty="0">
                        <a:latin typeface="Calibri"/>
                        <a:ea typeface="Calibri"/>
                        <a:cs typeface="Times New Roman"/>
                      </a:endParaRPr>
                    </a:p>
                    <a:p>
                      <a:pPr algn="l">
                        <a:lnSpc>
                          <a:spcPct val="115000"/>
                        </a:lnSpc>
                        <a:spcAft>
                          <a:spcPts val="0"/>
                        </a:spcAft>
                      </a:pPr>
                      <a:r>
                        <a:rPr lang="ru-RU" sz="1300" dirty="0">
                          <a:latin typeface="Times New Roman"/>
                          <a:ea typeface="Times New Roman"/>
                          <a:cs typeface="Times New Roman"/>
                        </a:rPr>
                        <a:t>Цель: развитие умения разбивать множество на группы. Производить логическую операцию «не».</a:t>
                      </a:r>
                      <a:endParaRPr lang="ru-RU" sz="1300" dirty="0">
                        <a:latin typeface="Calibri"/>
                        <a:ea typeface="Calibri"/>
                        <a:cs typeface="Times New Roman"/>
                      </a:endParaRPr>
                    </a:p>
                  </a:txBody>
                  <a:tcPr marL="0" marR="0" marT="0" marB="0">
                    <a:lnL>
                      <a:noFill/>
                    </a:lnL>
                    <a:lnR>
                      <a:noFill/>
                    </a:lnR>
                    <a:lnT>
                      <a:noFill/>
                    </a:lnT>
                    <a:lnB>
                      <a:noFill/>
                    </a:lnB>
                  </a:tcPr>
                </a:tc>
                <a:tc gridSpan="2">
                  <a:txBody>
                    <a:bodyPr/>
                    <a:lstStyle/>
                    <a:p>
                      <a:pPr marL="342900" lvl="0" indent="-342900" algn="l">
                        <a:lnSpc>
                          <a:spcPct val="115000"/>
                        </a:lnSpc>
                        <a:spcAft>
                          <a:spcPts val="0"/>
                        </a:spcAft>
                        <a:buSzPts val="1000"/>
                        <a:buFont typeface="Symbol"/>
                        <a:buChar char=""/>
                        <a:tabLst>
                          <a:tab pos="457200" algn="l"/>
                        </a:tabLst>
                      </a:pPr>
                      <a:r>
                        <a:rPr lang="ru-RU" sz="1300" dirty="0">
                          <a:latin typeface="Times New Roman"/>
                          <a:ea typeface="Times New Roman"/>
                          <a:cs typeface="Times New Roman"/>
                        </a:rPr>
                        <a:t>Развивающая игра «</a:t>
                      </a:r>
                      <a:r>
                        <a:rPr lang="ru-RU" sz="1300" dirty="0" err="1">
                          <a:latin typeface="Times New Roman"/>
                          <a:ea typeface="Times New Roman"/>
                          <a:cs typeface="Times New Roman"/>
                        </a:rPr>
                        <a:t>Танграм</a:t>
                      </a:r>
                      <a:r>
                        <a:rPr lang="ru-RU" sz="1300" dirty="0">
                          <a:latin typeface="Times New Roman"/>
                          <a:ea typeface="Times New Roman"/>
                          <a:cs typeface="Times New Roman"/>
                        </a:rPr>
                        <a:t>».</a:t>
                      </a:r>
                      <a:endParaRPr lang="ru-RU" sz="1300" dirty="0">
                        <a:latin typeface="Calibri"/>
                        <a:ea typeface="Calibri"/>
                        <a:cs typeface="Times New Roman"/>
                      </a:endParaRPr>
                    </a:p>
                    <a:p>
                      <a:pPr algn="l">
                        <a:lnSpc>
                          <a:spcPct val="115000"/>
                        </a:lnSpc>
                        <a:spcAft>
                          <a:spcPts val="0"/>
                        </a:spcAft>
                      </a:pPr>
                      <a:r>
                        <a:rPr lang="ru-RU" sz="1300" dirty="0">
                          <a:latin typeface="Times New Roman"/>
                          <a:ea typeface="Times New Roman"/>
                          <a:cs typeface="Times New Roman"/>
                        </a:rPr>
                        <a:t>Цель: развитие умения составлять изображение по собственному замыслу.</a:t>
                      </a:r>
                      <a:endParaRPr lang="ru-RU" sz="1300" dirty="0">
                        <a:latin typeface="Calibri"/>
                        <a:ea typeface="Calibri"/>
                        <a:cs typeface="Times New Roman"/>
                      </a:endParaRPr>
                    </a:p>
                    <a:p>
                      <a:pPr marL="457200" algn="l">
                        <a:lnSpc>
                          <a:spcPct val="115000"/>
                        </a:lnSpc>
                        <a:spcAft>
                          <a:spcPts val="0"/>
                        </a:spcAft>
                        <a:tabLst>
                          <a:tab pos="457200" algn="l"/>
                        </a:tabLst>
                      </a:pPr>
                      <a:r>
                        <a:rPr lang="ru-RU" sz="1300" dirty="0">
                          <a:latin typeface="Times New Roman"/>
                          <a:ea typeface="Times New Roman"/>
                          <a:cs typeface="Times New Roman"/>
                        </a:rPr>
                        <a:t>Игра-конструктор «</a:t>
                      </a:r>
                      <a:r>
                        <a:rPr lang="ru-RU" sz="1300" dirty="0" err="1">
                          <a:latin typeface="Times New Roman"/>
                          <a:ea typeface="Times New Roman"/>
                          <a:cs typeface="Times New Roman"/>
                        </a:rPr>
                        <a:t>Колумбово</a:t>
                      </a:r>
                      <a:r>
                        <a:rPr lang="ru-RU" sz="1300" dirty="0">
                          <a:latin typeface="Times New Roman"/>
                          <a:ea typeface="Times New Roman"/>
                          <a:cs typeface="Times New Roman"/>
                        </a:rPr>
                        <a:t> Яйцо».</a:t>
                      </a:r>
                      <a:endParaRPr lang="ru-RU" sz="1300" dirty="0">
                        <a:latin typeface="Calibri"/>
                        <a:ea typeface="Calibri"/>
                        <a:cs typeface="Times New Roman"/>
                      </a:endParaRPr>
                    </a:p>
                    <a:p>
                      <a:pPr algn="l">
                        <a:lnSpc>
                          <a:spcPct val="115000"/>
                        </a:lnSpc>
                        <a:spcAft>
                          <a:spcPts val="0"/>
                        </a:spcAft>
                      </a:pPr>
                      <a:r>
                        <a:rPr lang="ru-RU" sz="1300" dirty="0">
                          <a:latin typeface="Times New Roman"/>
                          <a:ea typeface="Times New Roman"/>
                          <a:cs typeface="Times New Roman"/>
                        </a:rPr>
                        <a:t>Цель: развитие геометрического воображения, самостоятельности в создании силуэтов.</a:t>
                      </a:r>
                      <a:endParaRPr lang="ru-RU" sz="1300" dirty="0">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300" dirty="0">
                          <a:latin typeface="Times New Roman"/>
                          <a:ea typeface="Times New Roman"/>
                          <a:cs typeface="Times New Roman"/>
                        </a:rPr>
                        <a:t>Конструирование игрового пособия «Змейка».</a:t>
                      </a:r>
                      <a:endParaRPr lang="ru-RU" sz="1300" dirty="0">
                        <a:latin typeface="Calibri"/>
                        <a:ea typeface="Calibri"/>
                        <a:cs typeface="Times New Roman"/>
                      </a:endParaRPr>
                    </a:p>
                    <a:p>
                      <a:pPr algn="l">
                        <a:lnSpc>
                          <a:spcPct val="115000"/>
                        </a:lnSpc>
                        <a:spcAft>
                          <a:spcPts val="0"/>
                        </a:spcAft>
                      </a:pPr>
                      <a:r>
                        <a:rPr lang="ru-RU" sz="1300" dirty="0">
                          <a:latin typeface="Times New Roman"/>
                          <a:ea typeface="Times New Roman"/>
                          <a:cs typeface="Times New Roman"/>
                        </a:rPr>
                        <a:t>Цель: развитие умения преобразовывать геометрические фигуры творческого и логического мышления.</a:t>
                      </a:r>
                      <a:endParaRPr lang="ru-RU" sz="1300" dirty="0">
                        <a:latin typeface="Calibri"/>
                        <a:ea typeface="Calibri"/>
                        <a:cs typeface="Times New Roman"/>
                      </a:endParaRPr>
                    </a:p>
                    <a:p>
                      <a:pPr marL="457200" algn="l">
                        <a:lnSpc>
                          <a:spcPct val="115000"/>
                        </a:lnSpc>
                        <a:spcAft>
                          <a:spcPts val="0"/>
                        </a:spcAft>
                        <a:tabLst>
                          <a:tab pos="457200" algn="l"/>
                        </a:tabLst>
                      </a:pPr>
                      <a:r>
                        <a:rPr lang="ru-RU" sz="1300" dirty="0">
                          <a:latin typeface="Times New Roman"/>
                          <a:ea typeface="Times New Roman"/>
                          <a:cs typeface="Times New Roman"/>
                        </a:rPr>
                        <a:t>Игра «Логический поезд» (блоки </a:t>
                      </a:r>
                      <a:r>
                        <a:rPr lang="ru-RU" sz="1300" dirty="0" err="1">
                          <a:latin typeface="Times New Roman"/>
                          <a:ea typeface="Times New Roman"/>
                          <a:cs typeface="Times New Roman"/>
                        </a:rPr>
                        <a:t>Дьенеша</a:t>
                      </a:r>
                      <a:r>
                        <a:rPr lang="ru-RU" sz="1300" dirty="0">
                          <a:latin typeface="Times New Roman"/>
                          <a:ea typeface="Times New Roman"/>
                          <a:cs typeface="Times New Roman"/>
                        </a:rPr>
                        <a:t>).</a:t>
                      </a:r>
                      <a:endParaRPr lang="ru-RU" sz="1300" dirty="0">
                        <a:latin typeface="Calibri"/>
                        <a:ea typeface="Calibri"/>
                        <a:cs typeface="Times New Roman"/>
                      </a:endParaRPr>
                    </a:p>
                    <a:p>
                      <a:pPr algn="l">
                        <a:lnSpc>
                          <a:spcPct val="115000"/>
                        </a:lnSpc>
                        <a:spcAft>
                          <a:spcPts val="0"/>
                        </a:spcAft>
                      </a:pPr>
                      <a:r>
                        <a:rPr lang="ru-RU" sz="1300" dirty="0">
                          <a:latin typeface="Times New Roman"/>
                          <a:ea typeface="Times New Roman"/>
                          <a:cs typeface="Times New Roman"/>
                        </a:rPr>
                        <a:t>Цель: развитие способности к логическим действиям и операциям, способности действовать последовательно, в строгом соответствии с правилами.</a:t>
                      </a:r>
                      <a:endParaRPr lang="ru-RU" sz="1300" dirty="0">
                        <a:latin typeface="Calibri"/>
                        <a:ea typeface="Calibri"/>
                        <a:cs typeface="Times New Roman"/>
                      </a:endParaRPr>
                    </a:p>
                  </a:txBody>
                  <a:tcPr marL="0" marR="0" marT="0" marB="0">
                    <a:lnL>
                      <a:noFill/>
                    </a:lnL>
                    <a:lnR>
                      <a:noFill/>
                    </a:lnR>
                    <a:lnT>
                      <a:noFill/>
                    </a:lnT>
                    <a:lnB>
                      <a:noFill/>
                    </a:lnB>
                  </a:tcPr>
                </a:tc>
                <a:tc hMerge="1">
                  <a:txBody>
                    <a:bodyPr/>
                    <a:lstStyle/>
                    <a:p>
                      <a:pPr marL="342900" lvl="0" indent="-342900" algn="l">
                        <a:lnSpc>
                          <a:spcPct val="115000"/>
                        </a:lnSpc>
                        <a:spcAft>
                          <a:spcPts val="1000"/>
                        </a:spcAft>
                        <a:buSzPts val="1000"/>
                        <a:buFont typeface="Symbol"/>
                        <a:buChar char=""/>
                        <a:tabLst>
                          <a:tab pos="457200" algn="l"/>
                        </a:tabLst>
                      </a:pPr>
                      <a:endParaRPr lang="ru-RU" sz="1100" dirty="0">
                        <a:latin typeface="Calibri"/>
                        <a:ea typeface="Calibri"/>
                        <a:cs typeface="Times New Roman"/>
                      </a:endParaRPr>
                    </a:p>
                  </a:txBody>
                  <a:tcPr marL="0" marR="0" marT="0" marB="0">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26309436"/>
              </p:ext>
            </p:extLst>
          </p:nvPr>
        </p:nvGraphicFramePr>
        <p:xfrm>
          <a:off x="467545" y="188641"/>
          <a:ext cx="8424937" cy="6519672"/>
        </p:xfrm>
        <a:graphic>
          <a:graphicData uri="http://schemas.openxmlformats.org/drawingml/2006/table">
            <a:tbl>
              <a:tblPr/>
              <a:tblGrid>
                <a:gridCol w="4026994"/>
                <a:gridCol w="107737"/>
                <a:gridCol w="4290206"/>
              </a:tblGrid>
              <a:tr h="83437">
                <a:tc gridSpan="3">
                  <a:txBody>
                    <a:bodyPr/>
                    <a:lstStyle/>
                    <a:p>
                      <a:pPr algn="ctr">
                        <a:lnSpc>
                          <a:spcPct val="115000"/>
                        </a:lnSpc>
                        <a:spcAft>
                          <a:spcPts val="1000"/>
                        </a:spcAft>
                      </a:pPr>
                      <a:r>
                        <a:rPr lang="ru-RU" sz="1200" b="1" dirty="0">
                          <a:solidFill>
                            <a:srgbClr val="081276"/>
                          </a:solidFill>
                          <a:latin typeface="Times New Roman"/>
                          <a:ea typeface="Times New Roman"/>
                          <a:cs typeface="Times New Roman"/>
                        </a:rPr>
                        <a:t>МАРТ</a:t>
                      </a:r>
                      <a:endParaRPr lang="ru-RU" sz="1200" dirty="0">
                        <a:solidFill>
                          <a:srgbClr val="081276"/>
                        </a:solidFill>
                        <a:latin typeface="Calibri"/>
                        <a:ea typeface="Calibri"/>
                        <a:cs typeface="Times New Roman"/>
                      </a:endParaRPr>
                    </a:p>
                  </a:txBody>
                  <a:tcPr marL="0" marR="0" marT="0" marB="0">
                    <a:lnL>
                      <a:noFill/>
                    </a:lnL>
                    <a:lnR>
                      <a:noFill/>
                    </a:lnR>
                    <a:lnT>
                      <a:noFill/>
                    </a:lnT>
                    <a:lnB>
                      <a:noFill/>
                    </a:lnB>
                  </a:tcPr>
                </a:tc>
                <a:tc hMerge="1">
                  <a:txBody>
                    <a:bodyPr/>
                    <a:lstStyle/>
                    <a:p>
                      <a:endParaRPr lang="ru-RU"/>
                    </a:p>
                  </a:txBody>
                  <a:tcPr/>
                </a:tc>
                <a:tc hMerge="1">
                  <a:txBody>
                    <a:bodyPr/>
                    <a:lstStyle/>
                    <a:p>
                      <a:endParaRPr lang="ru-RU"/>
                    </a:p>
                  </a:txBody>
                  <a:tcPr/>
                </a:tc>
              </a:tr>
              <a:tr h="1300607">
                <a:tc gridSpan="2">
                  <a:txBody>
                    <a:bodyPr/>
                    <a:lstStyle/>
                    <a:p>
                      <a:pPr marL="342900" lvl="0" indent="-342900" algn="l">
                        <a:lnSpc>
                          <a:spcPct val="115000"/>
                        </a:lnSpc>
                        <a:spcAft>
                          <a:spcPts val="0"/>
                        </a:spcAft>
                        <a:buSzPts val="1000"/>
                        <a:buFont typeface="Symbol"/>
                        <a:buChar char=""/>
                        <a:tabLst>
                          <a:tab pos="457200" algn="l"/>
                        </a:tabLst>
                      </a:pPr>
                      <a:r>
                        <a:rPr lang="ru-RU" sz="1200" dirty="0">
                          <a:solidFill>
                            <a:srgbClr val="081276"/>
                          </a:solidFill>
                          <a:latin typeface="Times New Roman"/>
                          <a:ea typeface="Times New Roman"/>
                          <a:cs typeface="Times New Roman"/>
                        </a:rPr>
                        <a:t>Решение словесных логических задач, придуманных воспитателем.</a:t>
                      </a:r>
                      <a:endParaRPr lang="ru-RU" sz="1200" dirty="0">
                        <a:solidFill>
                          <a:srgbClr val="081276"/>
                        </a:solidFill>
                        <a:latin typeface="Calibri"/>
                        <a:ea typeface="Calibri"/>
                        <a:cs typeface="Times New Roman"/>
                      </a:endParaRPr>
                    </a:p>
                    <a:p>
                      <a:pPr algn="l">
                        <a:lnSpc>
                          <a:spcPct val="115000"/>
                        </a:lnSpc>
                        <a:spcAft>
                          <a:spcPts val="0"/>
                        </a:spcAft>
                      </a:pPr>
                      <a:r>
                        <a:rPr lang="ru-RU" sz="1200" dirty="0">
                          <a:solidFill>
                            <a:srgbClr val="081276"/>
                          </a:solidFill>
                          <a:latin typeface="Times New Roman"/>
                          <a:ea typeface="Times New Roman"/>
                          <a:cs typeface="Times New Roman"/>
                        </a:rPr>
                        <a:t>Цель: развитие памяти, логического мышления.</a:t>
                      </a:r>
                      <a:endParaRPr lang="ru-RU" sz="1200"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200" dirty="0">
                          <a:solidFill>
                            <a:srgbClr val="081276"/>
                          </a:solidFill>
                          <a:latin typeface="Times New Roman"/>
                          <a:ea typeface="Times New Roman"/>
                          <a:cs typeface="Times New Roman"/>
                        </a:rPr>
                        <a:t>Логическая задача «Заполни пустые клетки».</a:t>
                      </a:r>
                      <a:endParaRPr lang="ru-RU" sz="1200" dirty="0">
                        <a:solidFill>
                          <a:srgbClr val="081276"/>
                        </a:solidFill>
                        <a:latin typeface="Calibri"/>
                        <a:ea typeface="Calibri"/>
                        <a:cs typeface="Times New Roman"/>
                      </a:endParaRPr>
                    </a:p>
                    <a:p>
                      <a:pPr algn="l">
                        <a:lnSpc>
                          <a:spcPct val="115000"/>
                        </a:lnSpc>
                        <a:spcAft>
                          <a:spcPts val="0"/>
                        </a:spcAft>
                      </a:pPr>
                      <a:r>
                        <a:rPr lang="ru-RU" sz="1200" dirty="0">
                          <a:solidFill>
                            <a:srgbClr val="081276"/>
                          </a:solidFill>
                          <a:latin typeface="Times New Roman"/>
                          <a:ea typeface="Times New Roman"/>
                          <a:cs typeface="Times New Roman"/>
                        </a:rPr>
                        <a:t>Цель: развитие умения проводить поиск недостающей фигуры, анализировать, рассуждать.</a:t>
                      </a:r>
                      <a:endParaRPr lang="ru-RU" sz="1200" dirty="0">
                        <a:solidFill>
                          <a:srgbClr val="081276"/>
                        </a:solidFill>
                        <a:latin typeface="Calibri"/>
                        <a:ea typeface="Calibri"/>
                        <a:cs typeface="Times New Roman"/>
                      </a:endParaRPr>
                    </a:p>
                    <a:p>
                      <a:pPr marL="457200" algn="l">
                        <a:lnSpc>
                          <a:spcPct val="115000"/>
                        </a:lnSpc>
                        <a:spcAft>
                          <a:spcPts val="0"/>
                        </a:spcAft>
                        <a:tabLst>
                          <a:tab pos="457200" algn="l"/>
                        </a:tabLst>
                      </a:pPr>
                      <a:r>
                        <a:rPr lang="ru-RU" sz="1200" dirty="0">
                          <a:solidFill>
                            <a:srgbClr val="081276"/>
                          </a:solidFill>
                          <a:latin typeface="Times New Roman"/>
                          <a:ea typeface="Times New Roman"/>
                          <a:cs typeface="Times New Roman"/>
                        </a:rPr>
                        <a:t>Логико-математическая игра «Как </a:t>
                      </a:r>
                      <a:r>
                        <a:rPr lang="ru-RU" sz="1200" dirty="0" err="1">
                          <a:solidFill>
                            <a:srgbClr val="081276"/>
                          </a:solidFill>
                          <a:latin typeface="Times New Roman"/>
                          <a:ea typeface="Times New Roman"/>
                          <a:cs typeface="Times New Roman"/>
                        </a:rPr>
                        <a:t>Жужа</a:t>
                      </a:r>
                      <a:r>
                        <a:rPr lang="ru-RU" sz="1200" dirty="0">
                          <a:solidFill>
                            <a:srgbClr val="081276"/>
                          </a:solidFill>
                          <a:latin typeface="Times New Roman"/>
                          <a:ea typeface="Times New Roman"/>
                          <a:cs typeface="Times New Roman"/>
                        </a:rPr>
                        <a:t> гостей встречала».</a:t>
                      </a:r>
                      <a:endParaRPr lang="ru-RU" sz="1200" dirty="0">
                        <a:solidFill>
                          <a:srgbClr val="081276"/>
                        </a:solidFill>
                        <a:latin typeface="Calibri"/>
                        <a:ea typeface="Calibri"/>
                        <a:cs typeface="Times New Roman"/>
                      </a:endParaRPr>
                    </a:p>
                    <a:p>
                      <a:pPr algn="l">
                        <a:lnSpc>
                          <a:spcPct val="115000"/>
                        </a:lnSpc>
                        <a:spcAft>
                          <a:spcPts val="0"/>
                        </a:spcAft>
                      </a:pPr>
                      <a:r>
                        <a:rPr lang="ru-RU" sz="1200" dirty="0">
                          <a:solidFill>
                            <a:srgbClr val="081276"/>
                          </a:solidFill>
                          <a:latin typeface="Times New Roman"/>
                          <a:ea typeface="Times New Roman"/>
                          <a:cs typeface="Times New Roman"/>
                        </a:rPr>
                        <a:t>Цель: решение проблемных и логических задач.</a:t>
                      </a:r>
                      <a:endParaRPr lang="ru-RU" sz="1200" dirty="0">
                        <a:solidFill>
                          <a:srgbClr val="081276"/>
                        </a:solidFill>
                        <a:latin typeface="Calibri"/>
                        <a:ea typeface="Calibri"/>
                        <a:cs typeface="Times New Roman"/>
                      </a:endParaRPr>
                    </a:p>
                  </a:txBody>
                  <a:tcPr marL="0" marR="0" marT="0" marB="0">
                    <a:lnL>
                      <a:noFill/>
                    </a:lnL>
                    <a:lnR>
                      <a:noFill/>
                    </a:lnR>
                    <a:lnT>
                      <a:noFill/>
                    </a:lnT>
                    <a:lnB>
                      <a:noFill/>
                    </a:lnB>
                  </a:tcPr>
                </a:tc>
                <a:tc hMerge="1">
                  <a:txBody>
                    <a:bodyPr/>
                    <a:lstStyle/>
                    <a:p>
                      <a:endParaRPr lang="ru-RU"/>
                    </a:p>
                  </a:txBody>
                  <a:tcPr/>
                </a:tc>
                <a:tc>
                  <a:txBody>
                    <a:bodyPr/>
                    <a:lstStyle/>
                    <a:p>
                      <a:pPr marL="457200" algn="l">
                        <a:lnSpc>
                          <a:spcPct val="115000"/>
                        </a:lnSpc>
                        <a:spcAft>
                          <a:spcPts val="0"/>
                        </a:spcAft>
                        <a:tabLst>
                          <a:tab pos="457200" algn="l"/>
                        </a:tabLst>
                      </a:pPr>
                      <a:r>
                        <a:rPr lang="ru-RU" sz="1200" dirty="0">
                          <a:solidFill>
                            <a:srgbClr val="081276"/>
                          </a:solidFill>
                          <a:latin typeface="Times New Roman"/>
                          <a:ea typeface="Times New Roman"/>
                          <a:cs typeface="Times New Roman"/>
                        </a:rPr>
                        <a:t>Развивающая игра «Сложи узор. Су 8»</a:t>
                      </a:r>
                      <a:endParaRPr lang="ru-RU" sz="1200" dirty="0">
                        <a:solidFill>
                          <a:srgbClr val="081276"/>
                        </a:solidFill>
                        <a:latin typeface="Calibri"/>
                        <a:ea typeface="Calibri"/>
                        <a:cs typeface="Times New Roman"/>
                      </a:endParaRPr>
                    </a:p>
                    <a:p>
                      <a:pPr algn="l">
                        <a:lnSpc>
                          <a:spcPct val="115000"/>
                        </a:lnSpc>
                        <a:spcAft>
                          <a:spcPts val="0"/>
                        </a:spcAft>
                      </a:pPr>
                      <a:r>
                        <a:rPr lang="ru-RU" sz="1200" dirty="0">
                          <a:solidFill>
                            <a:srgbClr val="081276"/>
                          </a:solidFill>
                          <a:latin typeface="Times New Roman"/>
                          <a:ea typeface="Times New Roman"/>
                          <a:cs typeface="Times New Roman"/>
                        </a:rPr>
                        <a:t>Цель: развитие умения анализировать.</a:t>
                      </a:r>
                      <a:endParaRPr lang="ru-RU" sz="1200"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200" dirty="0">
                          <a:solidFill>
                            <a:srgbClr val="081276"/>
                          </a:solidFill>
                          <a:latin typeface="Times New Roman"/>
                          <a:ea typeface="Times New Roman"/>
                          <a:cs typeface="Times New Roman"/>
                        </a:rPr>
                        <a:t>Вышивание шнурком (развивающее пособие «Шнур-затейник»).</a:t>
                      </a:r>
                      <a:endParaRPr lang="ru-RU" sz="1200" dirty="0">
                        <a:solidFill>
                          <a:srgbClr val="081276"/>
                        </a:solidFill>
                        <a:latin typeface="Calibri"/>
                        <a:ea typeface="Calibri"/>
                        <a:cs typeface="Times New Roman"/>
                      </a:endParaRPr>
                    </a:p>
                    <a:p>
                      <a:pPr algn="l">
                        <a:lnSpc>
                          <a:spcPct val="115000"/>
                        </a:lnSpc>
                        <a:spcAft>
                          <a:spcPts val="0"/>
                        </a:spcAft>
                      </a:pPr>
                      <a:r>
                        <a:rPr lang="ru-RU" sz="1200" dirty="0">
                          <a:solidFill>
                            <a:srgbClr val="081276"/>
                          </a:solidFill>
                          <a:latin typeface="Times New Roman"/>
                          <a:ea typeface="Times New Roman"/>
                          <a:cs typeface="Times New Roman"/>
                        </a:rPr>
                        <a:t>Цель: развитие моторики, наглядно действенного и логического </a:t>
                      </a:r>
                      <a:r>
                        <a:rPr lang="ru-RU" sz="1200" dirty="0" smtClean="0">
                          <a:solidFill>
                            <a:srgbClr val="081276"/>
                          </a:solidFill>
                          <a:latin typeface="Times New Roman"/>
                          <a:ea typeface="Times New Roman"/>
                          <a:cs typeface="Times New Roman"/>
                        </a:rPr>
                        <a:t>мышления.</a:t>
                      </a:r>
                      <a:endParaRPr lang="ru-RU" sz="1200" dirty="0">
                        <a:solidFill>
                          <a:srgbClr val="081276"/>
                        </a:solidFill>
                        <a:latin typeface="Calibri"/>
                        <a:ea typeface="Calibri"/>
                        <a:cs typeface="Times New Roman"/>
                      </a:endParaRPr>
                    </a:p>
                    <a:p>
                      <a:pPr algn="l">
                        <a:lnSpc>
                          <a:spcPct val="115000"/>
                        </a:lnSpc>
                        <a:spcAft>
                          <a:spcPts val="0"/>
                        </a:spcAft>
                      </a:pPr>
                      <a:r>
                        <a:rPr lang="ru-RU" sz="1200" dirty="0">
                          <a:solidFill>
                            <a:srgbClr val="081276"/>
                          </a:solidFill>
                          <a:latin typeface="Times New Roman"/>
                          <a:ea typeface="Times New Roman"/>
                          <a:cs typeface="Times New Roman"/>
                        </a:rPr>
                        <a:t>Цель: закрепление умений составлять цифры, обнаруживать логические связи между последовательными этапами действия.</a:t>
                      </a:r>
                      <a:endParaRPr lang="ru-RU" sz="1200" dirty="0">
                        <a:solidFill>
                          <a:srgbClr val="081276"/>
                        </a:solidFill>
                        <a:latin typeface="Calibri"/>
                        <a:ea typeface="Calibri"/>
                        <a:cs typeface="Times New Roman"/>
                      </a:endParaRPr>
                    </a:p>
                  </a:txBody>
                  <a:tcPr marL="0" marR="0" marT="0" marB="0">
                    <a:lnL>
                      <a:noFill/>
                    </a:lnL>
                    <a:lnR>
                      <a:noFill/>
                    </a:lnR>
                    <a:lnT>
                      <a:noFill/>
                    </a:lnT>
                    <a:lnB>
                      <a:noFill/>
                    </a:lnB>
                  </a:tcPr>
                </a:tc>
              </a:tr>
              <a:tr h="83437">
                <a:tc gridSpan="3">
                  <a:txBody>
                    <a:bodyPr/>
                    <a:lstStyle/>
                    <a:p>
                      <a:pPr algn="ctr">
                        <a:lnSpc>
                          <a:spcPct val="115000"/>
                        </a:lnSpc>
                        <a:spcAft>
                          <a:spcPts val="1000"/>
                        </a:spcAft>
                      </a:pPr>
                      <a:r>
                        <a:rPr lang="ru-RU" sz="1200" b="1">
                          <a:solidFill>
                            <a:srgbClr val="081276"/>
                          </a:solidFill>
                          <a:latin typeface="Times New Roman"/>
                          <a:ea typeface="Times New Roman"/>
                          <a:cs typeface="Times New Roman"/>
                        </a:rPr>
                        <a:t>АПРЕЛЬ</a:t>
                      </a:r>
                      <a:endParaRPr lang="ru-RU" sz="1200">
                        <a:solidFill>
                          <a:srgbClr val="081276"/>
                        </a:solidFill>
                        <a:latin typeface="Calibri"/>
                        <a:ea typeface="Calibri"/>
                        <a:cs typeface="Times New Roman"/>
                      </a:endParaRPr>
                    </a:p>
                  </a:txBody>
                  <a:tcPr marL="0" marR="0" marT="0" marB="0">
                    <a:lnL>
                      <a:noFill/>
                    </a:lnL>
                    <a:lnR>
                      <a:noFill/>
                    </a:lnR>
                    <a:lnT>
                      <a:noFill/>
                    </a:lnT>
                    <a:lnB>
                      <a:noFill/>
                    </a:lnB>
                  </a:tcPr>
                </a:tc>
                <a:tc hMerge="1">
                  <a:txBody>
                    <a:bodyPr/>
                    <a:lstStyle/>
                    <a:p>
                      <a:endParaRPr lang="ru-RU"/>
                    </a:p>
                  </a:txBody>
                  <a:tcPr/>
                </a:tc>
                <a:tc hMerge="1">
                  <a:txBody>
                    <a:bodyPr/>
                    <a:lstStyle/>
                    <a:p>
                      <a:endParaRPr lang="ru-RU"/>
                    </a:p>
                  </a:txBody>
                  <a:tcPr/>
                </a:tc>
              </a:tr>
              <a:tr h="1467479">
                <a:tc gridSpan="2">
                  <a:txBody>
                    <a:bodyPr/>
                    <a:lstStyle/>
                    <a:p>
                      <a:pPr marL="342900" lvl="0" indent="-342900" algn="l">
                        <a:lnSpc>
                          <a:spcPct val="115000"/>
                        </a:lnSpc>
                        <a:spcAft>
                          <a:spcPts val="0"/>
                        </a:spcAft>
                        <a:buSzPts val="1000"/>
                        <a:buFont typeface="Symbol"/>
                        <a:buChar char=""/>
                        <a:tabLst>
                          <a:tab pos="457200" algn="l"/>
                        </a:tabLst>
                      </a:pPr>
                      <a:r>
                        <a:rPr lang="ru-RU" sz="1200" dirty="0">
                          <a:solidFill>
                            <a:srgbClr val="081276"/>
                          </a:solidFill>
                          <a:latin typeface="Times New Roman"/>
                          <a:ea typeface="Times New Roman"/>
                          <a:cs typeface="Times New Roman"/>
                        </a:rPr>
                        <a:t>Логические головоломки со счетными палочками.</a:t>
                      </a:r>
                      <a:endParaRPr lang="ru-RU" sz="1200" dirty="0">
                        <a:solidFill>
                          <a:srgbClr val="081276"/>
                        </a:solidFill>
                        <a:latin typeface="Calibri"/>
                        <a:ea typeface="Calibri"/>
                        <a:cs typeface="Times New Roman"/>
                      </a:endParaRPr>
                    </a:p>
                    <a:p>
                      <a:pPr algn="l">
                        <a:lnSpc>
                          <a:spcPct val="115000"/>
                        </a:lnSpc>
                        <a:spcAft>
                          <a:spcPts val="0"/>
                        </a:spcAft>
                      </a:pPr>
                      <a:r>
                        <a:rPr lang="ru-RU" sz="1200" dirty="0">
                          <a:solidFill>
                            <a:srgbClr val="081276"/>
                          </a:solidFill>
                          <a:latin typeface="Times New Roman"/>
                          <a:ea typeface="Times New Roman"/>
                          <a:cs typeface="Times New Roman"/>
                        </a:rPr>
                        <a:t>Цель: решение задач на геометрические перестроения.</a:t>
                      </a:r>
                      <a:endParaRPr lang="ru-RU" sz="1200"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200" dirty="0">
                          <a:solidFill>
                            <a:srgbClr val="081276"/>
                          </a:solidFill>
                          <a:latin typeface="Times New Roman"/>
                          <a:ea typeface="Times New Roman"/>
                          <a:cs typeface="Times New Roman"/>
                        </a:rPr>
                        <a:t>Решение проблемной ситуации «Что получится если измерять разными мерками?»</a:t>
                      </a:r>
                      <a:endParaRPr lang="ru-RU" sz="1200" dirty="0">
                        <a:solidFill>
                          <a:srgbClr val="081276"/>
                        </a:solidFill>
                        <a:latin typeface="Calibri"/>
                        <a:ea typeface="Calibri"/>
                        <a:cs typeface="Times New Roman"/>
                      </a:endParaRPr>
                    </a:p>
                    <a:p>
                      <a:pPr algn="l">
                        <a:lnSpc>
                          <a:spcPct val="115000"/>
                        </a:lnSpc>
                        <a:spcAft>
                          <a:spcPts val="0"/>
                        </a:spcAft>
                      </a:pPr>
                      <a:r>
                        <a:rPr lang="ru-RU" sz="1200" dirty="0">
                          <a:solidFill>
                            <a:srgbClr val="081276"/>
                          </a:solidFill>
                          <a:latin typeface="Times New Roman"/>
                          <a:ea typeface="Times New Roman"/>
                          <a:cs typeface="Times New Roman"/>
                        </a:rPr>
                        <a:t>Цель: формирование умения устанавливать связи и зависимости.</a:t>
                      </a:r>
                      <a:endParaRPr lang="ru-RU" sz="1200"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200" dirty="0">
                          <a:solidFill>
                            <a:srgbClr val="081276"/>
                          </a:solidFill>
                          <a:latin typeface="Times New Roman"/>
                          <a:ea typeface="Times New Roman"/>
                          <a:cs typeface="Times New Roman"/>
                        </a:rPr>
                        <a:t>Коллективная игра с «Прозрачным квадратом» «Вертикальное домино».</a:t>
                      </a:r>
                      <a:endParaRPr lang="ru-RU" sz="1200" dirty="0">
                        <a:solidFill>
                          <a:srgbClr val="081276"/>
                        </a:solidFill>
                        <a:latin typeface="Calibri"/>
                        <a:ea typeface="Calibri"/>
                        <a:cs typeface="Times New Roman"/>
                      </a:endParaRPr>
                    </a:p>
                    <a:p>
                      <a:pPr algn="l">
                        <a:lnSpc>
                          <a:spcPct val="115000"/>
                        </a:lnSpc>
                        <a:spcAft>
                          <a:spcPts val="0"/>
                        </a:spcAft>
                      </a:pPr>
                      <a:r>
                        <a:rPr lang="ru-RU" sz="1200" dirty="0">
                          <a:solidFill>
                            <a:srgbClr val="081276"/>
                          </a:solidFill>
                          <a:latin typeface="Times New Roman"/>
                          <a:ea typeface="Times New Roman"/>
                          <a:cs typeface="Times New Roman"/>
                        </a:rPr>
                        <a:t>Цель: развитие умения видеть логические связи между группами предметов.</a:t>
                      </a:r>
                      <a:endParaRPr lang="ru-RU" sz="1200" dirty="0">
                        <a:solidFill>
                          <a:srgbClr val="081276"/>
                        </a:solidFill>
                        <a:latin typeface="Calibri"/>
                        <a:ea typeface="Calibri"/>
                        <a:cs typeface="Times New Roman"/>
                      </a:endParaRPr>
                    </a:p>
                  </a:txBody>
                  <a:tcPr marL="0" marR="0" marT="0" marB="0">
                    <a:lnL>
                      <a:noFill/>
                    </a:lnL>
                    <a:lnR>
                      <a:noFill/>
                    </a:lnR>
                    <a:lnT>
                      <a:noFill/>
                    </a:lnT>
                    <a:lnB>
                      <a:noFill/>
                    </a:lnB>
                  </a:tcPr>
                </a:tc>
                <a:tc hMerge="1">
                  <a:txBody>
                    <a:bodyPr/>
                    <a:lstStyle/>
                    <a:p>
                      <a:endParaRPr lang="ru-RU"/>
                    </a:p>
                  </a:txBody>
                  <a:tcPr/>
                </a:tc>
                <a:tc>
                  <a:txBody>
                    <a:bodyPr/>
                    <a:lstStyle/>
                    <a:p>
                      <a:pPr marL="457200" algn="l">
                        <a:lnSpc>
                          <a:spcPct val="115000"/>
                        </a:lnSpc>
                        <a:spcAft>
                          <a:spcPts val="0"/>
                        </a:spcAft>
                        <a:tabLst>
                          <a:tab pos="457200" algn="l"/>
                        </a:tabLst>
                      </a:pPr>
                      <a:r>
                        <a:rPr lang="ru-RU" sz="1200" dirty="0">
                          <a:solidFill>
                            <a:srgbClr val="081276"/>
                          </a:solidFill>
                          <a:latin typeface="Times New Roman"/>
                          <a:ea typeface="Times New Roman"/>
                          <a:cs typeface="Times New Roman"/>
                        </a:rPr>
                        <a:t>Развивающая игра «Сложи квадрат СК 1-12».</a:t>
                      </a:r>
                      <a:endParaRPr lang="ru-RU" sz="1200" dirty="0">
                        <a:solidFill>
                          <a:srgbClr val="081276"/>
                        </a:solidFill>
                        <a:latin typeface="Calibri"/>
                        <a:ea typeface="Calibri"/>
                        <a:cs typeface="Times New Roman"/>
                      </a:endParaRPr>
                    </a:p>
                    <a:p>
                      <a:pPr algn="l">
                        <a:lnSpc>
                          <a:spcPct val="115000"/>
                        </a:lnSpc>
                        <a:spcAft>
                          <a:spcPts val="0"/>
                        </a:spcAft>
                      </a:pPr>
                      <a:r>
                        <a:rPr lang="ru-RU" sz="1200" dirty="0">
                          <a:solidFill>
                            <a:srgbClr val="081276"/>
                          </a:solidFill>
                          <a:latin typeface="Times New Roman"/>
                          <a:ea typeface="Times New Roman"/>
                          <a:cs typeface="Times New Roman"/>
                        </a:rPr>
                        <a:t>Цель: активное участие в игре по собственному замыслу моделирующего характера.</a:t>
                      </a:r>
                      <a:endParaRPr lang="ru-RU" sz="1200" dirty="0">
                        <a:solidFill>
                          <a:srgbClr val="081276"/>
                        </a:solidFill>
                        <a:latin typeface="Calibri"/>
                        <a:ea typeface="Calibri"/>
                        <a:cs typeface="Times New Roman"/>
                      </a:endParaRPr>
                    </a:p>
                    <a:p>
                      <a:pPr marL="457200" algn="l">
                        <a:lnSpc>
                          <a:spcPct val="115000"/>
                        </a:lnSpc>
                        <a:spcAft>
                          <a:spcPts val="0"/>
                        </a:spcAft>
                        <a:tabLst>
                          <a:tab pos="457200" algn="l"/>
                        </a:tabLst>
                      </a:pPr>
                      <a:endParaRPr lang="ru-RU" sz="1200" dirty="0" smtClean="0">
                        <a:solidFill>
                          <a:srgbClr val="081276"/>
                        </a:solidFill>
                        <a:latin typeface="Times New Roman"/>
                        <a:ea typeface="Times New Roman"/>
                        <a:cs typeface="Times New Roman"/>
                      </a:endParaRPr>
                    </a:p>
                    <a:p>
                      <a:pPr marL="342900" lvl="0" indent="-342900" algn="l">
                        <a:lnSpc>
                          <a:spcPct val="115000"/>
                        </a:lnSpc>
                        <a:spcAft>
                          <a:spcPts val="0"/>
                        </a:spcAft>
                        <a:buSzPts val="1000"/>
                        <a:buFont typeface="Symbol"/>
                        <a:buChar char=""/>
                        <a:tabLst>
                          <a:tab pos="457200" algn="l"/>
                        </a:tabLst>
                      </a:pPr>
                      <a:endParaRPr lang="ru-RU" sz="1200" dirty="0">
                        <a:solidFill>
                          <a:srgbClr val="081276"/>
                        </a:solidFill>
                        <a:latin typeface="Calibri"/>
                        <a:ea typeface="Calibri"/>
                        <a:cs typeface="Times New Roman"/>
                      </a:endParaRPr>
                    </a:p>
                  </a:txBody>
                  <a:tcPr marL="0" marR="0" marT="0" marB="0">
                    <a:lnL>
                      <a:noFill/>
                    </a:lnL>
                    <a:lnR>
                      <a:noFill/>
                    </a:lnR>
                    <a:lnT>
                      <a:noFill/>
                    </a:lnT>
                    <a:lnB>
                      <a:noFill/>
                    </a:lnB>
                  </a:tcPr>
                </a:tc>
              </a:tr>
              <a:tr h="83437">
                <a:tc gridSpan="3">
                  <a:txBody>
                    <a:bodyPr/>
                    <a:lstStyle/>
                    <a:p>
                      <a:pPr algn="ctr">
                        <a:lnSpc>
                          <a:spcPct val="115000"/>
                        </a:lnSpc>
                        <a:spcAft>
                          <a:spcPts val="1000"/>
                        </a:spcAft>
                      </a:pPr>
                      <a:r>
                        <a:rPr lang="ru-RU" sz="1200" b="1">
                          <a:solidFill>
                            <a:srgbClr val="081276"/>
                          </a:solidFill>
                          <a:latin typeface="Times New Roman"/>
                          <a:ea typeface="Times New Roman"/>
                          <a:cs typeface="Times New Roman"/>
                        </a:rPr>
                        <a:t>МАЙ</a:t>
                      </a:r>
                      <a:endParaRPr lang="ru-RU" sz="1200">
                        <a:solidFill>
                          <a:srgbClr val="081276"/>
                        </a:solidFill>
                        <a:latin typeface="Calibri"/>
                        <a:ea typeface="Calibri"/>
                        <a:cs typeface="Times New Roman"/>
                      </a:endParaRPr>
                    </a:p>
                  </a:txBody>
                  <a:tcPr marL="0" marR="0" marT="0" marB="0">
                    <a:lnL>
                      <a:noFill/>
                    </a:lnL>
                    <a:lnR>
                      <a:noFill/>
                    </a:lnR>
                    <a:lnT>
                      <a:noFill/>
                    </a:lnT>
                    <a:lnB>
                      <a:noFill/>
                    </a:lnB>
                  </a:tcPr>
                </a:tc>
                <a:tc hMerge="1">
                  <a:txBody>
                    <a:bodyPr/>
                    <a:lstStyle/>
                    <a:p>
                      <a:endParaRPr lang="ru-RU"/>
                    </a:p>
                  </a:txBody>
                  <a:tcPr/>
                </a:tc>
                <a:tc hMerge="1">
                  <a:txBody>
                    <a:bodyPr/>
                    <a:lstStyle/>
                    <a:p>
                      <a:endParaRPr lang="ru-RU"/>
                    </a:p>
                  </a:txBody>
                  <a:tcPr/>
                </a:tc>
              </a:tr>
              <a:tr h="1467479">
                <a:tc>
                  <a:txBody>
                    <a:bodyPr/>
                    <a:lstStyle/>
                    <a:p>
                      <a:pPr marL="457200" algn="l">
                        <a:lnSpc>
                          <a:spcPct val="115000"/>
                        </a:lnSpc>
                        <a:spcAft>
                          <a:spcPts val="0"/>
                        </a:spcAft>
                        <a:tabLst>
                          <a:tab pos="457200" algn="l"/>
                        </a:tabLst>
                      </a:pPr>
                      <a:r>
                        <a:rPr lang="ru-RU" sz="1200" dirty="0">
                          <a:solidFill>
                            <a:srgbClr val="081276"/>
                          </a:solidFill>
                          <a:latin typeface="Times New Roman"/>
                          <a:ea typeface="Times New Roman"/>
                          <a:cs typeface="Times New Roman"/>
                        </a:rPr>
                        <a:t>Диагностика.</a:t>
                      </a:r>
                      <a:endParaRPr lang="ru-RU" sz="1200" dirty="0">
                        <a:solidFill>
                          <a:srgbClr val="081276"/>
                        </a:solidFill>
                        <a:latin typeface="Calibri"/>
                        <a:ea typeface="Calibri"/>
                        <a:cs typeface="Times New Roman"/>
                      </a:endParaRPr>
                    </a:p>
                    <a:p>
                      <a:pPr marL="457200" algn="l">
                        <a:lnSpc>
                          <a:spcPct val="115000"/>
                        </a:lnSpc>
                        <a:spcAft>
                          <a:spcPts val="0"/>
                        </a:spcAft>
                        <a:tabLst>
                          <a:tab pos="457200" algn="l"/>
                        </a:tabLst>
                      </a:pPr>
                      <a:r>
                        <a:rPr lang="ru-RU" sz="1200" dirty="0">
                          <a:solidFill>
                            <a:srgbClr val="081276"/>
                          </a:solidFill>
                          <a:latin typeface="Times New Roman"/>
                          <a:ea typeface="Times New Roman"/>
                          <a:cs typeface="Times New Roman"/>
                        </a:rPr>
                        <a:t>Проведение развлечения- конкурса «Математический КВН» (см.приложение).</a:t>
                      </a:r>
                      <a:endParaRPr lang="ru-RU" sz="1200" dirty="0">
                        <a:solidFill>
                          <a:srgbClr val="081276"/>
                        </a:solidFill>
                        <a:latin typeface="Calibri"/>
                        <a:ea typeface="Calibri"/>
                        <a:cs typeface="Times New Roman"/>
                      </a:endParaRPr>
                    </a:p>
                    <a:p>
                      <a:pPr marL="457200" algn="l">
                        <a:lnSpc>
                          <a:spcPct val="115000"/>
                        </a:lnSpc>
                        <a:spcAft>
                          <a:spcPts val="0"/>
                        </a:spcAft>
                        <a:tabLst>
                          <a:tab pos="457200" algn="l"/>
                        </a:tabLst>
                      </a:pPr>
                      <a:r>
                        <a:rPr lang="ru-RU" sz="1200" dirty="0">
                          <a:solidFill>
                            <a:srgbClr val="081276"/>
                          </a:solidFill>
                          <a:latin typeface="Times New Roman"/>
                          <a:ea typeface="Times New Roman"/>
                          <a:cs typeface="Times New Roman"/>
                        </a:rPr>
                        <a:t>Игра-соревнование «Внимание. </a:t>
                      </a:r>
                      <a:r>
                        <a:rPr lang="ru-RU" sz="1200" dirty="0" err="1">
                          <a:solidFill>
                            <a:srgbClr val="081276"/>
                          </a:solidFill>
                          <a:latin typeface="Times New Roman"/>
                          <a:ea typeface="Times New Roman"/>
                          <a:cs typeface="Times New Roman"/>
                        </a:rPr>
                        <a:t>Угадайка</a:t>
                      </a:r>
                      <a:r>
                        <a:rPr lang="ru-RU" sz="1200" dirty="0">
                          <a:solidFill>
                            <a:srgbClr val="081276"/>
                          </a:solidFill>
                          <a:latin typeface="Times New Roman"/>
                          <a:ea typeface="Times New Roman"/>
                          <a:cs typeface="Times New Roman"/>
                        </a:rPr>
                        <a:t> 1-6».</a:t>
                      </a:r>
                      <a:endParaRPr lang="ru-RU" sz="1200" dirty="0">
                        <a:solidFill>
                          <a:srgbClr val="081276"/>
                        </a:solidFill>
                        <a:latin typeface="Calibri"/>
                        <a:ea typeface="Calibri"/>
                        <a:cs typeface="Times New Roman"/>
                      </a:endParaRPr>
                    </a:p>
                    <a:p>
                      <a:pPr algn="l">
                        <a:lnSpc>
                          <a:spcPct val="115000"/>
                        </a:lnSpc>
                        <a:spcAft>
                          <a:spcPts val="0"/>
                        </a:spcAft>
                      </a:pPr>
                      <a:r>
                        <a:rPr lang="ru-RU" sz="1200" dirty="0">
                          <a:solidFill>
                            <a:srgbClr val="081276"/>
                          </a:solidFill>
                          <a:latin typeface="Times New Roman"/>
                          <a:ea typeface="Times New Roman"/>
                          <a:cs typeface="Times New Roman"/>
                        </a:rPr>
                        <a:t>Цель: развитие умения сравнивать и анализировать, открытие последовательности изменения фигур.</a:t>
                      </a:r>
                      <a:endParaRPr lang="ru-RU" sz="1200" dirty="0">
                        <a:solidFill>
                          <a:srgbClr val="081276"/>
                        </a:solidFill>
                        <a:latin typeface="Calibri"/>
                        <a:ea typeface="Calibri"/>
                        <a:cs typeface="Times New Roman"/>
                      </a:endParaRPr>
                    </a:p>
                    <a:p>
                      <a:pPr marL="457200" algn="l">
                        <a:lnSpc>
                          <a:spcPct val="115000"/>
                        </a:lnSpc>
                        <a:spcAft>
                          <a:spcPts val="0"/>
                        </a:spcAft>
                        <a:tabLst>
                          <a:tab pos="457200" algn="l"/>
                        </a:tabLst>
                      </a:pPr>
                      <a:r>
                        <a:rPr lang="ru-RU" sz="1200" dirty="0">
                          <a:solidFill>
                            <a:srgbClr val="081276"/>
                          </a:solidFill>
                          <a:latin typeface="Times New Roman"/>
                          <a:ea typeface="Times New Roman"/>
                          <a:cs typeface="Times New Roman"/>
                        </a:rPr>
                        <a:t>Развивающая игра «Мозаика цифр» (блоки </a:t>
                      </a:r>
                      <a:r>
                        <a:rPr lang="ru-RU" sz="1200" dirty="0" err="1">
                          <a:solidFill>
                            <a:srgbClr val="081276"/>
                          </a:solidFill>
                          <a:latin typeface="Times New Roman"/>
                          <a:ea typeface="Times New Roman"/>
                          <a:cs typeface="Times New Roman"/>
                        </a:rPr>
                        <a:t>Дьенеша</a:t>
                      </a:r>
                      <a:r>
                        <a:rPr lang="ru-RU" sz="1200" dirty="0">
                          <a:solidFill>
                            <a:srgbClr val="081276"/>
                          </a:solidFill>
                          <a:latin typeface="Times New Roman"/>
                          <a:ea typeface="Times New Roman"/>
                          <a:cs typeface="Times New Roman"/>
                        </a:rPr>
                        <a:t>).</a:t>
                      </a:r>
                      <a:endParaRPr lang="ru-RU" sz="1200" dirty="0">
                        <a:solidFill>
                          <a:srgbClr val="081276"/>
                        </a:solidFill>
                        <a:latin typeface="Calibri"/>
                        <a:ea typeface="Calibri"/>
                        <a:cs typeface="Times New Roman"/>
                      </a:endParaRPr>
                    </a:p>
                    <a:p>
                      <a:pPr algn="l">
                        <a:lnSpc>
                          <a:spcPct val="115000"/>
                        </a:lnSpc>
                        <a:spcAft>
                          <a:spcPts val="0"/>
                        </a:spcAft>
                      </a:pPr>
                      <a:r>
                        <a:rPr lang="ru-RU" sz="1200" dirty="0">
                          <a:solidFill>
                            <a:srgbClr val="081276"/>
                          </a:solidFill>
                          <a:latin typeface="Times New Roman"/>
                          <a:ea typeface="Times New Roman"/>
                          <a:cs typeface="Times New Roman"/>
                        </a:rPr>
                        <a:t>Цель: закрепление умения выбирать блоки по заданным свойствам навыков вычислительной деятельности.</a:t>
                      </a:r>
                      <a:endParaRPr lang="ru-RU" sz="1200" dirty="0">
                        <a:solidFill>
                          <a:srgbClr val="081276"/>
                        </a:solidFill>
                        <a:latin typeface="Calibri"/>
                        <a:ea typeface="Calibri"/>
                        <a:cs typeface="Times New Roman"/>
                      </a:endParaRPr>
                    </a:p>
                  </a:txBody>
                  <a:tcPr marL="0" marR="0" marT="0" marB="0">
                    <a:lnL>
                      <a:noFill/>
                    </a:lnL>
                    <a:lnR>
                      <a:noFill/>
                    </a:lnR>
                    <a:lnT>
                      <a:noFill/>
                    </a:lnT>
                    <a:lnB>
                      <a:noFill/>
                    </a:lnB>
                  </a:tcPr>
                </a:tc>
                <a:tc gridSpan="2">
                  <a:txBody>
                    <a:bodyPr/>
                    <a:lstStyle/>
                    <a:p>
                      <a:pPr marL="342900" lvl="0" indent="-342900" algn="l">
                        <a:lnSpc>
                          <a:spcPct val="115000"/>
                        </a:lnSpc>
                        <a:spcAft>
                          <a:spcPts val="0"/>
                        </a:spcAft>
                        <a:buSzPts val="1000"/>
                        <a:buFont typeface="Symbol"/>
                        <a:buChar char=""/>
                        <a:tabLst>
                          <a:tab pos="457200" algn="l"/>
                        </a:tabLst>
                      </a:pPr>
                      <a:r>
                        <a:rPr lang="ru-RU" sz="1200" dirty="0">
                          <a:solidFill>
                            <a:srgbClr val="081276"/>
                          </a:solidFill>
                          <a:latin typeface="Times New Roman"/>
                          <a:ea typeface="Times New Roman"/>
                          <a:cs typeface="Times New Roman"/>
                        </a:rPr>
                        <a:t>Развивающая игра «Кубики для всех». Серия КВ -5</a:t>
                      </a:r>
                      <a:endParaRPr lang="ru-RU" sz="1200" dirty="0">
                        <a:solidFill>
                          <a:srgbClr val="081276"/>
                        </a:solidFill>
                        <a:latin typeface="Calibri"/>
                        <a:ea typeface="Calibri"/>
                        <a:cs typeface="Times New Roman"/>
                      </a:endParaRPr>
                    </a:p>
                    <a:p>
                      <a:pPr algn="l">
                        <a:lnSpc>
                          <a:spcPct val="115000"/>
                        </a:lnSpc>
                        <a:spcAft>
                          <a:spcPts val="0"/>
                        </a:spcAft>
                      </a:pPr>
                      <a:r>
                        <a:rPr lang="ru-RU" sz="1200" dirty="0">
                          <a:solidFill>
                            <a:srgbClr val="081276"/>
                          </a:solidFill>
                          <a:latin typeface="Times New Roman"/>
                          <a:ea typeface="Times New Roman"/>
                          <a:cs typeface="Times New Roman"/>
                        </a:rPr>
                        <a:t>Цель: закрепление умения самостоятельно анализировать постройку, видеть объект </a:t>
                      </a:r>
                      <a:r>
                        <a:rPr lang="ru-RU" sz="1200" dirty="0" smtClean="0">
                          <a:solidFill>
                            <a:srgbClr val="081276"/>
                          </a:solidFill>
                          <a:latin typeface="Times New Roman"/>
                          <a:ea typeface="Times New Roman"/>
                          <a:cs typeface="Times New Roman"/>
                        </a:rPr>
                        <a:t>по-новому</a:t>
                      </a:r>
                      <a:endParaRPr lang="ru-RU" sz="1200" dirty="0">
                        <a:solidFill>
                          <a:srgbClr val="081276"/>
                        </a:solidFill>
                        <a:latin typeface="Calibri"/>
                        <a:ea typeface="Calibri"/>
                        <a:cs typeface="Times New Roman"/>
                      </a:endParaRPr>
                    </a:p>
                    <a:p>
                      <a:pPr algn="l">
                        <a:lnSpc>
                          <a:spcPct val="115000"/>
                        </a:lnSpc>
                        <a:spcAft>
                          <a:spcPts val="0"/>
                        </a:spcAft>
                      </a:pPr>
                      <a:endParaRPr lang="ru-RU" sz="1200" dirty="0">
                        <a:solidFill>
                          <a:srgbClr val="081276"/>
                        </a:solidFill>
                        <a:latin typeface="Calibri"/>
                        <a:ea typeface="Calibri"/>
                        <a:cs typeface="Times New Roman"/>
                      </a:endParaRPr>
                    </a:p>
                    <a:p>
                      <a:pPr marL="342900" lvl="0" indent="-342900" algn="l">
                        <a:lnSpc>
                          <a:spcPct val="115000"/>
                        </a:lnSpc>
                        <a:spcAft>
                          <a:spcPts val="0"/>
                        </a:spcAft>
                        <a:buSzPts val="1000"/>
                        <a:buFont typeface="Symbol"/>
                        <a:buChar char=""/>
                        <a:tabLst>
                          <a:tab pos="457200" algn="l"/>
                        </a:tabLst>
                      </a:pPr>
                      <a:r>
                        <a:rPr lang="ru-RU" sz="1200" dirty="0">
                          <a:solidFill>
                            <a:srgbClr val="081276"/>
                          </a:solidFill>
                          <a:latin typeface="Times New Roman"/>
                          <a:ea typeface="Times New Roman"/>
                          <a:cs typeface="Times New Roman"/>
                        </a:rPr>
                        <a:t>Развивающая игра с карточками «Продолжи ряд».</a:t>
                      </a:r>
                      <a:endParaRPr lang="ru-RU" sz="1200" dirty="0">
                        <a:solidFill>
                          <a:srgbClr val="081276"/>
                        </a:solidFill>
                        <a:latin typeface="Calibri"/>
                        <a:ea typeface="Calibri"/>
                        <a:cs typeface="Times New Roman"/>
                      </a:endParaRPr>
                    </a:p>
                    <a:p>
                      <a:pPr algn="l">
                        <a:lnSpc>
                          <a:spcPct val="115000"/>
                        </a:lnSpc>
                        <a:spcAft>
                          <a:spcPts val="0"/>
                        </a:spcAft>
                      </a:pPr>
                      <a:r>
                        <a:rPr lang="ru-RU" sz="1200" dirty="0">
                          <a:solidFill>
                            <a:srgbClr val="081276"/>
                          </a:solidFill>
                          <a:latin typeface="Times New Roman"/>
                          <a:ea typeface="Times New Roman"/>
                          <a:cs typeface="Times New Roman"/>
                        </a:rPr>
                        <a:t>Цель: закрепление умения выявления закономерностей чередования, самостоятельное придумывание вариантов игры.</a:t>
                      </a:r>
                      <a:endParaRPr lang="ru-RU" sz="1200" dirty="0">
                        <a:solidFill>
                          <a:srgbClr val="081276"/>
                        </a:solidFill>
                        <a:latin typeface="Calibri"/>
                        <a:ea typeface="Calibri"/>
                        <a:cs typeface="Times New Roman"/>
                      </a:endParaRPr>
                    </a:p>
                  </a:txBody>
                  <a:tcPr marL="0" marR="0" marT="0" marB="0">
                    <a:lnL>
                      <a:noFill/>
                    </a:lnL>
                    <a:lnR>
                      <a:noFill/>
                    </a:lnR>
                    <a:lnT>
                      <a:noFill/>
                    </a:lnT>
                    <a:lnB>
                      <a:noFill/>
                    </a:lnB>
                  </a:tcPr>
                </a:tc>
                <a:tc hMerge="1">
                  <a:txBody>
                    <a:bodyPr/>
                    <a:lstStyle/>
                    <a:p>
                      <a:endParaRPr lang="ru-RU"/>
                    </a:p>
                  </a:txBody>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Ожидаемый результат:</a:t>
            </a:r>
            <a:endParaRPr lang="ru-RU" dirty="0"/>
          </a:p>
        </p:txBody>
      </p:sp>
      <p:sp>
        <p:nvSpPr>
          <p:cNvPr id="3" name="Прямоугольник 2"/>
          <p:cNvSpPr/>
          <p:nvPr/>
        </p:nvSpPr>
        <p:spPr>
          <a:xfrm>
            <a:off x="179512" y="1124744"/>
            <a:ext cx="5472608" cy="1461939"/>
          </a:xfrm>
          <a:prstGeom prst="rect">
            <a:avLst/>
          </a:prstGeom>
        </p:spPr>
        <p:txBody>
          <a:bodyPr wrap="square">
            <a:spAutoFit/>
          </a:bodyPr>
          <a:lstStyle/>
          <a:p>
            <a:pPr>
              <a:lnSpc>
                <a:spcPct val="115000"/>
              </a:lnSpc>
              <a:spcAft>
                <a:spcPts val="750"/>
              </a:spcAft>
            </a:pPr>
            <a:endParaRPr lang="ru-RU" sz="1200" dirty="0">
              <a:ea typeface="Calibri"/>
              <a:cs typeface="Times New Roman"/>
            </a:endParaRPr>
          </a:p>
          <a:p>
            <a:pPr marL="342900" lvl="0" indent="-342900">
              <a:lnSpc>
                <a:spcPct val="115000"/>
              </a:lnSpc>
              <a:spcAft>
                <a:spcPts val="750"/>
              </a:spcAft>
              <a:buSzPts val="1000"/>
              <a:buFont typeface="Symbol"/>
              <a:buChar char=""/>
              <a:tabLst>
                <a:tab pos="457200" algn="l"/>
              </a:tabLst>
            </a:pPr>
            <a:r>
              <a:rPr lang="ru-RU" sz="1200" dirty="0">
                <a:solidFill>
                  <a:srgbClr val="333333"/>
                </a:solidFill>
                <a:latin typeface="Helvetica"/>
                <a:ea typeface="Times New Roman"/>
                <a:cs typeface="Helvetica"/>
              </a:rPr>
              <a:t>активизация познавательного интереса дошкольников;</a:t>
            </a:r>
            <a:endParaRPr lang="ru-RU" sz="1200" dirty="0">
              <a:solidFill>
                <a:srgbClr val="333333"/>
              </a:solidFill>
              <a:ea typeface="Calibri"/>
              <a:cs typeface="Times New Roman"/>
            </a:endParaRPr>
          </a:p>
          <a:p>
            <a:pPr marL="342900" lvl="0" indent="-342900">
              <a:lnSpc>
                <a:spcPct val="115000"/>
              </a:lnSpc>
              <a:spcAft>
                <a:spcPts val="750"/>
              </a:spcAft>
              <a:buSzPts val="1000"/>
              <a:buFont typeface="Symbol"/>
              <a:buChar char=""/>
              <a:tabLst>
                <a:tab pos="457200" algn="l"/>
              </a:tabLst>
            </a:pPr>
            <a:r>
              <a:rPr lang="ru-RU" sz="1200" dirty="0">
                <a:solidFill>
                  <a:srgbClr val="333333"/>
                </a:solidFill>
                <a:latin typeface="Helvetica"/>
                <a:ea typeface="Times New Roman"/>
                <a:cs typeface="Helvetica"/>
              </a:rPr>
              <a:t>развитие внимания, памяти, речи, воображения, логического мышления;</a:t>
            </a:r>
            <a:endParaRPr lang="ru-RU" sz="1200" dirty="0">
              <a:solidFill>
                <a:srgbClr val="333333"/>
              </a:solidFill>
              <a:ea typeface="Calibri"/>
              <a:cs typeface="Times New Roman"/>
            </a:endParaRPr>
          </a:p>
          <a:p>
            <a:pPr marL="342900" lvl="0" indent="-342900">
              <a:lnSpc>
                <a:spcPct val="115000"/>
              </a:lnSpc>
              <a:spcAft>
                <a:spcPts val="750"/>
              </a:spcAft>
              <a:buSzPts val="1000"/>
              <a:buFont typeface="Symbol"/>
              <a:buChar char=""/>
              <a:tabLst>
                <a:tab pos="457200" algn="l"/>
              </a:tabLst>
            </a:pPr>
            <a:r>
              <a:rPr lang="ru-RU" sz="1200" dirty="0">
                <a:solidFill>
                  <a:srgbClr val="333333"/>
                </a:solidFill>
                <a:latin typeface="Helvetica"/>
                <a:ea typeface="Times New Roman"/>
                <a:cs typeface="Helvetica"/>
              </a:rPr>
              <a:t>формирование элементарных математических представлений.</a:t>
            </a:r>
            <a:endParaRPr lang="ru-RU" sz="1200" dirty="0">
              <a:solidFill>
                <a:srgbClr val="333333"/>
              </a:solidFill>
              <a:ea typeface="Calibri"/>
              <a:cs typeface="Times New Roman"/>
            </a:endParaRPr>
          </a:p>
        </p:txBody>
      </p:sp>
      <p:sp>
        <p:nvSpPr>
          <p:cNvPr id="4" name="Прямоугольник 3"/>
          <p:cNvSpPr/>
          <p:nvPr/>
        </p:nvSpPr>
        <p:spPr>
          <a:xfrm>
            <a:off x="127530" y="2706398"/>
            <a:ext cx="4968552" cy="4075475"/>
          </a:xfrm>
          <a:prstGeom prst="rect">
            <a:avLst/>
          </a:prstGeom>
        </p:spPr>
        <p:txBody>
          <a:bodyPr wrap="square">
            <a:spAutoFit/>
          </a:bodyPr>
          <a:lstStyle/>
          <a:p>
            <a:pPr>
              <a:lnSpc>
                <a:spcPct val="115000"/>
              </a:lnSpc>
              <a:spcAft>
                <a:spcPts val="750"/>
              </a:spcAft>
            </a:pPr>
            <a:r>
              <a:rPr lang="ru-RU" sz="1000" dirty="0">
                <a:solidFill>
                  <a:srgbClr val="333333"/>
                </a:solidFill>
                <a:latin typeface="Helvetica"/>
                <a:ea typeface="Times New Roman"/>
                <a:cs typeface="Helvetica"/>
              </a:rPr>
              <a:t>Все дидактические игры можно разделить на три вида: игры с предметами, настольно-печатные и словесные игры.</a:t>
            </a:r>
            <a:endParaRPr lang="ru-RU" sz="1000" dirty="0">
              <a:ea typeface="Calibri"/>
              <a:cs typeface="Times New Roman"/>
            </a:endParaRPr>
          </a:p>
          <a:p>
            <a:pPr>
              <a:lnSpc>
                <a:spcPct val="115000"/>
              </a:lnSpc>
              <a:spcAft>
                <a:spcPts val="750"/>
              </a:spcAft>
            </a:pPr>
            <a:r>
              <a:rPr lang="ru-RU" sz="1000" dirty="0">
                <a:solidFill>
                  <a:srgbClr val="333333"/>
                </a:solidFill>
                <a:latin typeface="Helvetica"/>
                <a:ea typeface="Times New Roman"/>
                <a:cs typeface="Helvetica"/>
              </a:rPr>
              <a:t>В играх с предметами дети учатся сравнивать, устанавливать сходство и различие предметов. Ценность этих игр в том, что с их помощью дети знакомятся с признаками предметов: цветом, величиной, формой.</a:t>
            </a:r>
            <a:endParaRPr lang="ru-RU" sz="1000" dirty="0">
              <a:ea typeface="Calibri"/>
              <a:cs typeface="Times New Roman"/>
            </a:endParaRPr>
          </a:p>
          <a:p>
            <a:pPr>
              <a:lnSpc>
                <a:spcPct val="115000"/>
              </a:lnSpc>
              <a:spcAft>
                <a:spcPts val="750"/>
              </a:spcAft>
            </a:pPr>
            <a:r>
              <a:rPr lang="ru-RU" sz="1000" dirty="0">
                <a:solidFill>
                  <a:srgbClr val="333333"/>
                </a:solidFill>
                <a:latin typeface="Helvetica"/>
                <a:ea typeface="Times New Roman"/>
                <a:cs typeface="Helvetica"/>
              </a:rPr>
              <a:t>Словесные игры построены на словах и действиях играющих. В таких играх дети познают окружающий мир, углубляют приобретенные знания в новых связях, в новых обстоятельствах, также они направлены на развитие речи и правильной ориентировке в пространстве.</a:t>
            </a:r>
            <a:endParaRPr lang="ru-RU" sz="1000" dirty="0">
              <a:ea typeface="Calibri"/>
              <a:cs typeface="Times New Roman"/>
            </a:endParaRPr>
          </a:p>
          <a:p>
            <a:pPr>
              <a:lnSpc>
                <a:spcPct val="115000"/>
              </a:lnSpc>
              <a:spcAft>
                <a:spcPts val="750"/>
              </a:spcAft>
            </a:pPr>
            <a:r>
              <a:rPr lang="ru-RU" sz="1000" dirty="0">
                <a:solidFill>
                  <a:srgbClr val="333333"/>
                </a:solidFill>
                <a:latin typeface="Helvetica"/>
                <a:ea typeface="Times New Roman"/>
                <a:cs typeface="Helvetica"/>
              </a:rPr>
              <a:t>Настольно-печатные игры разнообразны по видам: парные картинки, лото, домино, мозаика, разрезные картинки и кубики. Задача этого вида игр – учить детей логическому мышлению, развивать у них умение из отдельных частей составлять целый предмет, устанавливать сходства и различия предметов, научить сравнивать и выделять признаки предметов.</a:t>
            </a:r>
            <a:endParaRPr lang="ru-RU" sz="1000" dirty="0">
              <a:ea typeface="Calibri"/>
              <a:cs typeface="Times New Roman"/>
            </a:endParaRPr>
          </a:p>
          <a:p>
            <a:pPr>
              <a:lnSpc>
                <a:spcPct val="115000"/>
              </a:lnSpc>
              <a:spcAft>
                <a:spcPts val="750"/>
              </a:spcAft>
            </a:pPr>
            <a:r>
              <a:rPr lang="ru-RU" sz="1000" dirty="0">
                <a:solidFill>
                  <a:srgbClr val="333333"/>
                </a:solidFill>
                <a:latin typeface="Helvetica"/>
                <a:ea typeface="Times New Roman"/>
                <a:cs typeface="Helvetica"/>
              </a:rPr>
              <a:t>Также при формировании элементарных математических способностей у дошкольников можно использовать игры на плоскостное моделирование, игры-головоломки, задачи-шутки.</a:t>
            </a:r>
            <a:endParaRPr lang="ru-RU" sz="1000" dirty="0">
              <a:ea typeface="Calibri"/>
              <a:cs typeface="Times New Roman"/>
            </a:endParaRPr>
          </a:p>
          <a:p>
            <a:r>
              <a:rPr lang="ru-RU" sz="1000" dirty="0">
                <a:solidFill>
                  <a:srgbClr val="333333"/>
                </a:solidFill>
                <a:latin typeface="Helvetica"/>
                <a:ea typeface="Times New Roman"/>
                <a:cs typeface="Helvetica"/>
              </a:rPr>
              <a:t>Но, не смотря на многообразие игр, их главной задачей должно быть развитие логического мышления, а именно умение устанавливать простейшие закономерности: порядок чередования фигур по цвету, форме, размеру</a:t>
            </a:r>
            <a:endParaRPr lang="ru-RU" sz="1000" dirty="0"/>
          </a:p>
        </p:txBody>
      </p:sp>
      <p:pic>
        <p:nvPicPr>
          <p:cNvPr id="6146" name="Picture 2" descr="C:\Users\дом\Desktop\фото для педсов\PHOTO-2023-04-24-09-1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3" y="1124744"/>
            <a:ext cx="3923928" cy="5739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0992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7864" y="332656"/>
            <a:ext cx="3120150"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Выводы:</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Заголовок 1"/>
          <p:cNvSpPr txBox="1">
            <a:spLocks/>
          </p:cNvSpPr>
          <p:nvPr/>
        </p:nvSpPr>
        <p:spPr>
          <a:xfrm>
            <a:off x="395532" y="1916832"/>
            <a:ext cx="8568956" cy="1944216"/>
          </a:xfrm>
          <a:prstGeom prst="rect">
            <a:avLst/>
          </a:prstGeom>
        </p:spPr>
        <p:txBody>
          <a:bodyPr/>
          <a:lstStyle/>
          <a:p>
            <a:pPr lvl="0" hangingPunct="0">
              <a:defRPr/>
            </a:pPr>
            <a:r>
              <a:rPr kumimoji="0" lang="ru-RU" sz="1600" b="0" i="0" u="none" strike="noStrike" kern="1200" cap="all" spc="0" normalizeH="0" baseline="0" noProof="0" dirty="0" smtClean="0">
                <a:ln>
                  <a:noFill/>
                </a:ln>
                <a:solidFill>
                  <a:srgbClr val="081276"/>
                </a:solidFill>
                <a:effectLst/>
                <a:uLnTx/>
                <a:uFillTx/>
                <a:latin typeface="Franklin Gothic Medium"/>
              </a:rPr>
              <a:t>1. </a:t>
            </a:r>
            <a:r>
              <a:rPr lang="ru-RU" sz="1600" cap="all" dirty="0" smtClean="0">
                <a:solidFill>
                  <a:srgbClr val="081276"/>
                </a:solidFill>
                <a:latin typeface="Franklin Gothic Medium"/>
              </a:rPr>
              <a:t>В процессе работы над данным планом, я могу сделать вывод, что мой профессиональный  уровень повысился. Этому способствовало изучение методической литературы  по данной теме, проведение ряда мероприятий, А также ежедневная работа с </a:t>
            </a:r>
            <a:r>
              <a:rPr lang="ru-RU" sz="1600" cap="all" dirty="0" smtClean="0">
                <a:solidFill>
                  <a:srgbClr val="081276"/>
                </a:solidFill>
                <a:latin typeface="Franklin Gothic Medium"/>
              </a:rPr>
              <a:t>детьми. </a:t>
            </a:r>
            <a:r>
              <a:rPr lang="ru-RU" sz="1600" cap="all" dirty="0" smtClean="0">
                <a:solidFill>
                  <a:srgbClr val="081276"/>
                </a:solidFill>
                <a:latin typeface="Franklin Gothic Medium"/>
              </a:rPr>
              <a:t>В </a:t>
            </a:r>
            <a:r>
              <a:rPr lang="ru-RU" sz="1600" cap="all" dirty="0" smtClean="0">
                <a:solidFill>
                  <a:srgbClr val="081276"/>
                </a:solidFill>
                <a:latin typeface="Franklin Gothic Medium"/>
              </a:rPr>
              <a:t>2023-24 год у я планирую новую тему по самообразованию</a:t>
            </a:r>
            <a:r>
              <a:rPr lang="ru-RU" sz="1600" cap="all" smtClean="0">
                <a:solidFill>
                  <a:srgbClr val="081276"/>
                </a:solidFill>
                <a:latin typeface="Franklin Gothic Medium"/>
              </a:rPr>
              <a:t>.</a:t>
            </a:r>
            <a:r>
              <a:rPr lang="ru-RU" sz="1600" smtClean="0">
                <a:solidFill>
                  <a:srgbClr val="212529"/>
                </a:solidFill>
                <a:latin typeface="Arial"/>
              </a:rPr>
              <a:t> </a:t>
            </a:r>
            <a:endParaRPr kumimoji="0" lang="ru-RU" sz="1600" b="1" i="0" u="none" strike="noStrike" kern="1200" cap="all" spc="0" normalizeH="0" baseline="0" noProof="0" dirty="0">
              <a:ln>
                <a:noFill/>
              </a:ln>
              <a:solidFill>
                <a:srgbClr val="081276"/>
              </a:solidFill>
              <a:effectLst/>
              <a:uLnTx/>
              <a:uFillTx/>
              <a:latin typeface="Times New Roman" pitchFamily="18"/>
              <a:cs typeface="Times New Roman" pitchFamily="18"/>
            </a:endParaRPr>
          </a:p>
        </p:txBody>
      </p:sp>
      <p:pic>
        <p:nvPicPr>
          <p:cNvPr id="6146" name="Picture 2" descr="C:\Users\дом\Desktop\фото детей птичка\IMG-20220201-WA0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3611301"/>
            <a:ext cx="4572000" cy="324669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дом\Desktop\фото для педсов\PHOTO-2023-04-24-09-24-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4572000" cy="3284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20392902">
            <a:off x="1381521" y="1767134"/>
            <a:ext cx="6656944" cy="2308324"/>
          </a:xfrm>
          <a:prstGeom prst="rect">
            <a:avLst/>
          </a:prstGeom>
          <a:noFill/>
        </p:spPr>
        <p:txBody>
          <a:bodyPr wrap="square" lIns="91440" tIns="45720" rIns="91440" bIns="45720">
            <a:spAutoFit/>
          </a:bodyPr>
          <a:lstStyle/>
          <a:p>
            <a:pPr algn="ctr"/>
            <a:r>
              <a:rPr lang="ru-RU" sz="7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Спасибо за </a:t>
            </a:r>
          </a:p>
          <a:p>
            <a:pPr algn="ctr"/>
            <a:r>
              <a:rPr lang="ru-RU" sz="7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внимание</a:t>
            </a: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Текст 2"/>
          <p:cNvSpPr txBox="1">
            <a:spLocks noGrp="1"/>
          </p:cNvSpPr>
          <p:nvPr>
            <p:ph type="body" idx="2"/>
          </p:nvPr>
        </p:nvSpPr>
        <p:spPr>
          <a:xfrm>
            <a:off x="457200" y="609603"/>
            <a:ext cx="8291267" cy="2099316"/>
          </a:xfrm>
        </p:spPr>
        <p:txBody>
          <a:bodyPr/>
          <a:lstStyle/>
          <a:p>
            <a:pPr lvl="0" algn="ctr">
              <a:spcBef>
                <a:spcPts val="600"/>
              </a:spcBef>
            </a:pPr>
            <a:endParaRPr lang="ru-RU" sz="2400" b="1" i="1" dirty="0">
              <a:solidFill>
                <a:srgbClr val="0070C0"/>
              </a:solidFill>
              <a:latin typeface="Times New Roman" pitchFamily="18"/>
              <a:cs typeface="Times New Roman" pitchFamily="18"/>
            </a:endParaRPr>
          </a:p>
          <a:p>
            <a:pPr lvl="0"/>
            <a:endParaRPr lang="ru-RU" dirty="0"/>
          </a:p>
        </p:txBody>
      </p:sp>
      <p:sp>
        <p:nvSpPr>
          <p:cNvPr id="3" name="Текст 2"/>
          <p:cNvSpPr txBox="1"/>
          <p:nvPr/>
        </p:nvSpPr>
        <p:spPr>
          <a:xfrm>
            <a:off x="189853" y="1938992"/>
            <a:ext cx="8291267" cy="4226313"/>
          </a:xfrm>
          <a:prstGeom prst="rect">
            <a:avLst/>
          </a:prstGeom>
          <a:noFill/>
          <a:ln>
            <a:noFill/>
          </a:ln>
        </p:spPr>
        <p:txBody>
          <a:bodyPr vert="horz" wrap="square" lIns="91440" tIns="45720" rIns="91440" bIns="45720" anchor="t" anchorCtr="0" compatLnSpc="1"/>
          <a:lstStyle/>
          <a:p>
            <a:pPr>
              <a:lnSpc>
                <a:spcPct val="115000"/>
              </a:lnSpc>
              <a:spcAft>
                <a:spcPts val="750"/>
              </a:spcAft>
            </a:pPr>
            <a:r>
              <a:rPr lang="ru-RU" sz="1200" b="1" dirty="0">
                <a:solidFill>
                  <a:srgbClr val="333333"/>
                </a:solidFill>
                <a:latin typeface="Helvetica"/>
                <a:ea typeface="Times New Roman"/>
                <a:cs typeface="Helvetica"/>
              </a:rPr>
              <a:t>Актуальность</a:t>
            </a:r>
            <a:endParaRPr lang="ru-RU" sz="1200" dirty="0">
              <a:ea typeface="Calibri"/>
              <a:cs typeface="Times New Roman"/>
            </a:endParaRPr>
          </a:p>
          <a:p>
            <a:pPr>
              <a:lnSpc>
                <a:spcPct val="115000"/>
              </a:lnSpc>
              <a:spcAft>
                <a:spcPts val="750"/>
              </a:spcAft>
            </a:pPr>
            <a:r>
              <a:rPr lang="ru-RU" sz="1200" dirty="0">
                <a:solidFill>
                  <a:srgbClr val="333333"/>
                </a:solidFill>
                <a:latin typeface="Helvetica"/>
                <a:ea typeface="Times New Roman"/>
                <a:cs typeface="Helvetica"/>
              </a:rPr>
              <a:t>Детский сад выполняет важную функцию подготовки детей к школе. От того, насколько качественно и своевременно будет подготовлен ребенок к школе, во многом зависит успешность его дальнейшего обучения.</a:t>
            </a:r>
            <a:endParaRPr lang="ru-RU" sz="1200" dirty="0">
              <a:ea typeface="Calibri"/>
              <a:cs typeface="Times New Roman"/>
            </a:endParaRPr>
          </a:p>
          <a:p>
            <a:pPr>
              <a:lnSpc>
                <a:spcPct val="115000"/>
              </a:lnSpc>
              <a:spcAft>
                <a:spcPts val="750"/>
              </a:spcAft>
            </a:pPr>
            <a:r>
              <a:rPr lang="ru-RU" sz="1200" dirty="0">
                <a:solidFill>
                  <a:srgbClr val="333333"/>
                </a:solidFill>
                <a:latin typeface="Helvetica"/>
                <a:ea typeface="Times New Roman"/>
                <a:cs typeface="Helvetica"/>
              </a:rPr>
              <a:t>Огромную роль в умственном воспитании и в развитии интеллекта играет математика. Ее изучение способствует развитию памяти, речи, воображения, эмоций; формирует настойчивость, терпение, творческий потенциал личности. Основная цель занятий математикой – дать ребенку ощущение уверенности в своих силах, основанное на том, что мир упорядочен и потому постижим, а, следовательно, предсказуем для человека. Обучение математике детей дошкольного возраста немыслимо без использования дидактических игр. Их использование хорошо помогает восприятию материала и потому ребенок принимает активное участие в познавательном процессе.</a:t>
            </a:r>
            <a:endParaRPr lang="ru-RU" sz="1200" dirty="0">
              <a:ea typeface="Calibri"/>
              <a:cs typeface="Times New Roman"/>
            </a:endParaRPr>
          </a:p>
          <a:p>
            <a:pPr>
              <a:lnSpc>
                <a:spcPct val="115000"/>
              </a:lnSpc>
              <a:spcAft>
                <a:spcPts val="750"/>
              </a:spcAft>
            </a:pPr>
            <a:r>
              <a:rPr lang="ru-RU" sz="1200" dirty="0">
                <a:solidFill>
                  <a:srgbClr val="333333"/>
                </a:solidFill>
                <a:latin typeface="Helvetica"/>
                <a:ea typeface="Times New Roman"/>
                <a:cs typeface="Helvetica"/>
              </a:rPr>
              <a:t>Дидактическая игра требует усидчивости, серьезный настрой, использование мыслительного процесса. Игра – естественный способ развития ребенка.</a:t>
            </a:r>
            <a:endParaRPr lang="ru-RU" sz="1200" dirty="0">
              <a:ea typeface="Calibri"/>
              <a:cs typeface="Times New Roman"/>
            </a:endParaRPr>
          </a:p>
          <a:p>
            <a:pPr>
              <a:lnSpc>
                <a:spcPct val="115000"/>
              </a:lnSpc>
              <a:spcAft>
                <a:spcPts val="750"/>
              </a:spcAft>
            </a:pPr>
            <a:r>
              <a:rPr lang="ru-RU" sz="1200" dirty="0">
                <a:solidFill>
                  <a:srgbClr val="333333"/>
                </a:solidFill>
                <a:latin typeface="Helvetica"/>
                <a:ea typeface="Times New Roman"/>
                <a:cs typeface="Helvetica"/>
              </a:rPr>
              <a:t>Они интересны для детей, эмоционально захватывают их. А процесс</a:t>
            </a:r>
            <a:endParaRPr lang="ru-RU" sz="1200" dirty="0">
              <a:ea typeface="Calibri"/>
              <a:cs typeface="Times New Roman"/>
            </a:endParaRPr>
          </a:p>
          <a:p>
            <a:pPr>
              <a:lnSpc>
                <a:spcPct val="115000"/>
              </a:lnSpc>
              <a:spcAft>
                <a:spcPts val="750"/>
              </a:spcAft>
            </a:pPr>
            <a:r>
              <a:rPr lang="ru-RU" sz="1200" dirty="0">
                <a:solidFill>
                  <a:srgbClr val="333333"/>
                </a:solidFill>
                <a:latin typeface="Helvetica"/>
                <a:ea typeface="Times New Roman"/>
                <a:cs typeface="Helvetica"/>
              </a:rPr>
              <a:t>решения, поиска ответа, основанный на интересе к задаче, невозможен без активной работы мысли. Этим положением и объясняется значение занимательных задач в умственном и всестороннем развитии детей. В ходе игр и упражнений с занимательным математическим материалом дети овладевают умением вести поиск решения самостоятельно.</a:t>
            </a:r>
            <a:endParaRPr lang="ru-RU" sz="1200" dirty="0">
              <a:ea typeface="Calibri"/>
              <a:cs typeface="Times New Roman"/>
            </a:endParaRPr>
          </a:p>
        </p:txBody>
      </p:sp>
      <p:sp>
        <p:nvSpPr>
          <p:cNvPr id="4" name="Прямоугольник 3"/>
          <p:cNvSpPr/>
          <p:nvPr/>
        </p:nvSpPr>
        <p:spPr>
          <a:xfrm>
            <a:off x="179512" y="0"/>
            <a:ext cx="8280920" cy="1938992"/>
          </a:xfrm>
          <a:prstGeom prst="rect">
            <a:avLst/>
          </a:prstGeom>
        </p:spPr>
        <p:txBody>
          <a:bodyPr wrap="square">
            <a:spAutoFit/>
          </a:bodyPr>
          <a:lstStyle/>
          <a:p>
            <a:pPr>
              <a:spcAft>
                <a:spcPts val="0"/>
              </a:spcAft>
            </a:pPr>
            <a:r>
              <a:rPr lang="ru-RU" b="1" dirty="0">
                <a:latin typeface="Times New Roman"/>
                <a:ea typeface="Times New Roman"/>
              </a:rPr>
              <a:t>Цель, задачи:</a:t>
            </a:r>
            <a:endParaRPr lang="ru-RU" sz="1600" dirty="0">
              <a:latin typeface="Times New Roman"/>
              <a:ea typeface="Times New Roman"/>
            </a:endParaRPr>
          </a:p>
          <a:p>
            <a:pPr>
              <a:spcAft>
                <a:spcPts val="0"/>
              </a:spcAft>
            </a:pPr>
            <a:r>
              <a:rPr lang="ru-RU" dirty="0">
                <a:latin typeface="Times New Roman"/>
                <a:ea typeface="Times New Roman"/>
              </a:rPr>
              <a:t> </a:t>
            </a:r>
            <a:endParaRPr lang="ru-RU" sz="1600" dirty="0">
              <a:latin typeface="Times New Roman"/>
              <a:ea typeface="Times New Roman"/>
            </a:endParaRPr>
          </a:p>
          <a:p>
            <a:pPr>
              <a:spcAft>
                <a:spcPts val="0"/>
              </a:spcAft>
            </a:pPr>
            <a:r>
              <a:rPr lang="ru-RU" sz="1400" dirty="0">
                <a:latin typeface="Times New Roman"/>
                <a:ea typeface="Times New Roman"/>
              </a:rPr>
              <a:t>1. Развитие логического мышления каждого ребенка, представления о математических понятиях .</a:t>
            </a:r>
          </a:p>
          <a:p>
            <a:pPr>
              <a:spcAft>
                <a:spcPts val="0"/>
              </a:spcAft>
            </a:pPr>
            <a:r>
              <a:rPr lang="ru-RU" sz="1400" dirty="0">
                <a:latin typeface="Times New Roman"/>
                <a:ea typeface="Times New Roman"/>
              </a:rPr>
              <a:t>2. Формирование умения самостоятельно решать учебные и практические задачи;</a:t>
            </a:r>
          </a:p>
          <a:p>
            <a:pPr>
              <a:spcAft>
                <a:spcPts val="0"/>
              </a:spcAft>
            </a:pPr>
            <a:r>
              <a:rPr lang="ru-RU" sz="1400" dirty="0">
                <a:latin typeface="Times New Roman"/>
                <a:ea typeface="Times New Roman"/>
              </a:rPr>
              <a:t>3. Развитие познавательных интересов, мыслительных операций;</a:t>
            </a:r>
          </a:p>
          <a:p>
            <a:pPr>
              <a:spcAft>
                <a:spcPts val="0"/>
              </a:spcAft>
            </a:pPr>
            <a:r>
              <a:rPr lang="ru-RU" sz="1400" dirty="0">
                <a:latin typeface="Times New Roman"/>
                <a:ea typeface="Times New Roman"/>
              </a:rPr>
              <a:t>4. Развитие творческих способностей, воображения, фантазии, способности к моделированию и конструированию.</a:t>
            </a:r>
          </a:p>
          <a:p>
            <a:r>
              <a:rPr lang="ru-RU" sz="1400" dirty="0">
                <a:latin typeface="Times New Roman"/>
                <a:ea typeface="Times New Roman"/>
              </a:rPr>
              <a:t>5. Развитие речевой деятельности</a:t>
            </a:r>
            <a:endParaRPr lang="ru-RU"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myshared.ru/26/1285430/slide_12.jpg"/>
          <p:cNvPicPr>
            <a:picLocks noChangeAspect="1" noChangeArrowheads="1"/>
          </p:cNvPicPr>
          <p:nvPr/>
        </p:nvPicPr>
        <p:blipFill>
          <a:blip r:embed="rId2" cstate="print"/>
          <a:srcRect/>
          <a:stretch>
            <a:fillRect/>
          </a:stretch>
        </p:blipFill>
        <p:spPr bwMode="auto">
          <a:xfrm>
            <a:off x="0" y="142852"/>
            <a:ext cx="8858280" cy="6500858"/>
          </a:xfrm>
          <a:prstGeom prst="rect">
            <a:avLst/>
          </a:prstGeom>
          <a:noFill/>
        </p:spPr>
      </p:pic>
    </p:spTree>
    <p:extLst>
      <p:ext uri="{BB962C8B-B14F-4D97-AF65-F5344CB8AC3E}">
        <p14:creationId xmlns:p14="http://schemas.microsoft.com/office/powerpoint/2010/main" val="1379891190"/>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395532" y="1556793"/>
            <a:ext cx="4464500" cy="1584175"/>
          </a:xfrm>
        </p:spPr>
        <p:txBody>
          <a:bodyPr/>
          <a:lstStyle/>
          <a:p>
            <a:pPr lvl="0" algn="ctr"/>
            <a:r>
              <a:rPr lang="ru-RU" sz="1600" b="1" dirty="0">
                <a:solidFill>
                  <a:srgbClr val="081276"/>
                </a:solidFill>
                <a:latin typeface="Times New Roman" pitchFamily="18"/>
                <a:cs typeface="Times New Roman" pitchFamily="18"/>
              </a:rPr>
              <a:t>СОВМЕСТНОЕ ИЗГОТОВЛЕНИЕ ДИДАКТИЧЕСКИХ ИГР ПО </a:t>
            </a:r>
            <a:r>
              <a:rPr lang="ru-RU" sz="1600" b="1" dirty="0" smtClean="0">
                <a:solidFill>
                  <a:srgbClr val="081276"/>
                </a:solidFill>
                <a:latin typeface="Times New Roman" pitchFamily="18"/>
                <a:cs typeface="Times New Roman" pitchFamily="18"/>
              </a:rPr>
              <a:t>Математике</a:t>
            </a:r>
            <a:endParaRPr lang="ru-RU" sz="1600" b="1" dirty="0">
              <a:solidFill>
                <a:srgbClr val="081276"/>
              </a:solidFill>
              <a:latin typeface="Times New Roman" pitchFamily="18"/>
              <a:cs typeface="Times New Roman" pitchFamily="18"/>
            </a:endParaRPr>
          </a:p>
        </p:txBody>
      </p:sp>
      <p:sp>
        <p:nvSpPr>
          <p:cNvPr id="3" name="Заголовок 1"/>
          <p:cNvSpPr txBox="1"/>
          <p:nvPr/>
        </p:nvSpPr>
        <p:spPr>
          <a:xfrm>
            <a:off x="4537163" y="476667"/>
            <a:ext cx="3910212" cy="5564087"/>
          </a:xfrm>
          <a:prstGeom prst="rect">
            <a:avLst/>
          </a:prstGeom>
          <a:noFill/>
          <a:ln>
            <a:noFill/>
          </a:ln>
        </p:spPr>
        <p:txBody>
          <a:bodyPr vert="horz" wrap="square" lIns="91440" tIns="45720" rIns="91440" bIns="45720" anchor="ctr"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ru-RU" sz="3600" b="0" i="0" u="none" strike="noStrike" kern="1200" cap="all" spc="0" baseline="0">
              <a:solidFill>
                <a:srgbClr val="4E3B30"/>
              </a:solidFill>
              <a:uFillTx/>
              <a:latin typeface="Franklin Gothic Medium"/>
            </a:endParaRPr>
          </a:p>
        </p:txBody>
      </p:sp>
      <p:sp>
        <p:nvSpPr>
          <p:cNvPr id="4" name="Заголовок 1"/>
          <p:cNvSpPr txBox="1"/>
          <p:nvPr/>
        </p:nvSpPr>
        <p:spPr>
          <a:xfrm>
            <a:off x="404389" y="769833"/>
            <a:ext cx="4266602" cy="786959"/>
          </a:xfrm>
          <a:prstGeom prst="rect">
            <a:avLst/>
          </a:prstGeom>
          <a:noFill/>
          <a:ln>
            <a:noFill/>
          </a:ln>
        </p:spPr>
        <p:txBody>
          <a:bodyPr vert="horz" wrap="square" lIns="91440" tIns="45720" rIns="91440" bIns="45720" anchor="ctr"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ru-RU" sz="3600" b="0" i="0" u="none" strike="noStrike" kern="1200" cap="all" spc="0" baseline="0">
              <a:solidFill>
                <a:srgbClr val="4E3B30"/>
              </a:solidFill>
              <a:uFillTx/>
              <a:latin typeface="Franklin Gothic Medium"/>
            </a:endParaRPr>
          </a:p>
        </p:txBody>
      </p:sp>
      <p:sp>
        <p:nvSpPr>
          <p:cNvPr id="5" name="Заголовок 1"/>
          <p:cNvSpPr txBox="1"/>
          <p:nvPr/>
        </p:nvSpPr>
        <p:spPr>
          <a:xfrm>
            <a:off x="890569" y="116632"/>
            <a:ext cx="7560844" cy="864098"/>
          </a:xfrm>
          <a:prstGeom prst="rect">
            <a:avLst/>
          </a:prstGeom>
          <a:noFill/>
          <a:ln>
            <a:noFill/>
          </a:ln>
        </p:spPr>
        <p:txBody>
          <a:bodyPr vert="horz" wrap="square" lIns="91440" tIns="45720" rIns="91440" bIns="45720" anchor="ctr"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ru-RU" sz="3600" b="0" i="0" u="none" strike="noStrike" kern="1200" cap="all" spc="0" baseline="0" dirty="0">
                <a:solidFill>
                  <a:srgbClr val="0070C0"/>
                </a:solidFill>
                <a:uFillTx/>
                <a:latin typeface="Franklin Gothic Medium"/>
              </a:rPr>
              <a:t>Работа с детьми</a:t>
            </a:r>
          </a:p>
        </p:txBody>
      </p:sp>
      <p:pic>
        <p:nvPicPr>
          <p:cNvPr id="4098" name="Picture 2" descr="C:\Users\дом\Desktop\птичка\IMG-20220201-WA0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 y="3576576"/>
            <a:ext cx="4206117" cy="328142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дом\Desktop\птичка\IMG-20220201-WA00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59" y="3576575"/>
            <a:ext cx="4874167" cy="31957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дом\Desktop\фото для педсов\PHOTO-2023-04-24-09-24-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8563" y="769832"/>
            <a:ext cx="4095437" cy="28067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дом\Desktop\фото для педсов\PHOTO-2023-04-24-09-15-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14" y="769832"/>
            <a:ext cx="5095200" cy="2880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 name="Заголовок 1183"/>
          <p:cNvSpPr>
            <a:spLocks noGrp="1"/>
          </p:cNvSpPr>
          <p:nvPr>
            <p:ph type="title"/>
          </p:nvPr>
        </p:nvSpPr>
        <p:spPr>
          <a:xfrm>
            <a:off x="1428728" y="500042"/>
            <a:ext cx="6786610" cy="857256"/>
          </a:xfrm>
        </p:spPr>
        <p:txBody>
          <a:bodyPr>
            <a:normAutofit fontScale="90000"/>
          </a:bodyPr>
          <a:lstStyle/>
          <a:p>
            <a:r>
              <a:rPr lang="ru-RU" dirty="0" smtClean="0"/>
              <a:t>   Работа с родителями</a:t>
            </a:r>
            <a:br>
              <a:rPr lang="ru-RU" dirty="0" smtClean="0"/>
            </a:br>
            <a:endParaRPr lang="ru-RU" sz="1600" dirty="0"/>
          </a:p>
        </p:txBody>
      </p:sp>
      <p:sp>
        <p:nvSpPr>
          <p:cNvPr id="40095" name="Rectangle 1183"/>
          <p:cNvSpPr>
            <a:spLocks noChangeArrowheads="1"/>
          </p:cNvSpPr>
          <p:nvPr/>
        </p:nvSpPr>
        <p:spPr bwMode="auto">
          <a:xfrm>
            <a:off x="1071538" y="2690603"/>
            <a:ext cx="7572428"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ru-RU" sz="1400" b="1" dirty="0" smtClean="0">
              <a:solidFill>
                <a:prstClr val="black"/>
              </a:solidFill>
              <a:latin typeface="Arial" pitchFamily="34" charset="0"/>
              <a:ea typeface="Times New Roman" pitchFamily="18" charset="0"/>
              <a:cs typeface="Arial" pitchFamily="34" charset="0"/>
            </a:endParaRPr>
          </a:p>
          <a:p>
            <a:pPr algn="ctr" fontAlgn="base">
              <a:spcBef>
                <a:spcPct val="0"/>
              </a:spcBef>
              <a:spcAft>
                <a:spcPct val="0"/>
              </a:spcAft>
            </a:pPr>
            <a:endParaRPr lang="ru-RU" sz="1400" b="1" dirty="0" smtClean="0">
              <a:solidFill>
                <a:prstClr val="black"/>
              </a:solidFill>
              <a:latin typeface="Arial" pitchFamily="34" charset="0"/>
              <a:ea typeface="Times New Roman" pitchFamily="18" charset="0"/>
              <a:cs typeface="Arial" pitchFamily="34" charset="0"/>
            </a:endParaRPr>
          </a:p>
          <a:p>
            <a:pPr algn="ctr" fontAlgn="base">
              <a:spcBef>
                <a:spcPct val="0"/>
              </a:spcBef>
              <a:spcAft>
                <a:spcPct val="0"/>
              </a:spcAft>
            </a:pPr>
            <a:endParaRPr lang="ru-RU" sz="1400" b="1" dirty="0" smtClean="0">
              <a:solidFill>
                <a:prstClr val="black"/>
              </a:solidFill>
              <a:latin typeface="Arial" pitchFamily="34" charset="0"/>
              <a:ea typeface="Times New Roman" pitchFamily="18" charset="0"/>
              <a:cs typeface="Arial" pitchFamily="34" charset="0"/>
            </a:endParaRPr>
          </a:p>
          <a:p>
            <a:pPr algn="ctr" fontAlgn="base">
              <a:spcBef>
                <a:spcPct val="0"/>
              </a:spcBef>
              <a:spcAft>
                <a:spcPct val="0"/>
              </a:spcAft>
            </a:pPr>
            <a:endParaRPr lang="ru-RU" sz="1400" b="1" dirty="0" smtClean="0">
              <a:solidFill>
                <a:prstClr val="black"/>
              </a:solidFill>
              <a:latin typeface="Arial" pitchFamily="34" charset="0"/>
              <a:ea typeface="Times New Roman" pitchFamily="18" charset="0"/>
              <a:cs typeface="Arial" pitchFamily="34" charset="0"/>
            </a:endParaRPr>
          </a:p>
          <a:p>
            <a:pPr algn="ctr" fontAlgn="base">
              <a:spcBef>
                <a:spcPct val="0"/>
              </a:spcBef>
              <a:spcAft>
                <a:spcPct val="0"/>
              </a:spcAft>
            </a:pPr>
            <a:endParaRPr lang="ru-RU" sz="1400" b="1" dirty="0" smtClean="0">
              <a:solidFill>
                <a:prstClr val="black"/>
              </a:solidFill>
              <a:latin typeface="Arial" pitchFamily="34" charset="0"/>
              <a:ea typeface="Times New Roman" pitchFamily="18" charset="0"/>
              <a:cs typeface="Arial" pitchFamily="34" charset="0"/>
            </a:endParaRPr>
          </a:p>
          <a:p>
            <a:pPr algn="ctr" fontAlgn="base">
              <a:spcBef>
                <a:spcPct val="0"/>
              </a:spcBef>
              <a:spcAft>
                <a:spcPct val="0"/>
              </a:spcAft>
            </a:pPr>
            <a:endParaRPr lang="ru-RU" sz="1400" b="1" dirty="0" smtClean="0">
              <a:solidFill>
                <a:prstClr val="black"/>
              </a:solidFill>
              <a:latin typeface="Arial" pitchFamily="34" charset="0"/>
              <a:ea typeface="Times New Roman" pitchFamily="18" charset="0"/>
              <a:cs typeface="Arial" pitchFamily="34" charset="0"/>
            </a:endParaRPr>
          </a:p>
          <a:p>
            <a:pPr algn="ctr" fontAlgn="base">
              <a:spcBef>
                <a:spcPct val="0"/>
              </a:spcBef>
              <a:spcAft>
                <a:spcPct val="0"/>
              </a:spcAft>
            </a:pPr>
            <a:endParaRPr lang="ru-RU" sz="1400" b="1" dirty="0" smtClean="0">
              <a:solidFill>
                <a:prstClr val="black"/>
              </a:solidFill>
              <a:latin typeface="Arial" pitchFamily="34" charset="0"/>
              <a:ea typeface="Times New Roman" pitchFamily="18" charset="0"/>
              <a:cs typeface="Arial" pitchFamily="34" charset="0"/>
            </a:endParaRPr>
          </a:p>
          <a:p>
            <a:pPr algn="ctr" fontAlgn="base">
              <a:spcBef>
                <a:spcPct val="0"/>
              </a:spcBef>
              <a:spcAft>
                <a:spcPct val="0"/>
              </a:spcAft>
            </a:pPr>
            <a:endParaRPr lang="ru-RU" sz="1400" b="1" dirty="0" smtClean="0">
              <a:solidFill>
                <a:prstClr val="black"/>
              </a:solidFill>
              <a:latin typeface="Arial" pitchFamily="34" charset="0"/>
              <a:ea typeface="Times New Roman" pitchFamily="18" charset="0"/>
              <a:cs typeface="Arial" pitchFamily="34" charset="0"/>
            </a:endParaRPr>
          </a:p>
          <a:p>
            <a:pPr algn="ctr" fontAlgn="base">
              <a:spcBef>
                <a:spcPct val="0"/>
              </a:spcBef>
              <a:spcAft>
                <a:spcPct val="0"/>
              </a:spcAft>
            </a:pPr>
            <a:endParaRPr lang="ru-RU" sz="1400" b="1" dirty="0" smtClean="0">
              <a:solidFill>
                <a:prstClr val="black"/>
              </a:solidFill>
              <a:latin typeface="Arial" pitchFamily="34" charset="0"/>
              <a:ea typeface="Times New Roman" pitchFamily="18" charset="0"/>
              <a:cs typeface="Arial" pitchFamily="34" charset="0"/>
            </a:endParaRPr>
          </a:p>
          <a:p>
            <a:pPr algn="ctr" fontAlgn="base">
              <a:spcBef>
                <a:spcPct val="0"/>
              </a:spcBef>
              <a:spcAft>
                <a:spcPct val="0"/>
              </a:spcAft>
            </a:pPr>
            <a:endParaRPr lang="ru-RU" sz="1400" b="1" dirty="0" smtClean="0">
              <a:solidFill>
                <a:prstClr val="black"/>
              </a:solidFill>
              <a:latin typeface="Arial" pitchFamily="34" charset="0"/>
              <a:ea typeface="Times New Roman" pitchFamily="18" charset="0"/>
              <a:cs typeface="Arial" pitchFamily="34" charset="0"/>
            </a:endParaRPr>
          </a:p>
          <a:p>
            <a:pPr algn="ctr" fontAlgn="base">
              <a:spcBef>
                <a:spcPct val="0"/>
              </a:spcBef>
              <a:spcAft>
                <a:spcPct val="0"/>
              </a:spcAft>
            </a:pPr>
            <a:endParaRPr lang="ru-RU" sz="1400" b="1" dirty="0" smtClean="0">
              <a:solidFill>
                <a:prstClr val="black"/>
              </a:solidFill>
              <a:latin typeface="Arial" pitchFamily="34" charset="0"/>
              <a:ea typeface="Times New Roman" pitchFamily="18" charset="0"/>
              <a:cs typeface="Arial" pitchFamily="34" charset="0"/>
            </a:endParaRPr>
          </a:p>
          <a:p>
            <a:pPr algn="ctr" fontAlgn="base">
              <a:spcBef>
                <a:spcPct val="0"/>
              </a:spcBef>
              <a:spcAft>
                <a:spcPct val="0"/>
              </a:spcAft>
            </a:pPr>
            <a:endParaRPr lang="ru-RU" sz="1400" b="1" dirty="0" smtClean="0">
              <a:solidFill>
                <a:prstClr val="black"/>
              </a:solidFill>
              <a:latin typeface="Arial" pitchFamily="34" charset="0"/>
              <a:ea typeface="Times New Roman" pitchFamily="18" charset="0"/>
              <a:cs typeface="Arial" pitchFamily="34" charset="0"/>
            </a:endParaRPr>
          </a:p>
          <a:p>
            <a:pPr algn="ctr" fontAlgn="base">
              <a:spcBef>
                <a:spcPct val="0"/>
              </a:spcBef>
              <a:spcAft>
                <a:spcPct val="0"/>
              </a:spcAft>
            </a:pPr>
            <a:endParaRPr lang="ru-RU" sz="1400" b="1" dirty="0" smtClean="0">
              <a:solidFill>
                <a:prstClr val="black"/>
              </a:solidFill>
              <a:latin typeface="Arial" pitchFamily="34" charset="0"/>
              <a:ea typeface="Times New Roman" pitchFamily="18" charset="0"/>
              <a:cs typeface="Arial" pitchFamily="34" charset="0"/>
            </a:endParaRPr>
          </a:p>
        </p:txBody>
      </p:sp>
      <p:sp>
        <p:nvSpPr>
          <p:cNvPr id="9" name="Прямоугольник 8"/>
          <p:cNvSpPr/>
          <p:nvPr/>
        </p:nvSpPr>
        <p:spPr>
          <a:xfrm>
            <a:off x="571472" y="1285860"/>
            <a:ext cx="8143932" cy="3416320"/>
          </a:xfrm>
          <a:prstGeom prst="rect">
            <a:avLst/>
          </a:prstGeom>
        </p:spPr>
        <p:txBody>
          <a:bodyPr wrap="square">
            <a:spAutoFit/>
          </a:bodyPr>
          <a:lstStyle/>
          <a:p>
            <a:pPr fontAlgn="base">
              <a:spcBef>
                <a:spcPct val="0"/>
              </a:spcBef>
              <a:spcAft>
                <a:spcPct val="0"/>
              </a:spcAft>
            </a:pPr>
            <a:r>
              <a:rPr lang="ru-RU" b="1" dirty="0" smtClean="0">
                <a:solidFill>
                  <a:prstClr val="black"/>
                </a:solidFill>
                <a:latin typeface="Times New Roman" pitchFamily="18" charset="0"/>
                <a:ea typeface="Times New Roman" pitchFamily="18" charset="0"/>
                <a:cs typeface="Times New Roman" pitchFamily="18" charset="0"/>
              </a:rPr>
              <a:t>В своей работе использую нетрадиционные формы общения с родителями: </a:t>
            </a:r>
          </a:p>
          <a:p>
            <a:pPr fontAlgn="base">
              <a:spcBef>
                <a:spcPct val="0"/>
              </a:spcBef>
              <a:spcAft>
                <a:spcPct val="0"/>
              </a:spcAft>
              <a:buFont typeface="Arial" pitchFamily="34" charset="0"/>
              <a:buChar char="•"/>
            </a:pPr>
            <a:r>
              <a:rPr lang="ru-RU" b="1" dirty="0" smtClean="0">
                <a:solidFill>
                  <a:srgbClr val="C00000"/>
                </a:solidFill>
                <a:latin typeface="Times New Roman" pitchFamily="18" charset="0"/>
                <a:ea typeface="Times New Roman" pitchFamily="18" charset="0"/>
                <a:cs typeface="Times New Roman" pitchFamily="18" charset="0"/>
              </a:rPr>
              <a:t>Деловые игры </a:t>
            </a:r>
            <a:r>
              <a:rPr lang="ru-RU" b="1" dirty="0" smtClean="0">
                <a:solidFill>
                  <a:prstClr val="black"/>
                </a:solidFill>
                <a:latin typeface="Times New Roman" pitchFamily="18" charset="0"/>
                <a:ea typeface="Times New Roman" pitchFamily="18" charset="0"/>
                <a:cs typeface="Times New Roman" pitchFamily="18" charset="0"/>
              </a:rPr>
              <a:t>для родителей старших дошкольников:   </a:t>
            </a:r>
            <a:endParaRPr lang="ru-RU" b="1" dirty="0" smtClean="0">
              <a:solidFill>
                <a:prstClr val="black"/>
              </a:solidFill>
              <a:latin typeface="Times New Roman" pitchFamily="18" charset="0"/>
              <a:cs typeface="Times New Roman" pitchFamily="18" charset="0"/>
            </a:endParaRPr>
          </a:p>
          <a:p>
            <a:pPr eaLnBrk="0" fontAlgn="base" hangingPunct="0">
              <a:spcBef>
                <a:spcPct val="0"/>
              </a:spcBef>
              <a:spcAft>
                <a:spcPct val="0"/>
              </a:spcAft>
            </a:pPr>
            <a:r>
              <a:rPr lang="ru-RU" b="1" dirty="0" smtClean="0">
                <a:solidFill>
                  <a:prstClr val="black"/>
                </a:solidFill>
                <a:latin typeface="Times New Roman" pitchFamily="18" charset="0"/>
                <a:ea typeface="Times New Roman" pitchFamily="18" charset="0"/>
                <a:cs typeface="Times New Roman" pitchFamily="18" charset="0"/>
              </a:rPr>
              <a:t> – «Математика должна быть веселой»,  </a:t>
            </a:r>
            <a:endParaRPr lang="ru-RU" b="1" dirty="0" smtClean="0">
              <a:solidFill>
                <a:prstClr val="black"/>
              </a:solidFill>
              <a:latin typeface="Times New Roman" pitchFamily="18" charset="0"/>
              <a:cs typeface="Times New Roman" pitchFamily="18" charset="0"/>
            </a:endParaRPr>
          </a:p>
          <a:p>
            <a:pPr eaLnBrk="0" fontAlgn="base" hangingPunct="0">
              <a:spcBef>
                <a:spcPct val="0"/>
              </a:spcBef>
              <a:spcAft>
                <a:spcPct val="0"/>
              </a:spcAft>
            </a:pPr>
            <a:r>
              <a:rPr lang="ru-RU" b="1" dirty="0" smtClean="0">
                <a:solidFill>
                  <a:prstClr val="black"/>
                </a:solidFill>
                <a:latin typeface="Times New Roman" pitchFamily="18" charset="0"/>
                <a:ea typeface="Times New Roman" pitchFamily="18" charset="0"/>
                <a:cs typeface="Times New Roman" pitchFamily="18" charset="0"/>
              </a:rPr>
              <a:t>– «Занимательная математика»</a:t>
            </a:r>
            <a:endParaRPr lang="ru-RU" b="1" dirty="0" smtClean="0">
              <a:solidFill>
                <a:prstClr val="black"/>
              </a:solidFill>
              <a:latin typeface="Times New Roman" pitchFamily="18" charset="0"/>
              <a:cs typeface="Times New Roman" pitchFamily="18" charset="0"/>
            </a:endParaRPr>
          </a:p>
          <a:p>
            <a:pPr eaLnBrk="0" fontAlgn="base" hangingPunct="0">
              <a:spcBef>
                <a:spcPct val="0"/>
              </a:spcBef>
              <a:spcAft>
                <a:spcPct val="0"/>
              </a:spcAft>
              <a:buFont typeface="Arial" pitchFamily="34" charset="0"/>
              <a:buChar char="•"/>
            </a:pPr>
            <a:r>
              <a:rPr lang="ru-RU" b="1" dirty="0" smtClean="0">
                <a:solidFill>
                  <a:srgbClr val="C00000"/>
                </a:solidFill>
                <a:latin typeface="Times New Roman" pitchFamily="18" charset="0"/>
                <a:ea typeface="Times New Roman" pitchFamily="18" charset="0"/>
                <a:cs typeface="Times New Roman" pitchFamily="18" charset="0"/>
              </a:rPr>
              <a:t>Родительские собрания :</a:t>
            </a:r>
          </a:p>
          <a:p>
            <a:pPr eaLnBrk="0" fontAlgn="base" hangingPunct="0">
              <a:spcBef>
                <a:spcPct val="0"/>
              </a:spcBef>
              <a:spcAft>
                <a:spcPct val="0"/>
              </a:spcAft>
            </a:pPr>
            <a:r>
              <a:rPr lang="ru-RU" b="1" dirty="0" smtClean="0">
                <a:solidFill>
                  <a:prstClr val="black"/>
                </a:solidFill>
                <a:latin typeface="Times New Roman" pitchFamily="18" charset="0"/>
                <a:ea typeface="Times New Roman" pitchFamily="18" charset="0"/>
                <a:cs typeface="Times New Roman" pitchFamily="18" charset="0"/>
              </a:rPr>
              <a:t>«Что я знаю о своем ребенке?»; </a:t>
            </a:r>
          </a:p>
          <a:p>
            <a:pPr eaLnBrk="0" fontAlgn="base" hangingPunct="0">
              <a:spcBef>
                <a:spcPct val="0"/>
              </a:spcBef>
              <a:spcAft>
                <a:spcPct val="0"/>
              </a:spcAft>
            </a:pPr>
            <a:r>
              <a:rPr lang="ru-RU" b="1" dirty="0" smtClean="0">
                <a:solidFill>
                  <a:prstClr val="black"/>
                </a:solidFill>
                <a:latin typeface="Times New Roman" pitchFamily="18" charset="0"/>
                <a:ea typeface="Times New Roman" pitchFamily="18" charset="0"/>
                <a:cs typeface="Times New Roman" pitchFamily="18" charset="0"/>
              </a:rPr>
              <a:t>«Психологическое готовность детей к школе»;  </a:t>
            </a:r>
          </a:p>
          <a:p>
            <a:pPr eaLnBrk="0" fontAlgn="base" hangingPunct="0">
              <a:spcBef>
                <a:spcPct val="0"/>
              </a:spcBef>
              <a:spcAft>
                <a:spcPct val="0"/>
              </a:spcAft>
            </a:pPr>
            <a:r>
              <a:rPr lang="ru-RU" b="1" dirty="0" smtClean="0">
                <a:solidFill>
                  <a:srgbClr val="C00000"/>
                </a:solidFill>
                <a:latin typeface="Times New Roman" pitchFamily="18" charset="0"/>
                <a:ea typeface="Times New Roman" pitchFamily="18" charset="0"/>
                <a:cs typeface="Times New Roman" pitchFamily="18" charset="0"/>
              </a:rPr>
              <a:t>Круглый стол </a:t>
            </a:r>
            <a:r>
              <a:rPr lang="ru-RU" b="1" dirty="0" smtClean="0">
                <a:solidFill>
                  <a:prstClr val="black"/>
                </a:solidFill>
                <a:latin typeface="Times New Roman" pitchFamily="18" charset="0"/>
                <a:ea typeface="Times New Roman" pitchFamily="18" charset="0"/>
                <a:cs typeface="Times New Roman" pitchFamily="18" charset="0"/>
              </a:rPr>
              <a:t>«Взаимодействие детского сада и семье в развитие личности ребенка»; </a:t>
            </a:r>
          </a:p>
          <a:p>
            <a:pPr eaLnBrk="0" fontAlgn="base" hangingPunct="0">
              <a:spcBef>
                <a:spcPct val="0"/>
              </a:spcBef>
              <a:spcAft>
                <a:spcPct val="0"/>
              </a:spcAft>
              <a:buFont typeface="Arial" pitchFamily="34" charset="0"/>
              <a:buChar char="•"/>
            </a:pPr>
            <a:endParaRPr lang="ru-RU" b="1" dirty="0" smtClean="0">
              <a:solidFill>
                <a:prstClr val="black"/>
              </a:solidFill>
              <a:latin typeface="Times New Roman" pitchFamily="18" charset="0"/>
              <a:cs typeface="Times New Roman" pitchFamily="18" charset="0"/>
            </a:endParaRPr>
          </a:p>
          <a:p>
            <a:pPr eaLnBrk="0" fontAlgn="base" hangingPunct="0">
              <a:spcBef>
                <a:spcPct val="0"/>
              </a:spcBef>
              <a:spcAft>
                <a:spcPct val="0"/>
              </a:spcAft>
            </a:pPr>
            <a:endParaRPr lang="ru-RU" b="1" dirty="0" smtClean="0">
              <a:solidFill>
                <a:prstClr val="black"/>
              </a:solidFill>
              <a:latin typeface="Times New Roman" pitchFamily="18" charset="0"/>
              <a:cs typeface="Times New Roman" pitchFamily="18" charset="0"/>
            </a:endParaRPr>
          </a:p>
          <a:p>
            <a:pPr eaLnBrk="0" fontAlgn="base" hangingPunct="0">
              <a:spcBef>
                <a:spcPct val="0"/>
              </a:spcBef>
              <a:spcAft>
                <a:spcPct val="0"/>
              </a:spcAft>
            </a:pPr>
            <a:endParaRPr lang="ru-RU" b="1" dirty="0" smtClean="0">
              <a:solidFill>
                <a:prstClr val="black"/>
              </a:solidFill>
              <a:latin typeface="Times New Roman" pitchFamily="18" charset="0"/>
              <a:ea typeface="Times New Roman" pitchFamily="18" charset="0"/>
              <a:cs typeface="Times New Roman" pitchFamily="18" charset="0"/>
            </a:endParaRPr>
          </a:p>
        </p:txBody>
      </p:sp>
      <p:pic>
        <p:nvPicPr>
          <p:cNvPr id="1026" name="Picture 2" descr="C:\Users\дом\Desktop\PHOTO-2023-04-24-12-07-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645024"/>
            <a:ext cx="4680520"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25892"/>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71472" y="285728"/>
            <a:ext cx="7643866" cy="2286016"/>
          </a:xfrm>
          <a:solidFill>
            <a:schemeClr val="bg1"/>
          </a:solidFill>
        </p:spPr>
        <p:txBody>
          <a:bodyPr>
            <a:normAutofit fontScale="90000"/>
          </a:bodyPr>
          <a:lstStyle/>
          <a:p>
            <a:r>
              <a:rPr lang="ru-RU" sz="2700" dirty="0" smtClean="0"/>
              <a:t/>
            </a:r>
            <a:br>
              <a:rPr lang="ru-RU" sz="2700" dirty="0" smtClean="0"/>
            </a:br>
            <a:r>
              <a:rPr lang="ru-RU" sz="2700" dirty="0" smtClean="0"/>
              <a:t/>
            </a:r>
            <a:br>
              <a:rPr lang="ru-RU" sz="2700" dirty="0" smtClean="0"/>
            </a:br>
            <a:r>
              <a:rPr lang="ru-RU" sz="3100" dirty="0" smtClean="0">
                <a:solidFill>
                  <a:srgbClr val="C00000"/>
                </a:solidFill>
              </a:rPr>
              <a:t>Словесные игры, игровые упражнения с движениями</a:t>
            </a:r>
            <a:r>
              <a:rPr lang="ru-RU" sz="2700" dirty="0" smtClean="0"/>
              <a:t>: «Назови день </a:t>
            </a:r>
            <a:r>
              <a:rPr lang="ru-RU" sz="2700" dirty="0" err="1" smtClean="0"/>
              <a:t>недели»,«Назови</a:t>
            </a:r>
            <a:r>
              <a:rPr lang="ru-RU" sz="2700" dirty="0" smtClean="0"/>
              <a:t> предыдущие.., последующие число», «Математические загадки» </a:t>
            </a:r>
            <a:r>
              <a:rPr lang="ru-RU" dirty="0" smtClean="0"/>
              <a:t/>
            </a:r>
            <a:br>
              <a:rPr lang="ru-RU" dirty="0" smtClean="0"/>
            </a:br>
            <a:endParaRPr lang="ru-RU" dirty="0"/>
          </a:p>
        </p:txBody>
      </p:sp>
      <p:pic>
        <p:nvPicPr>
          <p:cNvPr id="2050" name="Picture 2" descr="C:\Users\дом\Desktop\фото для педсов\PHOTO-2023-04-24-09-13-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344" y="2060848"/>
            <a:ext cx="6480720" cy="47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137098"/>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67544" y="188640"/>
            <a:ext cx="8305800" cy="1428760"/>
          </a:xfrm>
          <a:solidFill>
            <a:schemeClr val="tx2">
              <a:lumMod val="20000"/>
              <a:lumOff val="80000"/>
            </a:schemeClr>
          </a:solidFill>
        </p:spPr>
        <p:txBody>
          <a:bodyPr>
            <a:normAutofit fontScale="90000"/>
          </a:bodyPr>
          <a:lstStyle/>
          <a:p>
            <a:r>
              <a:rPr lang="ru-RU" sz="2200" b="1" dirty="0" smtClean="0">
                <a:solidFill>
                  <a:schemeClr val="tx1"/>
                </a:solidFill>
                <a:latin typeface="Times New Roman" pitchFamily="18" charset="0"/>
                <a:cs typeface="Times New Roman" pitchFamily="18" charset="0"/>
              </a:rPr>
              <a:t>       Дидактические игры и игровые упражнения</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       стимулируют общение, развивают внимание, память, мышление…</a:t>
            </a:r>
            <a:r>
              <a:rPr lang="ru-RU" sz="5400" b="1" dirty="0" smtClean="0">
                <a:solidFill>
                  <a:schemeClr val="tx1"/>
                </a:solidFill>
                <a:latin typeface="Times New Roman" pitchFamily="18" charset="0"/>
                <a:cs typeface="Times New Roman" pitchFamily="18" charset="0"/>
              </a:rPr>
              <a:t/>
            </a:r>
            <a:br>
              <a:rPr lang="ru-RU" sz="5400" b="1" dirty="0" smtClean="0">
                <a:solidFill>
                  <a:schemeClr val="tx1"/>
                </a:solidFill>
                <a:latin typeface="Times New Roman" pitchFamily="18" charset="0"/>
                <a:cs typeface="Times New Roman" pitchFamily="18" charset="0"/>
              </a:rPr>
            </a:br>
            <a:endParaRPr lang="ru-RU" dirty="0"/>
          </a:p>
        </p:txBody>
      </p:sp>
      <p:pic>
        <p:nvPicPr>
          <p:cNvPr id="3074" name="Picture 2" descr="C:\Users\дом\Desktop\фото для педсов\PHOTO-2023-04-24-09-0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55180"/>
            <a:ext cx="4903031" cy="52028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дом\Desktop\фото для педсов\PHOTO-2023-04-24-09-24-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030" y="1650284"/>
            <a:ext cx="4240970" cy="520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828650"/>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428604"/>
            <a:ext cx="8572560" cy="2000264"/>
          </a:xfrm>
        </p:spPr>
        <p:txBody>
          <a:bodyPr>
            <a:normAutofit fontScale="90000"/>
          </a:bodyPr>
          <a:lstStyle/>
          <a:p>
            <a:r>
              <a:rPr lang="ru-RU" sz="1800" dirty="0" smtClean="0"/>
              <a:t/>
            </a:r>
            <a:br>
              <a:rPr lang="ru-RU" sz="1800" dirty="0" smtClean="0"/>
            </a:br>
            <a:r>
              <a:rPr lang="ru-RU" sz="2700" b="1" dirty="0" smtClean="0">
                <a:solidFill>
                  <a:srgbClr val="FF0000"/>
                </a:solidFill>
              </a:rPr>
              <a:t>Игры на количество и счет </a:t>
            </a:r>
            <a:r>
              <a:rPr lang="ru-RU" sz="2000" b="1" dirty="0" smtClean="0"/>
              <a:t>«Какой цифры не стало?» «Сколько?» «Путаница?» «Исправь ошибку» «Убираем цифры» «Назови соседей» «Считай, не ошибись!» «Задумай число» «Число, как тебя зовут?» «Составь табличку» «Составь цифру» «Кто первый назовет, которой» игрушки не стало?»</a:t>
            </a:r>
            <a:r>
              <a:rPr lang="ru-RU" dirty="0" smtClean="0"/>
              <a:t/>
            </a:r>
            <a:br>
              <a:rPr lang="ru-RU" dirty="0" smtClean="0"/>
            </a:br>
            <a:endParaRPr lang="ru-RU" dirty="0"/>
          </a:p>
        </p:txBody>
      </p:sp>
      <p:pic>
        <p:nvPicPr>
          <p:cNvPr id="4099" name="Picture 3" descr="C:\Users\дом\Desktop\фото для педсов\PHOTO-2023-04-24-09-1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7776"/>
            <a:ext cx="4716016" cy="51102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дом\Desktop\фото для педсов\PHOTO-2023-04-24-09-0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747776"/>
            <a:ext cx="4427984" cy="511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739338"/>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p:nvPr/>
        </p:nvSpPr>
        <p:spPr>
          <a:xfrm>
            <a:off x="4427981" y="476667"/>
            <a:ext cx="3910212" cy="5564087"/>
          </a:xfrm>
          <a:prstGeom prst="rect">
            <a:avLst/>
          </a:prstGeom>
          <a:noFill/>
          <a:ln>
            <a:noFill/>
          </a:ln>
        </p:spPr>
        <p:txBody>
          <a:bodyPr vert="horz" wrap="square" lIns="91440" tIns="45720" rIns="91440" bIns="45720" anchor="ctr" anchorCtr="0" compatLnSpc="1"/>
          <a:lstStyle/>
          <a:p>
            <a:pPr hangingPunct="0">
              <a:defRPr sz="1800" b="0" i="0" u="none" strike="noStrike" kern="0" cap="none" spc="0" baseline="0">
                <a:solidFill>
                  <a:srgbClr val="000000"/>
                </a:solidFill>
                <a:uFillTx/>
              </a:defRPr>
            </a:pPr>
            <a:endParaRPr lang="ru-RU" sz="3600" cap="all">
              <a:solidFill>
                <a:srgbClr val="4E3B30"/>
              </a:solidFill>
              <a:latin typeface="Franklin Gothic Medium"/>
            </a:endParaRPr>
          </a:p>
        </p:txBody>
      </p:sp>
      <p:sp>
        <p:nvSpPr>
          <p:cNvPr id="3" name="Заголовок 1"/>
          <p:cNvSpPr txBox="1"/>
          <p:nvPr/>
        </p:nvSpPr>
        <p:spPr>
          <a:xfrm>
            <a:off x="323523" y="476667"/>
            <a:ext cx="3910212" cy="5564087"/>
          </a:xfrm>
          <a:prstGeom prst="rect">
            <a:avLst/>
          </a:prstGeom>
          <a:noFill/>
          <a:ln>
            <a:noFill/>
          </a:ln>
        </p:spPr>
        <p:txBody>
          <a:bodyPr vert="horz" wrap="square" lIns="91440" tIns="45720" rIns="91440" bIns="45720" anchor="ctr" anchorCtr="0" compatLnSpc="1"/>
          <a:lstStyle/>
          <a:p>
            <a:pPr hangingPunct="0">
              <a:defRPr sz="1800" b="0" i="0" u="none" strike="noStrike" kern="0" cap="none" spc="0" baseline="0">
                <a:solidFill>
                  <a:srgbClr val="000000"/>
                </a:solidFill>
                <a:uFillTx/>
              </a:defRPr>
            </a:pPr>
            <a:endParaRPr lang="ru-RU" sz="3600" cap="all">
              <a:solidFill>
                <a:srgbClr val="4E3B30"/>
              </a:solidFill>
              <a:latin typeface="Franklin Gothic Medium"/>
            </a:endParaRPr>
          </a:p>
        </p:txBody>
      </p:sp>
      <p:sp>
        <p:nvSpPr>
          <p:cNvPr id="4" name="Заголовок 1"/>
          <p:cNvSpPr txBox="1"/>
          <p:nvPr/>
        </p:nvSpPr>
        <p:spPr>
          <a:xfrm>
            <a:off x="899595" y="476667"/>
            <a:ext cx="7560844" cy="864098"/>
          </a:xfrm>
          <a:prstGeom prst="rect">
            <a:avLst/>
          </a:prstGeom>
          <a:noFill/>
          <a:ln>
            <a:noFill/>
          </a:ln>
        </p:spPr>
        <p:txBody>
          <a:bodyPr vert="horz" wrap="square" lIns="91440" tIns="45720" rIns="91440" bIns="45720" anchor="ctr" anchorCtr="1" compatLnSpc="1"/>
          <a:lstStyle/>
          <a:p>
            <a:pPr algn="ctr" hangingPunct="0">
              <a:defRPr sz="1800" b="0" i="0" u="none" strike="noStrike" kern="0" cap="none" spc="0" baseline="0">
                <a:solidFill>
                  <a:srgbClr val="000000"/>
                </a:solidFill>
                <a:uFillTx/>
              </a:defRPr>
            </a:pPr>
            <a:r>
              <a:rPr lang="ru-RU" sz="3600" cap="all" dirty="0">
                <a:solidFill>
                  <a:srgbClr val="0070C0"/>
                </a:solidFill>
                <a:latin typeface="Franklin Gothic Medium"/>
              </a:rPr>
              <a:t>Работа с детьми</a:t>
            </a:r>
          </a:p>
        </p:txBody>
      </p:sp>
      <p:sp>
        <p:nvSpPr>
          <p:cNvPr id="5" name="TextBox 9"/>
          <p:cNvSpPr txBox="1"/>
          <p:nvPr/>
        </p:nvSpPr>
        <p:spPr>
          <a:xfrm>
            <a:off x="1142977" y="1142984"/>
            <a:ext cx="2857520" cy="3416320"/>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ru-RU" b="1" dirty="0">
                <a:solidFill>
                  <a:srgbClr val="081276"/>
                </a:solidFill>
                <a:latin typeface="Times New Roman" pitchFamily="18"/>
                <a:cs typeface="Times New Roman" pitchFamily="18"/>
              </a:rPr>
              <a:t>СОВМЕСТНЫЕ ИГРЫ С ДЕТЬМИ</a:t>
            </a:r>
            <a:br>
              <a:rPr lang="ru-RU" b="1" dirty="0">
                <a:solidFill>
                  <a:srgbClr val="081276"/>
                </a:solidFill>
                <a:latin typeface="Times New Roman" pitchFamily="18"/>
                <a:cs typeface="Times New Roman" pitchFamily="18"/>
              </a:rPr>
            </a:br>
            <a:r>
              <a:rPr lang="ru-RU" b="1" dirty="0">
                <a:solidFill>
                  <a:srgbClr val="081276"/>
                </a:solidFill>
                <a:latin typeface="Times New Roman" pitchFamily="18"/>
                <a:cs typeface="Times New Roman" pitchFamily="18"/>
              </a:rPr>
              <a:t>1. БЛОКИ ДЬЕНЕША</a:t>
            </a:r>
            <a:br>
              <a:rPr lang="ru-RU" b="1" dirty="0">
                <a:solidFill>
                  <a:srgbClr val="081276"/>
                </a:solidFill>
                <a:latin typeface="Times New Roman" pitchFamily="18"/>
                <a:cs typeface="Times New Roman" pitchFamily="18"/>
              </a:rPr>
            </a:br>
            <a:r>
              <a:rPr lang="ru-RU" b="1" dirty="0">
                <a:solidFill>
                  <a:srgbClr val="081276"/>
                </a:solidFill>
                <a:latin typeface="Times New Roman" pitchFamily="18"/>
                <a:cs typeface="Times New Roman" pitchFamily="18"/>
              </a:rPr>
              <a:t>2. ВЫРАЩИВАНИЕ ДЕРЕВА</a:t>
            </a:r>
          </a:p>
          <a:p>
            <a:pPr>
              <a:defRPr sz="1800" b="0" i="0" u="none" strike="noStrike" kern="0" cap="none" spc="0" baseline="0">
                <a:solidFill>
                  <a:srgbClr val="000000"/>
                </a:solidFill>
                <a:uFillTx/>
              </a:defRPr>
            </a:pPr>
            <a:r>
              <a:rPr lang="ru-RU" b="1" dirty="0">
                <a:solidFill>
                  <a:srgbClr val="081276"/>
                </a:solidFill>
                <a:latin typeface="Times New Roman" pitchFamily="18"/>
                <a:cs typeface="Times New Roman" pitchFamily="18"/>
              </a:rPr>
              <a:t>3. СРАВНИ И СОСЧИТАЙ</a:t>
            </a:r>
          </a:p>
          <a:p>
            <a:pPr>
              <a:defRPr sz="1800" b="0" i="0" u="none" strike="noStrike" kern="0" cap="none" spc="0" baseline="0">
                <a:solidFill>
                  <a:srgbClr val="000000"/>
                </a:solidFill>
                <a:uFillTx/>
              </a:defRPr>
            </a:pPr>
            <a:r>
              <a:rPr lang="ru-RU" b="1" kern="0" dirty="0">
                <a:solidFill>
                  <a:srgbClr val="081276"/>
                </a:solidFill>
                <a:latin typeface="Times New Roman" pitchFamily="18"/>
                <a:cs typeface="Times New Roman" pitchFamily="18"/>
              </a:rPr>
              <a:t>4. ТАНГРАМ </a:t>
            </a:r>
          </a:p>
          <a:p>
            <a:pPr>
              <a:defRPr sz="1800" b="0" i="0" u="none" strike="noStrike" kern="0" cap="none" spc="0" baseline="0">
                <a:solidFill>
                  <a:srgbClr val="000000"/>
                </a:solidFill>
                <a:uFillTx/>
              </a:defRPr>
            </a:pPr>
            <a:r>
              <a:rPr lang="ru-RU" b="1" dirty="0">
                <a:solidFill>
                  <a:srgbClr val="081276"/>
                </a:solidFill>
                <a:latin typeface="Times New Roman" pitchFamily="18"/>
                <a:cs typeface="Times New Roman" pitchFamily="18"/>
              </a:rPr>
              <a:t>5. КОЛУМБОВО ЯЙЦО</a:t>
            </a:r>
          </a:p>
          <a:p>
            <a:pPr>
              <a:defRPr sz="1800" b="0" i="0" u="none" strike="noStrike" kern="0" cap="none" spc="0" baseline="0">
                <a:solidFill>
                  <a:srgbClr val="000000"/>
                </a:solidFill>
                <a:uFillTx/>
              </a:defRPr>
            </a:pPr>
            <a:r>
              <a:rPr lang="ru-RU" b="1" kern="0" dirty="0">
                <a:solidFill>
                  <a:srgbClr val="081276"/>
                </a:solidFill>
                <a:latin typeface="Times New Roman" pitchFamily="18"/>
                <a:cs typeface="Times New Roman" pitchFamily="18"/>
              </a:rPr>
              <a:t>6. ВОЛШЕБНЫЙ </a:t>
            </a:r>
            <a:r>
              <a:rPr lang="ru-RU" b="1" kern="0" dirty="0" smtClean="0">
                <a:solidFill>
                  <a:srgbClr val="081276"/>
                </a:solidFill>
                <a:latin typeface="Times New Roman" pitchFamily="18"/>
                <a:cs typeface="Times New Roman" pitchFamily="18"/>
              </a:rPr>
              <a:t>КРУГ</a:t>
            </a:r>
          </a:p>
          <a:p>
            <a:pPr>
              <a:defRPr sz="1800" b="0" i="0" u="none" strike="noStrike" kern="0" cap="none" spc="0" baseline="0">
                <a:solidFill>
                  <a:srgbClr val="000000"/>
                </a:solidFill>
                <a:uFillTx/>
              </a:defRPr>
            </a:pPr>
            <a:endParaRPr lang="ru-RU" b="1" kern="0" dirty="0">
              <a:solidFill>
                <a:srgbClr val="081276"/>
              </a:solidFill>
              <a:latin typeface="Times New Roman" pitchFamily="18"/>
              <a:cs typeface="Times New Roman" pitchFamily="18"/>
            </a:endParaRPr>
          </a:p>
          <a:p>
            <a:pPr>
              <a:defRPr sz="1800" b="0" i="0" u="none" strike="noStrike" kern="0" cap="none" spc="0" baseline="0">
                <a:solidFill>
                  <a:srgbClr val="000000"/>
                </a:solidFill>
                <a:uFillTx/>
              </a:defRPr>
            </a:pPr>
            <a:endParaRPr lang="ru-RU" dirty="0">
              <a:solidFill>
                <a:srgbClr val="000000"/>
              </a:solidFill>
              <a:latin typeface="Times New Roman" pitchFamily="18"/>
              <a:cs typeface="Times New Roman" pitchFamily="18"/>
            </a:endParaRPr>
          </a:p>
        </p:txBody>
      </p:sp>
      <p:sp>
        <p:nvSpPr>
          <p:cNvPr id="8" name="Прямоугольник 7"/>
          <p:cNvSpPr/>
          <p:nvPr/>
        </p:nvSpPr>
        <p:spPr>
          <a:xfrm>
            <a:off x="4143371" y="1142984"/>
            <a:ext cx="4194821" cy="923330"/>
          </a:xfrm>
          <a:prstGeom prst="rect">
            <a:avLst/>
          </a:prstGeom>
        </p:spPr>
        <p:txBody>
          <a:bodyPr wrap="square">
            <a:spAutoFit/>
          </a:bodyPr>
          <a:lstStyle/>
          <a:p>
            <a:r>
              <a:rPr lang="ru-RU" b="1" dirty="0" smtClean="0">
                <a:solidFill>
                  <a:srgbClr val="081276"/>
                </a:solidFill>
                <a:latin typeface="Times New Roman" pitchFamily="18"/>
                <a:cs typeface="Times New Roman" pitchFamily="18"/>
              </a:rPr>
              <a:t>СОВМЕСТНОЕ ИЗГОТОВЛЕНИЕ ДИДАКТИЧЕСКИХ ИГР ПО МАТЕМАТИКЕ</a:t>
            </a:r>
            <a:endParaRPr lang="ru-RU" dirty="0">
              <a:solidFill>
                <a:prstClr val="black"/>
              </a:solidFill>
            </a:endParaRPr>
          </a:p>
        </p:txBody>
      </p:sp>
      <p:pic>
        <p:nvPicPr>
          <p:cNvPr id="5123" name="Picture 3" descr="C:\Users\дом\Desktop\фото для педсов\PHOTO-2023-04-24-09-24-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33056"/>
            <a:ext cx="4143371" cy="29249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дом\Desktop\фото для педсов\PHOTO-2023-04-24-09-24-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3370" y="3933056"/>
            <a:ext cx="5000629"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295181"/>
      </p:ext>
    </p:extLst>
  </p:cSld>
  <p:clrMapOvr>
    <a:masterClrMapping/>
  </p:clrMapOvr>
  <p:transition>
    <p:wedg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ре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1411</TotalTime>
  <Words>1530</Words>
  <Application>Microsoft Office PowerPoint</Application>
  <PresentationFormat>Экран (4:3)</PresentationFormat>
  <Paragraphs>187</Paragraphs>
  <Slides>16</Slides>
  <Notes>4</Notes>
  <HiddenSlides>0</HiddenSlides>
  <MMClips>0</MMClips>
  <ScaleCrop>false</ScaleCrop>
  <HeadingPairs>
    <vt:vector size="4" baseType="variant">
      <vt:variant>
        <vt:lpstr>Тема</vt:lpstr>
      </vt:variant>
      <vt:variant>
        <vt:i4>7</vt:i4>
      </vt:variant>
      <vt:variant>
        <vt:lpstr>Заголовки слайдов</vt:lpstr>
      </vt:variant>
      <vt:variant>
        <vt:i4>16</vt:i4>
      </vt:variant>
    </vt:vector>
  </HeadingPairs>
  <TitlesOfParts>
    <vt:vector size="23" baseType="lpstr">
      <vt:lpstr>Трек</vt:lpstr>
      <vt:lpstr>Поток</vt:lpstr>
      <vt:lpstr>1_Поток</vt:lpstr>
      <vt:lpstr>2_Поток</vt:lpstr>
      <vt:lpstr>3_Поток</vt:lpstr>
      <vt:lpstr>4_Поток</vt:lpstr>
      <vt:lpstr>5_Поток</vt:lpstr>
      <vt:lpstr>Презентация PowerPoint</vt:lpstr>
      <vt:lpstr>Презентация PowerPoint</vt:lpstr>
      <vt:lpstr>Презентация PowerPoint</vt:lpstr>
      <vt:lpstr>СОВМЕСТНОЕ ИЗГОТОВЛЕНИЕ ДИДАКТИЧЕСКИХ ИГР ПО Математике</vt:lpstr>
      <vt:lpstr>   Работа с родителями </vt:lpstr>
      <vt:lpstr>  Словесные игры, игровые упражнения с движениями: «Назови день недели»,«Назови предыдущие.., последующие число», «Математические загадки»  </vt:lpstr>
      <vt:lpstr>       Дидактические игры и игровые упражнения        стимулируют общение, развивают внимание, память, мышление… </vt:lpstr>
      <vt:lpstr> Игры на количество и счет «Какой цифры не стало?» «Сколько?» «Путаница?» «Исправь ошибку» «Убираем цифры» «Назови соседей» «Считай, не ошибись!» «Задумай число» «Число, как тебя зовут?» «Составь табличку» «Составь цифру» «Кто первый назовет, которой» игрушки не стало?» </vt:lpstr>
      <vt:lpstr>Презентация PowerPoint</vt:lpstr>
      <vt:lpstr>Презентация PowerPoint</vt:lpstr>
      <vt:lpstr>Презентация PowerPoint</vt:lpstr>
      <vt:lpstr>Презентация PowerPoint</vt:lpstr>
      <vt:lpstr>Презентация PowerPoint</vt:lpstr>
      <vt:lpstr>Ожидаемый результат:</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Лена</cp:lastModifiedBy>
  <cp:revision>146</cp:revision>
  <dcterms:created xsi:type="dcterms:W3CDTF">2012-03-14T19:32:59Z</dcterms:created>
  <dcterms:modified xsi:type="dcterms:W3CDTF">2023-05-03T14:34:28Z</dcterms:modified>
</cp:coreProperties>
</file>