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085184"/>
            <a:ext cx="6400800" cy="1057672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Подготовила</a:t>
            </a:r>
          </a:p>
          <a:p>
            <a:pPr algn="r"/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м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узыкальный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руководитель </a:t>
            </a:r>
          </a:p>
          <a:p>
            <a:pPr algn="r"/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Муравицкая Л.Л.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62850" y="837407"/>
            <a:ext cx="228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E3DED1">
                    <a:lumMod val="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sz="2800" b="1" dirty="0">
                <a:solidFill>
                  <a:srgbClr val="E3DED1">
                    <a:lumMod val="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837407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E3DED1">
                    <a:lumMod val="50000"/>
                  </a:srgbClr>
                </a:solidFill>
              </a:rPr>
              <a:t>Творческий отчёт </a:t>
            </a:r>
            <a:br>
              <a:rPr lang="ru-RU" sz="2400" dirty="0">
                <a:solidFill>
                  <a:srgbClr val="E3DED1">
                    <a:lumMod val="50000"/>
                  </a:srgbClr>
                </a:solidFill>
              </a:rPr>
            </a:br>
            <a:r>
              <a:rPr lang="ru-RU" sz="2400" dirty="0">
                <a:solidFill>
                  <a:srgbClr val="E3DED1">
                    <a:lumMod val="50000"/>
                  </a:srgbClr>
                </a:solidFill>
              </a:rPr>
              <a:t>по самообразованию </a:t>
            </a:r>
            <a:br>
              <a:rPr lang="ru-RU" sz="2400" dirty="0">
                <a:solidFill>
                  <a:srgbClr val="E3DED1">
                    <a:lumMod val="50000"/>
                  </a:srgbClr>
                </a:solidFill>
              </a:rPr>
            </a:br>
            <a:r>
              <a:rPr lang="ru-RU" sz="2400" dirty="0">
                <a:solidFill>
                  <a:srgbClr val="E3DED1">
                    <a:lumMod val="50000"/>
                  </a:srgbClr>
                </a:solidFill>
              </a:rPr>
              <a:t>за 2021-2022 учебный год</a:t>
            </a:r>
            <a:br>
              <a:rPr lang="ru-RU" sz="2400" dirty="0">
                <a:solidFill>
                  <a:srgbClr val="E3DED1">
                    <a:lumMod val="50000"/>
                  </a:srgbClr>
                </a:solidFill>
              </a:rPr>
            </a:br>
            <a:r>
              <a:rPr lang="ru-RU" sz="2400" dirty="0">
                <a:solidFill>
                  <a:srgbClr val="E3DED1">
                    <a:lumMod val="50000"/>
                  </a:srgbClr>
                </a:solidFill>
              </a:rPr>
              <a:t> «Музыкально-творческая деятельность </a:t>
            </a:r>
            <a:br>
              <a:rPr lang="ru-RU" sz="2400" dirty="0">
                <a:solidFill>
                  <a:srgbClr val="E3DED1">
                    <a:lumMod val="50000"/>
                  </a:srgbClr>
                </a:solidFill>
              </a:rPr>
            </a:br>
            <a:r>
              <a:rPr lang="ru-RU" sz="2400" dirty="0">
                <a:solidFill>
                  <a:srgbClr val="E3DED1">
                    <a:lumMod val="50000"/>
                  </a:srgbClr>
                </a:solidFill>
              </a:rPr>
              <a:t>оздоровительной  направленности»</a:t>
            </a:r>
            <a:endParaRPr lang="ru-RU" sz="2400" dirty="0"/>
          </a:p>
        </p:txBody>
      </p:sp>
      <p:pic>
        <p:nvPicPr>
          <p:cNvPr id="3074" name="Picture 2" descr="F:\ЛИЛИЯ\Pictures\Картинки\картинки, фото о МУЗЫКЕ\клю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39135"/>
            <a:ext cx="2881121" cy="3053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292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08558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Цель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Освоение </a:t>
            </a:r>
            <a:r>
              <a:rPr lang="ru-RU" sz="1400" smtClean="0">
                <a:solidFill>
                  <a:schemeClr val="bg2">
                    <a:lumMod val="25000"/>
                  </a:schemeClr>
                </a:solidFill>
              </a:rPr>
              <a:t>здоровьесберегающих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технологий в работе с детьми,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     организация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музыкально-оздоровительной работы в процессе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     ежедневной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деятельности детей дошкольного возраста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связанная с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формированием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мотивации укрепления здоровья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     и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поведенческих навыков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здорового образа жизни.</a:t>
            </a:r>
          </a:p>
          <a:p>
            <a:pPr marL="0" indent="0" algn="just">
              <a:buNone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Задачи: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♫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Создать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условия образовательной среды,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обеспечивающие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укрепление и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сохранение физического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 психического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здоровья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каждого ребенка.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♫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Организовать сотрудничество  с педагогами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 родителями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в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вопросах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приобщения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детей к здоровому образу жизни.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♫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Умение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координировать движения с текстом, развивать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чувство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ритма и темпа в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движении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, целенаправленно воздействовать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на речевые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нарушения.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♫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Воспитание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умения перевоплощаться, выразительности и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грации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движений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согласовывать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движения с характером музыки,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подводить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к умению передавать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элементарные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игровые образы и их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характеры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мимикой, движениями,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интонацией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5124" name="Picture 4" descr="Страничка музыкального руководителя | Детский сад №1 «Теремок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97152"/>
            <a:ext cx="2801491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5075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00800" cy="1008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Методы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приёмы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♪   расширила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картотеку музыкально-дидактических игр оздоровительной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направленности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подобрала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практический материал (систему игр и упражнений);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подготовила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материал по теме «Музыкально–творческая деятельность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оздоровительной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направленности»;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подготовила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 провела консультации для родителей:  «Музыка как средство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</a:rPr>
              <a:t>здоровьесбережения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», «Пойте на здоровье», «Роль дыхательной гимнастики, как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метод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оздоровления дошкольников»;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организовала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консультацию для педагогов МДОУ по проблеме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«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Здоровьесберегающие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технологии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в музыкально-творческой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деятельности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детей ДОУ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»;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подготовила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методический материал с рекомендациями по теме «Музыка и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 здоровье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»;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провела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оздоровительные сеансы с детьми 5-6 лет на тему «Музыка и здоровье»;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♪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ГМО представила мастер-класс и методический доклады на тему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«», «». 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5933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При проведении занятий с детьми особое внимание уделяла на развитие чувства музыкального ритма и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слухо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-моторных координаций. Дети ещё не знают, как воспринимать музыку, как согласовывать с ней свои движения. Движения детей резки, быстры, порывисты и в то же время ещё плохо координированы.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Использовала собранный материал на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практике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целью развития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музыкальных способностей дошкольников посредством внедрения здоровьесберегающих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следующих технологий: </a:t>
            </a:r>
          </a:p>
          <a:p>
            <a:pPr marL="0" indent="0">
              <a:buNone/>
            </a:pP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</a:rPr>
              <a:t>валеологические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песенки-распевки;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артикуляционной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гимнастики;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пальчиковой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гимнастики;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оздоровительных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и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фонопедических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упражнений;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игрового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массажа и самомассажа;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</a:rPr>
              <a:t>игро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-ритмических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упражнений;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музыкотерапии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♯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</a:rPr>
              <a:t>вокалотерапии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8" name="Picture 4" descr="F:\ЛИЛИЯ\Pictures\Картинки\картинки, фото о МУЗЫКЕ\33181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2674170" cy="15042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F:\ЛИЛИЯ\Pictures\Картинки\картинки, фото о МУЗЫКЕ\28744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8680"/>
            <a:ext cx="2534748" cy="14257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ЛИЛИЯ\Pictures\Картинки\картинки, фото о МУЗЫКЕ\286215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48680"/>
            <a:ext cx="2584804" cy="1453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653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4248472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☺  </a:t>
            </a:r>
            <a:r>
              <a:rPr lang="ru-RU" sz="1500" dirty="0" smtClean="0"/>
              <a:t>Успешность </a:t>
            </a:r>
            <a:r>
              <a:rPr lang="ru-RU" sz="1500" dirty="0"/>
              <a:t>реализации любого направления </a:t>
            </a:r>
            <a:r>
              <a:rPr lang="ru-RU" sz="1500" dirty="0" smtClean="0"/>
              <a:t>здоровьесберегающей 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деятельности</a:t>
            </a:r>
            <a:r>
              <a:rPr lang="ru-RU" sz="1500" dirty="0"/>
              <a:t> зависит </a:t>
            </a:r>
            <a:r>
              <a:rPr lang="ru-RU" sz="1500" dirty="0" smtClean="0"/>
              <a:t>от тесного сотрудничества </a:t>
            </a:r>
            <a:r>
              <a:rPr lang="ru-RU" sz="1500" dirty="0"/>
              <a:t>педагогов и родителей. 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 smtClean="0"/>
              <a:t>     Без </a:t>
            </a:r>
            <a:r>
              <a:rPr lang="ru-RU" sz="1500" dirty="0"/>
              <a:t>их участия и поддержки результаты будут </a:t>
            </a:r>
            <a:r>
              <a:rPr lang="ru-RU" sz="1500" dirty="0" smtClean="0"/>
              <a:t>минимальными</a:t>
            </a:r>
            <a:r>
              <a:rPr lang="ru-RU" sz="1500" dirty="0"/>
              <a:t>.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 smtClean="0"/>
              <a:t>     Для </a:t>
            </a:r>
            <a:r>
              <a:rPr lang="ru-RU" sz="1500" dirty="0"/>
              <a:t>этого </a:t>
            </a:r>
            <a:r>
              <a:rPr lang="ru-RU" sz="1500" dirty="0" smtClean="0"/>
              <a:t>привлекались </a:t>
            </a:r>
            <a:r>
              <a:rPr lang="ru-RU" sz="1500" dirty="0"/>
              <a:t>родители </a:t>
            </a:r>
            <a:r>
              <a:rPr lang="ru-RU" sz="1500" dirty="0" smtClean="0"/>
              <a:t>к совместной</a:t>
            </a:r>
            <a:r>
              <a:rPr lang="ru-RU" sz="1500" dirty="0"/>
              <a:t> деятельности </a:t>
            </a:r>
            <a:r>
              <a:rPr lang="ru-RU" sz="1500" dirty="0" smtClean="0"/>
              <a:t>при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изготовлении </a:t>
            </a:r>
            <a:r>
              <a:rPr lang="ru-RU" sz="1500" dirty="0"/>
              <a:t>костюмов </a:t>
            </a:r>
            <a:r>
              <a:rPr lang="ru-RU" sz="1500" dirty="0" smtClean="0"/>
              <a:t>и </a:t>
            </a:r>
            <a:r>
              <a:rPr lang="ru-RU" sz="1500" dirty="0"/>
              <a:t>атрибутов к </a:t>
            </a:r>
            <a:r>
              <a:rPr lang="ru-RU" sz="1500" dirty="0" smtClean="0"/>
              <a:t>тематическим утренникам</a:t>
            </a:r>
            <a:r>
              <a:rPr lang="ru-RU" sz="1500" dirty="0"/>
              <a:t> и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развлечениям </a:t>
            </a:r>
            <a:r>
              <a:rPr lang="ru-RU" sz="1500" dirty="0"/>
              <a:t>в течение учебного года</a:t>
            </a:r>
            <a:r>
              <a:rPr lang="ru-RU" sz="1500" dirty="0" smtClean="0"/>
              <a:t>.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 smtClean="0"/>
              <a:t>     Таким </a:t>
            </a:r>
            <a:r>
              <a:rPr lang="ru-RU" sz="1500" dirty="0"/>
              <a:t>образом, в музыкальной деятельности </a:t>
            </a:r>
            <a:endParaRPr lang="ru-RU" sz="1500" dirty="0" smtClean="0"/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 smtClean="0">
                <a:solidFill>
                  <a:srgbClr val="FFFF00"/>
                </a:solidFill>
              </a:rPr>
              <a:t>☺</a:t>
            </a:r>
            <a:r>
              <a:rPr lang="ru-RU" sz="1500" dirty="0" smtClean="0">
                <a:solidFill>
                  <a:srgbClr val="FF0000"/>
                </a:solidFill>
              </a:rPr>
              <a:t>  </a:t>
            </a:r>
            <a:r>
              <a:rPr lang="ru-RU" sz="1500" dirty="0" smtClean="0"/>
              <a:t>использовались </a:t>
            </a:r>
            <a:r>
              <a:rPr lang="ru-RU" sz="1500" dirty="0"/>
              <a:t>специально подобранные упражнения по укреплению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здоровья  детей;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rgbClr val="FFFF00"/>
                </a:solidFill>
              </a:rPr>
              <a:t>☺</a:t>
            </a:r>
            <a:r>
              <a:rPr lang="ru-RU" sz="1500" dirty="0" smtClean="0">
                <a:solidFill>
                  <a:srgbClr val="FF0000"/>
                </a:solidFill>
              </a:rPr>
              <a:t>  </a:t>
            </a:r>
            <a:r>
              <a:rPr lang="ru-RU" sz="1500" dirty="0" smtClean="0"/>
              <a:t>создавались </a:t>
            </a:r>
            <a:r>
              <a:rPr lang="ru-RU" sz="1500" dirty="0"/>
              <a:t>игровые условия, так как именно игра </a:t>
            </a:r>
            <a:r>
              <a:rPr lang="ru-RU" sz="1500" dirty="0" smtClean="0"/>
              <a:t>способствует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</a:t>
            </a:r>
            <a:r>
              <a:rPr lang="ru-RU" sz="1500" dirty="0"/>
              <a:t>эффективному </a:t>
            </a:r>
            <a:r>
              <a:rPr lang="ru-RU" sz="1500" dirty="0" smtClean="0"/>
              <a:t>восприятию </a:t>
            </a:r>
            <a:r>
              <a:rPr lang="ru-RU" sz="1500" dirty="0"/>
              <a:t>материала, активизирует творческое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мышление</a:t>
            </a:r>
            <a:r>
              <a:rPr lang="ru-RU" sz="1500" dirty="0"/>
              <a:t>, повышает </a:t>
            </a:r>
            <a:r>
              <a:rPr lang="ru-RU" sz="1500" dirty="0" smtClean="0"/>
              <a:t>творческий </a:t>
            </a:r>
            <a:r>
              <a:rPr lang="ru-RU" sz="1500" dirty="0"/>
              <a:t>потенциал, способствует развитию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творческой индивидуальности каждого </a:t>
            </a:r>
            <a:r>
              <a:rPr lang="ru-RU" sz="1500" dirty="0"/>
              <a:t>ребенка. Формирует </a:t>
            </a:r>
            <a:r>
              <a:rPr lang="ru-RU" sz="1500" dirty="0" smtClean="0"/>
              <a:t>мотивацию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</a:t>
            </a:r>
            <a:r>
              <a:rPr lang="ru-RU" sz="1500" dirty="0"/>
              <a:t>здоровья и поведенческих навыков </a:t>
            </a:r>
            <a:r>
              <a:rPr lang="ru-RU" sz="1500" dirty="0" smtClean="0"/>
              <a:t>здорового </a:t>
            </a:r>
            <a:r>
              <a:rPr lang="ru-RU" sz="1500" dirty="0"/>
              <a:t>образа жизни. </a:t>
            </a:r>
          </a:p>
          <a:p>
            <a:pPr marL="0" indent="0">
              <a:buNone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AutoShape 2" descr="мультипликационный концерт, дети, музыка, пианино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мультипликационный концерт, дети, музыка, пианино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4" descr="F:\ЛИЛИЯ\Pictures\Картинки\картинки, фото о МУЗЫКЕ\835bf831d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21088"/>
            <a:ext cx="2002785" cy="18306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438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340768"/>
            <a:ext cx="6815728" cy="105156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БУДЬТЕ  ЗДОРОВЫ !</a:t>
            </a:r>
            <a:endParaRPr lang="ru-RU" dirty="0">
              <a:solidFill>
                <a:schemeClr val="bg2">
                  <a:lumMod val="5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3" name="Picture 2" descr="C:\Users\Пользователь\Desktop\самообраз\IMG_284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786" r="57080"/>
          <a:stretch/>
        </p:blipFill>
        <p:spPr bwMode="auto">
          <a:xfrm>
            <a:off x="6156176" y="1397692"/>
            <a:ext cx="2310039" cy="4437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Пользователь\Desktop\самообраз\IMG_201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6768" t="12113" r="10515"/>
          <a:stretch/>
        </p:blipFill>
        <p:spPr bwMode="auto">
          <a:xfrm>
            <a:off x="683568" y="2812019"/>
            <a:ext cx="2376264" cy="2971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58019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1142</TotalTime>
  <Words>55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Творческий отчёт  по самообразованию  за 2021-2022 учебный год  «Музыкально-творческая деятельность  оздоровительной  направленности»</vt:lpstr>
      <vt:lpstr>Слайд 2</vt:lpstr>
      <vt:lpstr>Методы и приёмы: </vt:lpstr>
      <vt:lpstr>Слайд 4</vt:lpstr>
      <vt:lpstr>Слайд 5</vt:lpstr>
      <vt:lpstr>БУДЬТЕ  ЗДОРОВЫ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Творческий отчёт  по самообразованию  за 2021-2022 учебный год  «Музыкально-творческая деятельность  оздоровительной  направленности» </dc:title>
  <dc:creator>Пользователь</dc:creator>
  <cp:lastModifiedBy>Лилия</cp:lastModifiedBy>
  <cp:revision>49</cp:revision>
  <dcterms:created xsi:type="dcterms:W3CDTF">2022-04-06T08:12:20Z</dcterms:created>
  <dcterms:modified xsi:type="dcterms:W3CDTF">2023-10-14T13:18:56Z</dcterms:modified>
</cp:coreProperties>
</file>