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61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5085184"/>
            <a:ext cx="6400800" cy="1057672"/>
          </a:xfrm>
        </p:spPr>
        <p:txBody>
          <a:bodyPr>
            <a:normAutofit/>
          </a:bodyPr>
          <a:lstStyle/>
          <a:p>
            <a:pPr algn="r"/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Подготовила</a:t>
            </a:r>
          </a:p>
          <a:p>
            <a:pPr algn="r"/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Муравицкая 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</a:rPr>
              <a:t>Л.Л.</a:t>
            </a:r>
          </a:p>
          <a:p>
            <a:r>
              <a:rPr lang="ru-RU" sz="1400" dirty="0">
                <a:solidFill>
                  <a:schemeClr val="bg2">
                    <a:lumMod val="50000"/>
                  </a:schemeClr>
                </a:solidFill>
              </a:rPr>
              <a:t>музыкальный руководитель 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62850" y="837407"/>
            <a:ext cx="2286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E3DED1">
                    <a:lumMod val="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ru-RU" sz="2800" b="1" dirty="0">
                <a:solidFill>
                  <a:srgbClr val="E3DED1">
                    <a:lumMod val="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3568" y="837407"/>
            <a:ext cx="7772400" cy="1828800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E3DED1">
                    <a:lumMod val="50000"/>
                  </a:srgbClr>
                </a:solidFill>
              </a:rPr>
              <a:t>Творческий отчёт </a:t>
            </a:r>
            <a:br>
              <a:rPr lang="ru-RU" sz="2400" dirty="0">
                <a:solidFill>
                  <a:srgbClr val="E3DED1">
                    <a:lumMod val="50000"/>
                  </a:srgbClr>
                </a:solidFill>
              </a:rPr>
            </a:br>
            <a:r>
              <a:rPr lang="ru-RU" sz="2400" dirty="0">
                <a:solidFill>
                  <a:srgbClr val="E3DED1">
                    <a:lumMod val="50000"/>
                  </a:srgbClr>
                </a:solidFill>
              </a:rPr>
              <a:t>по самообразованию </a:t>
            </a:r>
            <a:br>
              <a:rPr lang="ru-RU" sz="2400" dirty="0">
                <a:solidFill>
                  <a:srgbClr val="E3DED1">
                    <a:lumMod val="50000"/>
                  </a:srgbClr>
                </a:solidFill>
              </a:rPr>
            </a:br>
            <a:r>
              <a:rPr lang="ru-RU" sz="2400" dirty="0">
                <a:solidFill>
                  <a:srgbClr val="E3DED1">
                    <a:lumMod val="50000"/>
                  </a:srgbClr>
                </a:solidFill>
              </a:rPr>
              <a:t>за </a:t>
            </a:r>
            <a:r>
              <a:rPr lang="ru-RU" sz="2400" dirty="0" smtClean="0">
                <a:solidFill>
                  <a:srgbClr val="E3DED1">
                    <a:lumMod val="50000"/>
                  </a:srgbClr>
                </a:solidFill>
              </a:rPr>
              <a:t>2022-2023 </a:t>
            </a:r>
            <a:r>
              <a:rPr lang="ru-RU" sz="2400" dirty="0">
                <a:solidFill>
                  <a:srgbClr val="E3DED1">
                    <a:lumMod val="50000"/>
                  </a:srgbClr>
                </a:solidFill>
              </a:rPr>
              <a:t>учебный год</a:t>
            </a:r>
            <a:br>
              <a:rPr lang="ru-RU" sz="2400" dirty="0">
                <a:solidFill>
                  <a:srgbClr val="E3DED1">
                    <a:lumMod val="50000"/>
                  </a:srgbClr>
                </a:solidFill>
              </a:rPr>
            </a:br>
            <a:r>
              <a:rPr lang="ru-RU" sz="2400" dirty="0">
                <a:solidFill>
                  <a:srgbClr val="E3DED1">
                    <a:lumMod val="50000"/>
                  </a:srgbClr>
                </a:solidFill>
              </a:rPr>
              <a:t> «Музыкально-творческая деятельность </a:t>
            </a:r>
            <a:br>
              <a:rPr lang="ru-RU" sz="2400" dirty="0">
                <a:solidFill>
                  <a:srgbClr val="E3DED1">
                    <a:lumMod val="50000"/>
                  </a:srgbClr>
                </a:solidFill>
              </a:rPr>
            </a:br>
            <a:r>
              <a:rPr lang="ru-RU" sz="2400" dirty="0">
                <a:solidFill>
                  <a:srgbClr val="E3DED1">
                    <a:lumMod val="50000"/>
                  </a:srgbClr>
                </a:solidFill>
              </a:rPr>
              <a:t>оздоровительной  направленности»</a:t>
            </a:r>
            <a:endParaRPr lang="ru-RU" sz="2400" dirty="0"/>
          </a:p>
        </p:txBody>
      </p:sp>
      <p:pic>
        <p:nvPicPr>
          <p:cNvPr id="3074" name="Picture 2" descr="F:\ЛИЛИЯ\Pictures\Картинки\картинки, фото о МУЗЫКЕ\ключ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464092"/>
            <a:ext cx="3312369" cy="3053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921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92696"/>
            <a:ext cx="8085584" cy="511256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Цель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: Освоить здоровьесберегающие технологии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в работе с детьми, </a:t>
            </a:r>
            <a:endParaRPr lang="ru-RU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         организовать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 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музыкально-оздоровительную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 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работу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в процессе </a:t>
            </a:r>
            <a:endParaRPr lang="ru-RU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         ежедневной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 деятельности 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детей, связанную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с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формированием мотивации</a:t>
            </a:r>
          </a:p>
          <a:p>
            <a:pPr marL="0" indent="0" algn="just">
              <a:buNone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        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укрепления здоровья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и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поведенческих навыков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здорового образа жизни.</a:t>
            </a:r>
          </a:p>
          <a:p>
            <a:pPr marL="0" indent="0" algn="just">
              <a:buNone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Задачи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: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♫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  Создать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условия образовательной среды,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обеспечивающие</a:t>
            </a:r>
          </a:p>
          <a:p>
            <a:pPr marL="0" indent="0" algn="just">
              <a:buNone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   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укрепление и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сохранение физического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и психического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здоровья</a:t>
            </a:r>
          </a:p>
          <a:p>
            <a:pPr marL="0" indent="0" algn="just">
              <a:buNone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   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каждого ребенка. </a:t>
            </a:r>
            <a:endParaRPr lang="ru-RU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♫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  Организовать сотрудничество  с педагогами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и родителями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в</a:t>
            </a:r>
          </a:p>
          <a:p>
            <a:pPr marL="0" indent="0" algn="just">
              <a:buNone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   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вопросах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приобщения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детей к здоровому образу жизни.</a:t>
            </a:r>
          </a:p>
          <a:p>
            <a:pPr marL="0" indent="0" algn="just">
              <a:buNone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♫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  Научить координировать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движения с текстом, развивать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чувство</a:t>
            </a:r>
          </a:p>
          <a:p>
            <a:pPr marL="0" indent="0" algn="just">
              <a:buNone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   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ритма и темпа в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движении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, целенаправленно воздействовать </a:t>
            </a:r>
            <a:endParaRPr lang="ru-RU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    на речевые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нарушения.</a:t>
            </a:r>
          </a:p>
          <a:p>
            <a:pPr marL="0" indent="0" algn="just">
              <a:buNone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♫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  Воспитывать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умения перевоплощаться, выразительности и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грации</a:t>
            </a:r>
          </a:p>
          <a:p>
            <a:pPr marL="0" indent="0" algn="just">
              <a:buNone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    движений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согласовывать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движения с характером музыки,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подводить</a:t>
            </a:r>
          </a:p>
          <a:p>
            <a:pPr marL="0" indent="0" algn="just">
              <a:buNone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   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к умению передавать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элементарные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игровые образы и их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характеры</a:t>
            </a:r>
          </a:p>
          <a:p>
            <a:pPr marL="0" indent="0" algn="just">
              <a:buNone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   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мимикой, движениями,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интонацией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</p:txBody>
      </p:sp>
      <p:pic>
        <p:nvPicPr>
          <p:cNvPr id="5124" name="Picture 4" descr="Страничка музыкального руководителя | Детский сад №1 «Теремок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797149"/>
            <a:ext cx="3161531" cy="1724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0756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Пользователь\Desktop\+ - Отчёт по самообраз 2022-2023\IMG_68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401" y="3324026"/>
            <a:ext cx="2657342" cy="18342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Пользователь\Desktop\+ - Отчёт по самообраз 2022-2023\IMG_68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140" y="507868"/>
            <a:ext cx="2567220" cy="1711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Пользователь\Desktop\+ - Отчёт по самообраз 2022-2023\IMG_71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112" y="332656"/>
            <a:ext cx="1747943" cy="2135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Пользователь\Desktop\+ - Отчёт по самообраз 2022-2023\IMG-20230404-WA00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53" y="2194286"/>
            <a:ext cx="2729338" cy="23522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Пользователь\Desktop\+ - Отчёт по самообраз 2022-2023\IMG_687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692696"/>
            <a:ext cx="2628293" cy="1872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Пользователь\Desktop\+ - Отчёт по самообраз 2022-2023\IMG_945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80927"/>
            <a:ext cx="2222443" cy="19211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Пользователь\Desktop\+ - Отчёт по самообраз 2022-2023\IMG_462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91" y="4448717"/>
            <a:ext cx="3096392" cy="20642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Пользователь\Desktop\+ - Отчёт по самообраз 2022-2023\IMG_719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5304"/>
            <a:ext cx="1512167" cy="17940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Пользователь\Desktop\+ - Отчёт по самообраз 2022-2023\IMG_438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103927"/>
            <a:ext cx="1209273" cy="14090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+ - Отчёт по самообраз 2022-2023\IMG_133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136" y="4301634"/>
            <a:ext cx="2553060" cy="22030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ьзователь\Desktop\+ - Отчёт по самообраз 2022-2023\IMG_2835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010" y="2060848"/>
            <a:ext cx="2672454" cy="17816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Пользователь\Desktop\+ - Отчёт по самообраз 2022-2023\IMG_2863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975" y="2540251"/>
            <a:ext cx="2202080" cy="1677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Пользователь\Desktop\+ - Отчёт по самообраз 2022-2023\IMG_4462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820866"/>
            <a:ext cx="2397169" cy="16921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332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2250" y="476672"/>
            <a:ext cx="8352928" cy="4248472"/>
          </a:xfrm>
          <a:noFill/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ru-RU" sz="1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ru-R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1500" dirty="0" smtClean="0"/>
              <a:t>Успешность </a:t>
            </a:r>
            <a:r>
              <a:rPr lang="ru-RU" sz="1500" dirty="0"/>
              <a:t>реализации любого направления </a:t>
            </a:r>
            <a:r>
              <a:rPr lang="ru-RU" sz="1500" dirty="0" smtClean="0"/>
              <a:t>здоровьесберегающей </a:t>
            </a:r>
          </a:p>
          <a:p>
            <a:pPr marL="0" indent="0" algn="just">
              <a:buNone/>
            </a:pPr>
            <a:r>
              <a:rPr lang="ru-RU" sz="1500" dirty="0"/>
              <a:t> </a:t>
            </a:r>
            <a:r>
              <a:rPr lang="ru-RU" sz="1500" dirty="0" smtClean="0"/>
              <a:t>    деятельности</a:t>
            </a:r>
            <a:r>
              <a:rPr lang="ru-RU" sz="1500" dirty="0"/>
              <a:t> зависит </a:t>
            </a:r>
            <a:r>
              <a:rPr lang="ru-RU" sz="1500" dirty="0" smtClean="0"/>
              <a:t>от тесного сотрудничества </a:t>
            </a:r>
            <a:r>
              <a:rPr lang="ru-RU" sz="1500" dirty="0"/>
              <a:t>педагогов и родителей.  </a:t>
            </a:r>
            <a:endParaRPr lang="ru-RU" sz="1500" dirty="0" smtClean="0"/>
          </a:p>
          <a:p>
            <a:pPr marL="0" indent="0" algn="just">
              <a:buNone/>
            </a:pPr>
            <a:r>
              <a:rPr lang="ru-RU" sz="1500" dirty="0" smtClean="0"/>
              <a:t>     Без </a:t>
            </a:r>
            <a:r>
              <a:rPr lang="ru-RU" sz="1500" dirty="0"/>
              <a:t>их участия и поддержки результаты будут </a:t>
            </a:r>
            <a:r>
              <a:rPr lang="ru-RU" sz="1500" dirty="0" smtClean="0"/>
              <a:t>минимальными</a:t>
            </a:r>
            <a:r>
              <a:rPr lang="ru-RU" sz="1500" dirty="0"/>
              <a:t>. </a:t>
            </a:r>
            <a:endParaRPr lang="ru-RU" sz="1500" dirty="0" smtClean="0"/>
          </a:p>
          <a:p>
            <a:pPr marL="0" indent="0" algn="just">
              <a:buNone/>
            </a:pPr>
            <a:r>
              <a:rPr lang="ru-RU" sz="1500" dirty="0" smtClean="0"/>
              <a:t>     Для </a:t>
            </a:r>
            <a:r>
              <a:rPr lang="ru-RU" sz="1500" dirty="0"/>
              <a:t>совместной </a:t>
            </a:r>
            <a:r>
              <a:rPr lang="ru-RU" sz="1500" dirty="0" smtClean="0"/>
              <a:t>деятельности привлекались </a:t>
            </a:r>
            <a:r>
              <a:rPr lang="ru-RU" sz="1500" dirty="0"/>
              <a:t>родители  </a:t>
            </a:r>
            <a:r>
              <a:rPr lang="ru-RU" sz="1500" dirty="0" smtClean="0"/>
              <a:t>для</a:t>
            </a:r>
          </a:p>
          <a:p>
            <a:pPr marL="0" indent="0" algn="just">
              <a:buNone/>
            </a:pPr>
            <a:r>
              <a:rPr lang="ru-RU" sz="1500" dirty="0"/>
              <a:t> </a:t>
            </a:r>
            <a:r>
              <a:rPr lang="ru-RU" sz="1500" dirty="0" smtClean="0"/>
              <a:t>    изготовления </a:t>
            </a:r>
            <a:r>
              <a:rPr lang="ru-RU" sz="1500" dirty="0"/>
              <a:t>костюмов </a:t>
            </a:r>
            <a:r>
              <a:rPr lang="ru-RU" sz="1500" dirty="0" smtClean="0"/>
              <a:t>и </a:t>
            </a:r>
            <a:r>
              <a:rPr lang="ru-RU" sz="1500" dirty="0"/>
              <a:t>атрибутов к </a:t>
            </a:r>
            <a:r>
              <a:rPr lang="ru-RU" sz="1500" dirty="0" smtClean="0"/>
              <a:t>тематическим утренникам</a:t>
            </a:r>
            <a:r>
              <a:rPr lang="ru-RU" sz="1500" dirty="0"/>
              <a:t> и </a:t>
            </a:r>
            <a:endParaRPr lang="ru-RU" sz="1500" dirty="0" smtClean="0"/>
          </a:p>
          <a:p>
            <a:pPr marL="0" indent="0" algn="just">
              <a:buNone/>
            </a:pPr>
            <a:r>
              <a:rPr lang="ru-RU" sz="1500" dirty="0"/>
              <a:t> </a:t>
            </a:r>
            <a:r>
              <a:rPr lang="ru-RU" sz="1500" dirty="0" smtClean="0"/>
              <a:t>    развлечениям </a:t>
            </a:r>
            <a:r>
              <a:rPr lang="ru-RU" sz="1500" dirty="0"/>
              <a:t>в течение учебного года</a:t>
            </a:r>
            <a:r>
              <a:rPr lang="ru-RU" sz="1500" dirty="0" smtClean="0"/>
              <a:t>.</a:t>
            </a:r>
          </a:p>
          <a:p>
            <a:pPr marL="0" indent="0" algn="just">
              <a:buNone/>
            </a:pPr>
            <a:endParaRPr lang="ru-RU" sz="1500" dirty="0"/>
          </a:p>
          <a:p>
            <a:pPr marL="0" indent="0" algn="just">
              <a:buNone/>
            </a:pPr>
            <a:r>
              <a:rPr lang="ru-RU" sz="1500" dirty="0" smtClean="0"/>
              <a:t>     Таким </a:t>
            </a:r>
            <a:r>
              <a:rPr lang="ru-RU" sz="1500" dirty="0"/>
              <a:t>образом, в музыкальной </a:t>
            </a:r>
            <a:r>
              <a:rPr lang="ru-RU" sz="1500" dirty="0" smtClean="0"/>
              <a:t>деятельности:</a:t>
            </a:r>
            <a:r>
              <a:rPr lang="ru-RU" sz="1500" dirty="0"/>
              <a:t> </a:t>
            </a:r>
            <a:endParaRPr lang="ru-RU" sz="1500" dirty="0" smtClean="0"/>
          </a:p>
          <a:p>
            <a:pPr marL="0" indent="0" algn="just">
              <a:buNone/>
            </a:pPr>
            <a:endParaRPr lang="ru-RU" sz="1500" dirty="0"/>
          </a:p>
          <a:p>
            <a:pPr marL="0" indent="0" algn="just">
              <a:buNone/>
            </a:pPr>
            <a:r>
              <a:rPr lang="ru-RU" sz="1500" dirty="0" smtClean="0">
                <a:solidFill>
                  <a:srgbClr val="FFFF00"/>
                </a:solidFill>
              </a:rPr>
              <a:t>☺</a:t>
            </a:r>
            <a:r>
              <a:rPr lang="ru-RU" sz="1500" dirty="0" smtClean="0">
                <a:solidFill>
                  <a:srgbClr val="FF0000"/>
                </a:solidFill>
              </a:rPr>
              <a:t>  </a:t>
            </a:r>
            <a:r>
              <a:rPr lang="ru-RU" sz="1500" dirty="0" smtClean="0"/>
              <a:t>использовались </a:t>
            </a:r>
            <a:r>
              <a:rPr lang="ru-RU" sz="1500" dirty="0"/>
              <a:t>специально подобранные упражнения по укреплению </a:t>
            </a:r>
            <a:r>
              <a:rPr lang="ru-RU" sz="1500" dirty="0" smtClean="0"/>
              <a:t>общего </a:t>
            </a:r>
          </a:p>
          <a:p>
            <a:pPr marL="0" indent="0" algn="just">
              <a:buNone/>
            </a:pPr>
            <a:r>
              <a:rPr lang="ru-RU" sz="1500" dirty="0"/>
              <a:t> </a:t>
            </a:r>
            <a:r>
              <a:rPr lang="ru-RU" sz="1500" dirty="0" smtClean="0"/>
              <a:t>    здоровья  детей;</a:t>
            </a:r>
          </a:p>
          <a:p>
            <a:pPr marL="0" indent="0" algn="just">
              <a:buNone/>
            </a:pPr>
            <a:r>
              <a:rPr lang="ru-RU" sz="1500" dirty="0" smtClean="0">
                <a:solidFill>
                  <a:srgbClr val="FFFF00"/>
                </a:solidFill>
              </a:rPr>
              <a:t>☺</a:t>
            </a:r>
            <a:r>
              <a:rPr lang="ru-RU" sz="1500" dirty="0" smtClean="0">
                <a:solidFill>
                  <a:srgbClr val="FF0000"/>
                </a:solidFill>
              </a:rPr>
              <a:t>  </a:t>
            </a:r>
            <a:r>
              <a:rPr lang="ru-RU" sz="1500" dirty="0" smtClean="0"/>
              <a:t>создавались </a:t>
            </a:r>
            <a:r>
              <a:rPr lang="ru-RU" sz="1500" dirty="0"/>
              <a:t>игровые условия, так как именно игра </a:t>
            </a:r>
            <a:r>
              <a:rPr lang="ru-RU" sz="1500" dirty="0" smtClean="0"/>
              <a:t>способствует</a:t>
            </a:r>
          </a:p>
          <a:p>
            <a:pPr marL="0" indent="0" algn="just">
              <a:buNone/>
            </a:pPr>
            <a:r>
              <a:rPr lang="ru-RU" sz="1500" dirty="0"/>
              <a:t> </a:t>
            </a:r>
            <a:r>
              <a:rPr lang="ru-RU" sz="1500" dirty="0" smtClean="0"/>
              <a:t>    </a:t>
            </a:r>
            <a:r>
              <a:rPr lang="ru-RU" sz="1500" dirty="0"/>
              <a:t>эффективному </a:t>
            </a:r>
            <a:r>
              <a:rPr lang="ru-RU" sz="1500" dirty="0" smtClean="0"/>
              <a:t>восприятию </a:t>
            </a:r>
            <a:r>
              <a:rPr lang="ru-RU" sz="1500" dirty="0"/>
              <a:t>материала, активизирует творческое </a:t>
            </a:r>
            <a:endParaRPr lang="ru-RU" sz="1500" dirty="0" smtClean="0"/>
          </a:p>
          <a:p>
            <a:pPr marL="0" indent="0" algn="just">
              <a:buNone/>
            </a:pPr>
            <a:r>
              <a:rPr lang="ru-RU" sz="1500" dirty="0"/>
              <a:t> </a:t>
            </a:r>
            <a:r>
              <a:rPr lang="ru-RU" sz="1500" dirty="0" smtClean="0"/>
              <a:t>    мышление</a:t>
            </a:r>
            <a:r>
              <a:rPr lang="ru-RU" sz="1500" dirty="0"/>
              <a:t>, повышает </a:t>
            </a:r>
            <a:r>
              <a:rPr lang="ru-RU" sz="1500" dirty="0" smtClean="0"/>
              <a:t>творческий </a:t>
            </a:r>
            <a:r>
              <a:rPr lang="ru-RU" sz="1500" dirty="0"/>
              <a:t>потенциал, способствует развитию </a:t>
            </a:r>
            <a:endParaRPr lang="ru-RU" sz="1500" dirty="0" smtClean="0"/>
          </a:p>
          <a:p>
            <a:pPr marL="0" indent="0" algn="just">
              <a:buNone/>
            </a:pPr>
            <a:r>
              <a:rPr lang="ru-RU" sz="1500" dirty="0"/>
              <a:t> </a:t>
            </a:r>
            <a:r>
              <a:rPr lang="ru-RU" sz="1500" dirty="0" smtClean="0"/>
              <a:t>    творческой индивидуальности каждого ребенка, формирует мотивацию</a:t>
            </a:r>
          </a:p>
          <a:p>
            <a:pPr marL="0" indent="0" algn="just">
              <a:buNone/>
            </a:pPr>
            <a:r>
              <a:rPr lang="ru-RU" sz="1500" dirty="0"/>
              <a:t> </a:t>
            </a:r>
            <a:r>
              <a:rPr lang="ru-RU" sz="1500" dirty="0" smtClean="0"/>
              <a:t>    </a:t>
            </a:r>
            <a:r>
              <a:rPr lang="ru-RU" sz="1500" dirty="0"/>
              <a:t>здоровья и поведенческих навыков </a:t>
            </a:r>
            <a:r>
              <a:rPr lang="ru-RU" sz="1500" dirty="0" smtClean="0"/>
              <a:t>здорового </a:t>
            </a:r>
            <a:r>
              <a:rPr lang="ru-RU" sz="1500" dirty="0"/>
              <a:t>образа жизни. </a:t>
            </a:r>
          </a:p>
          <a:p>
            <a:pPr marL="0" indent="0">
              <a:buNone/>
            </a:pP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0" name="AutoShape 2" descr="мультипликационный концерт, дети, музыка, пианино png | PNG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мультипликационный концерт, дети, музыка, пианино png | PNG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387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07704" y="2348880"/>
            <a:ext cx="6815728" cy="1051560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БУДЬТЕ  ЗДОРОВЫ !</a:t>
            </a:r>
            <a:endParaRPr lang="ru-RU" dirty="0">
              <a:solidFill>
                <a:schemeClr val="bg2">
                  <a:lumMod val="5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80194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1456</TotalTime>
  <Words>27</Words>
  <Application>Microsoft Office PowerPoint</Application>
  <PresentationFormat>Экран (4:3)</PresentationFormat>
  <Paragraphs>40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Аспект</vt:lpstr>
      <vt:lpstr>Творческий отчёт  по самообразованию  за 2022-2023 учебный год  «Музыкально-творческая деятельность  оздоровительной  направленности»</vt:lpstr>
      <vt:lpstr>Презентация PowerPoint</vt:lpstr>
      <vt:lpstr>Презентация PowerPoint</vt:lpstr>
      <vt:lpstr>Презентация PowerPoint</vt:lpstr>
      <vt:lpstr>БУДЬТЕ  ЗДОРОВЫ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Творческий отчёт  по самообразованию  за 2021-2022 учебный год  «Музыкально-творческая деятельность  оздоровительной  направленности» </dc:title>
  <dc:creator>Пользователь</dc:creator>
  <cp:lastModifiedBy>Пользователь</cp:lastModifiedBy>
  <cp:revision>62</cp:revision>
  <dcterms:created xsi:type="dcterms:W3CDTF">2022-04-06T08:12:20Z</dcterms:created>
  <dcterms:modified xsi:type="dcterms:W3CDTF">2023-05-10T08:59:13Z</dcterms:modified>
</cp:coreProperties>
</file>