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0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49" autoAdjust="0"/>
    <p:restoredTop sz="94660"/>
  </p:normalViewPr>
  <p:slideViewPr>
    <p:cSldViewPr>
      <p:cViewPr varScale="1">
        <p:scale>
          <a:sx n="83" d="100"/>
          <a:sy n="83" d="100"/>
        </p:scale>
        <p:origin x="-150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7FB6F-E122-4341-8510-F96E164C53B0}" type="datetimeFigureOut">
              <a:rPr lang="ru-RU"/>
              <a:pPr>
                <a:defRPr/>
              </a:pPr>
              <a:t>07.10.2023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581AE-27BB-436F-917B-336BB124C9C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0A9A5-43BF-47C2-8CDF-12991B880769}" type="datetimeFigureOut">
              <a:rPr lang="ru-RU"/>
              <a:pPr>
                <a:defRPr/>
              </a:pPr>
              <a:t>07.10.2023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1BAE6-5B1F-4A3C-9528-590BF787C08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32799-707B-418C-A51C-3E847A0EB198}" type="datetimeFigureOut">
              <a:rPr lang="ru-RU"/>
              <a:pPr>
                <a:defRPr/>
              </a:pPr>
              <a:t>07.10.2023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342AB-4406-451D-BD36-C8D9511331C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881B8-0B44-4971-AE88-0B578557C41A}" type="datetimeFigureOut">
              <a:rPr lang="ru-RU"/>
              <a:pPr>
                <a:defRPr/>
              </a:pPr>
              <a:t>07.10.2023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0FC74-0737-484B-9D37-33A1E481A43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944FA-F1A3-4221-A9A2-D311C8BEA3C9}" type="datetimeFigureOut">
              <a:rPr lang="ru-RU"/>
              <a:pPr>
                <a:defRPr/>
              </a:pPr>
              <a:t>07.10.2023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BD11D-36F6-415E-99E6-E4696500986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487F7-B911-4A32-8C31-35A3BEC34A25}" type="datetimeFigureOut">
              <a:rPr lang="ru-RU"/>
              <a:pPr>
                <a:defRPr/>
              </a:pPr>
              <a:t>07.10.2023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9CB96-88E3-4F5A-94CC-3631C8A549F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46B88-6FE5-4473-8379-419268F4BC41}" type="datetimeFigureOut">
              <a:rPr lang="ru-RU"/>
              <a:pPr>
                <a:defRPr/>
              </a:pPr>
              <a:t>07.10.2023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FF015-8B07-41FC-A8EC-41FD2B71DCF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76439-C18F-47A9-A351-E9F931886E92}" type="datetimeFigureOut">
              <a:rPr lang="ru-RU"/>
              <a:pPr>
                <a:defRPr/>
              </a:pPr>
              <a:t>07.10.2023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35658-4885-41E4-AE46-8B85435D113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2055D-7E89-4D19-AA38-1E55C1C1C3F0}" type="datetimeFigureOut">
              <a:rPr lang="ru-RU"/>
              <a:pPr>
                <a:defRPr/>
              </a:pPr>
              <a:t>07.10.2023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102A4-FB33-430B-A660-1FD61095EB1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19F45-99AB-422A-AFA0-9E03F792B9D1}" type="datetimeFigureOut">
              <a:rPr lang="ru-RU"/>
              <a:pPr>
                <a:defRPr/>
              </a:pPr>
              <a:t>07.10.2023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2C994-430A-4DE5-99DB-3A8959BB41B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CEB02-825B-444D-B9F9-68EF90745961}" type="datetimeFigureOut">
              <a:rPr lang="ru-RU"/>
              <a:pPr>
                <a:defRPr/>
              </a:pPr>
              <a:t>07.10.2023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64FF1-C4B9-402D-B9AA-76ADF33DBD1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D464D7F-2926-48DE-ABF1-AA5DE2DC1CEF}" type="datetimeFigureOut">
              <a:rPr lang="ru-RU"/>
              <a:pPr>
                <a:defRPr/>
              </a:pPr>
              <a:t>07.10.2023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6AAD6B9-AB44-40BB-AE63-0498FE585BE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43306" y="785794"/>
            <a:ext cx="350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067944" y="548680"/>
            <a:ext cx="30220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МАДОУ ДСКВ «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Югорка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»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2060848"/>
            <a:ext cx="8072533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Специфика работы </a:t>
            </a:r>
          </a:p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музыкального руководителя </a:t>
            </a:r>
          </a:p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 детьми компенсирующей направленности</a:t>
            </a:r>
            <a:endParaRPr lang="ru-RU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75856" y="5733256"/>
            <a:ext cx="288032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г.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Покач</a:t>
            </a:r>
            <a:r>
              <a:rPr lang="ru-RU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и</a:t>
            </a:r>
            <a:r>
              <a:rPr lang="ru-RU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</a:p>
          <a:p>
            <a:pPr algn="ctr"/>
            <a:r>
              <a:rPr lang="ru-RU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2021 </a:t>
            </a:r>
            <a:r>
              <a:rPr lang="ru-RU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г.</a:t>
            </a:r>
            <a:endParaRPr lang="ru-RU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75856" y="4581128"/>
            <a:ext cx="288032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Муравицкая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Л.Л.,</a:t>
            </a:r>
          </a:p>
          <a:p>
            <a:pPr algn="ctr"/>
            <a:r>
              <a:rPr lang="ru-RU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музыкальный руководитель</a:t>
            </a:r>
            <a:endParaRPr lang="ru-RU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580409986_34-p-shabloni-dlya-detskikh-fonov-7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246688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2286000" y="285729"/>
            <a:ext cx="56435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Реакция родителей на появление ребенка с патологией: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187624" y="980728"/>
            <a:ext cx="814393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</a:rPr>
              <a:t> Состояние шока, растерянности, иногда страха; 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</a:rPr>
              <a:t> Негативизм, отрицание поставленного диагноза; 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</a:rPr>
              <a:t> Принятие диагноза и связанная с этим депрессия; 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</a:rPr>
              <a:t> Самостоятельное, сознательное обращение родителей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    к специалистам.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475656" y="2564904"/>
            <a:ext cx="7215238" cy="642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Факторы, влияющие на эмоциональное благополучие 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ребенка с ОВЗ, со стороны педагога:</a:t>
            </a:r>
            <a:endParaRPr lang="ru-RU" dirty="0" smtClean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27584" y="3284984"/>
            <a:ext cx="850112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</a:rPr>
              <a:t> личностные качества педагогов;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</a:rPr>
              <a:t> профессиональные качества педагогов (теоретическая и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    методическая вооружённость);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</a:rPr>
              <a:t> нарушения педагогической рефлексии;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</a:rPr>
              <a:t> отсутствие гибкости в адекватной смене психологических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    позиций при общении педагога с ребенком с ОВЗ;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</a:rPr>
              <a:t> низкий уровень развития коммуникативных способностей,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    прежде всего, невербальных форм поведения;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</a:rPr>
              <a:t> не желание  (или неспособность) ориентироваться на изменения в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    современном образовании;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</a:rPr>
              <a:t> авторитарный стиль общения.</a:t>
            </a:r>
            <a:endParaRPr lang="ru-RU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580409986_34-p-shabloni-dlya-detskikh-fonov-7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2143108" y="428604"/>
            <a:ext cx="70008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! Положительные результаты достигаются длительной работой и в тесном сотрудничестве всех участников образовательного процесса.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3000372"/>
            <a:ext cx="781752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  <a:latin typeface="Georgia" pitchFamily="18" charset="0"/>
              </a:rPr>
              <a:t>Мир «особого» ребёнка интересен и пуглив.                                                                                                                     Мир «особого» ребёнка безобразен и красив.                                                                                                            Неуклюж, порою странен, добродушен и открыт.</a:t>
            </a:r>
            <a:br>
              <a:rPr lang="ru-RU" b="1" dirty="0" smtClean="0">
                <a:solidFill>
                  <a:srgbClr val="00B050"/>
                </a:solidFill>
                <a:latin typeface="Georgia" pitchFamily="18" charset="0"/>
              </a:rPr>
            </a:br>
            <a:r>
              <a:rPr lang="ru-RU" b="1" dirty="0" smtClean="0">
                <a:solidFill>
                  <a:srgbClr val="00B050"/>
                </a:solidFill>
                <a:latin typeface="Georgia" pitchFamily="18" charset="0"/>
              </a:rPr>
              <a:t>Мир «особого» ребёнка. Иногда он нас страшит.</a:t>
            </a:r>
            <a:br>
              <a:rPr lang="ru-RU" b="1" dirty="0" smtClean="0">
                <a:solidFill>
                  <a:srgbClr val="00B050"/>
                </a:solidFill>
                <a:latin typeface="Georgia" pitchFamily="18" charset="0"/>
              </a:rPr>
            </a:br>
            <a:r>
              <a:rPr lang="ru-RU" b="1" dirty="0" smtClean="0">
                <a:solidFill>
                  <a:srgbClr val="00B050"/>
                </a:solidFill>
                <a:latin typeface="Georgia" pitchFamily="18" charset="0"/>
              </a:rPr>
              <a:t>Почему он агрессивен? Почему он так закрыт?</a:t>
            </a:r>
            <a:br>
              <a:rPr lang="ru-RU" b="1" dirty="0" smtClean="0">
                <a:solidFill>
                  <a:srgbClr val="00B050"/>
                </a:solidFill>
                <a:latin typeface="Georgia" pitchFamily="18" charset="0"/>
              </a:rPr>
            </a:br>
            <a:r>
              <a:rPr lang="ru-RU" b="1" dirty="0" smtClean="0">
                <a:solidFill>
                  <a:srgbClr val="00B050"/>
                </a:solidFill>
                <a:latin typeface="Georgia" pitchFamily="18" charset="0"/>
              </a:rPr>
              <a:t>Почему он так испуган? Почему не говорит?</a:t>
            </a:r>
            <a:br>
              <a:rPr lang="ru-RU" b="1" dirty="0" smtClean="0">
                <a:solidFill>
                  <a:srgbClr val="00B050"/>
                </a:solidFill>
                <a:latin typeface="Georgia" pitchFamily="18" charset="0"/>
              </a:rPr>
            </a:br>
            <a:r>
              <a:rPr lang="ru-RU" b="1" dirty="0" smtClean="0">
                <a:solidFill>
                  <a:srgbClr val="00B050"/>
                </a:solidFill>
                <a:latin typeface="Georgia" pitchFamily="18" charset="0"/>
              </a:rPr>
              <a:t>Мир «особого» ребёнка –он закрыт от глаз чужих.</a:t>
            </a:r>
            <a:br>
              <a:rPr lang="ru-RU" b="1" dirty="0" smtClean="0">
                <a:solidFill>
                  <a:srgbClr val="00B050"/>
                </a:solidFill>
                <a:latin typeface="Georgia" pitchFamily="18" charset="0"/>
              </a:rPr>
            </a:br>
            <a:r>
              <a:rPr lang="ru-RU" b="1" dirty="0" smtClean="0">
                <a:solidFill>
                  <a:srgbClr val="00B050"/>
                </a:solidFill>
                <a:latin typeface="Georgia" pitchFamily="18" charset="0"/>
              </a:rPr>
              <a:t>Мир «особого» ребёнка -допускает лишь своих!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7" name="Picture 4" descr="C:\Users\1\Desktop\cropped-doshkolnik2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00034" y="1357298"/>
            <a:ext cx="8143932" cy="1446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8" descr="C:\Users\1\Desktop\36a48b21f0d8d21947129d0743415182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 rot="637316">
            <a:off x="103210" y="5493026"/>
            <a:ext cx="1381908" cy="1248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 descr="C:\Users\1\Desktop\пе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3500430" y="5497467"/>
            <a:ext cx="1714512" cy="1360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8" descr="C:\Users\1\Desktop\_MG_5557 okjc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 rot="20790731">
            <a:off x="6871392" y="5149309"/>
            <a:ext cx="1660666" cy="153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Прямоугольник 1"/>
          <p:cNvSpPr>
            <a:spLocks noChangeArrowheads="1"/>
          </p:cNvSpPr>
          <p:nvPr/>
        </p:nvSpPr>
        <p:spPr bwMode="auto">
          <a:xfrm>
            <a:off x="2123728" y="1556792"/>
            <a:ext cx="550072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Спасибо </a:t>
            </a:r>
          </a:p>
          <a:p>
            <a:pPr algn="ctr"/>
            <a:r>
              <a:rPr lang="ru-RU" sz="40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за внимание! </a:t>
            </a:r>
            <a:endParaRPr lang="ru-RU" sz="4000" b="1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4" descr="MCj03351760000[1]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85720" y="2714620"/>
            <a:ext cx="3286148" cy="2368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699792" y="1268760"/>
            <a:ext cx="542928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Формат проведения:</a:t>
            </a:r>
            <a:endParaRPr lang="ru-RU" sz="28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2780928"/>
            <a:ext cx="6555714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Дискуссионный клуб</a:t>
            </a:r>
          </a:p>
          <a:p>
            <a:pPr algn="ctr"/>
            <a:r>
              <a:rPr lang="ru-RU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«Обозначаем </a:t>
            </a:r>
          </a:p>
          <a:p>
            <a:pPr algn="ctr"/>
            <a:r>
              <a:rPr lang="ru-RU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проблемы и трудности»</a:t>
            </a:r>
            <a:endParaRPr lang="ru-RU" sz="3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43808" y="620688"/>
            <a:ext cx="515436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24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ru-RU" sz="2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Работа в течение года</a:t>
            </a:r>
            <a:endParaRPr lang="ru-RU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2214554"/>
            <a:ext cx="7286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п</a:t>
            </a:r>
            <a:endParaRPr lang="ru-RU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755576" y="2420888"/>
            <a:ext cx="662473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Игровая практическая форма работы с детьми  «Веселая </a:t>
            </a:r>
            <a:r>
              <a:rPr kumimoji="0" lang="ru-RU" sz="2000" b="1" i="0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логоритмика</a:t>
            </a: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»,  как организация эффективной формы дополнительной деятельности с детьми и родителями.</a:t>
            </a: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000" b="1" i="0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Мастерская мотивации или управление результатом: «Знакомимся, изучаем, учимся 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примерах педагогов России».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000" b="1" i="0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Социализация детей компенсирующей направленности через организацию 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п</a:t>
            </a: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раздников и развлечений</a:t>
            </a:r>
            <a:r>
              <a:rPr kumimoji="0" lang="ru-RU" sz="2000" b="0" i="0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ru-RU" sz="2000" b="0" i="0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рямоугольник 1"/>
          <p:cNvSpPr>
            <a:spLocks noChangeArrowheads="1"/>
          </p:cNvSpPr>
          <p:nvPr/>
        </p:nvSpPr>
        <p:spPr bwMode="auto">
          <a:xfrm>
            <a:off x="467544" y="2060848"/>
            <a:ext cx="8424936" cy="6340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           Пересмотр традиционных образовательных практик, </a:t>
            </a:r>
          </a:p>
          <a:p>
            <a:pPr algn="just"/>
            <a:r>
              <a:rPr lang="ru-RU" b="1" dirty="0" smtClean="0"/>
              <a:t>        обусловленный введением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Федерального закона № 273-Ф3 </a:t>
            </a:r>
          </a:p>
          <a:p>
            <a:pPr algn="just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      «Об образовании в РФ» от 29.12.2012 г</a:t>
            </a:r>
            <a:r>
              <a:rPr lang="ru-RU" b="1" dirty="0" smtClean="0"/>
              <a:t>., базируется на идее  </a:t>
            </a:r>
          </a:p>
          <a:p>
            <a:pPr algn="just"/>
            <a:r>
              <a:rPr lang="ru-RU" b="1" dirty="0" smtClean="0"/>
              <a:t>  повсеместной организации инклюзивного обучения - обеспечения конституционного права на образование для всех категорий детей, </a:t>
            </a:r>
          </a:p>
          <a:p>
            <a:pPr algn="just"/>
            <a:r>
              <a:rPr lang="ru-RU" b="1" dirty="0" smtClean="0"/>
              <a:t>в том числе для учащихся с ОВЗ, посредством создания специальных условий.</a:t>
            </a:r>
            <a:endParaRPr lang="ru-RU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just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ФГОС дошкольного образования.</a:t>
            </a: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ФГОС ДО утвержден приказом Министерства образования и науки Российской Федерации </a:t>
            </a:r>
          </a:p>
          <a:p>
            <a:pPr algn="just"/>
            <a:r>
              <a:rPr lang="ru-RU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 17 октября 2013 года № 1155, </a:t>
            </a:r>
          </a:p>
          <a:p>
            <a:pPr algn="just"/>
            <a:r>
              <a:rPr lang="ru-RU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зарегистрирован в Минюсте России 14 ноября 2013 г.</a:t>
            </a:r>
          </a:p>
          <a:p>
            <a:pPr algn="just"/>
            <a:r>
              <a:rPr lang="ru-RU" b="1" dirty="0" smtClean="0"/>
              <a:t>     Дети с ОВЗ в ДОУ: трактовка ФГОС - Утверждение базовых нормативно-правовых документов, закрепивших значимость инклюзии в образовании, привело к появлению нового законодательного понятия — «ребенок с ограниченными возможностями здоровья».</a:t>
            </a:r>
            <a:endParaRPr lang="ru-RU" b="1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0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sz="20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000" dirty="0" smtClean="0"/>
          </a:p>
          <a:p>
            <a:endParaRPr lang="ru-RU" sz="2000" dirty="0" smtClean="0"/>
          </a:p>
          <a:p>
            <a:pPr algn="ctr"/>
            <a:r>
              <a:rPr lang="en-US" sz="2800" b="1" dirty="0" smtClean="0">
                <a:solidFill>
                  <a:srgbClr val="0070C0"/>
                </a:solidFill>
                <a:latin typeface="Monotype Corsiva" pitchFamily="66" charset="0"/>
              </a:rPr>
              <a:t/>
            </a:r>
            <a:br>
              <a:rPr lang="en-US" sz="2800" b="1" dirty="0" smtClean="0">
                <a:solidFill>
                  <a:srgbClr val="0070C0"/>
                </a:solidFill>
                <a:latin typeface="Monotype Corsiva" pitchFamily="66" charset="0"/>
              </a:rPr>
            </a:br>
            <a:endParaRPr lang="ru-RU" sz="28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Нетбук домашний\Desktop\Безымянный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65238" cy="6857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580409986_34-p-shabloni-dlya-detskikh-fonov-7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1331640" y="3861048"/>
            <a:ext cx="60722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Основная задача </a:t>
            </a:r>
          </a:p>
          <a:p>
            <a:pPr algn="ctr"/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дошкольного учреждения:</a:t>
            </a:r>
            <a:endParaRPr lang="ru-RU" sz="20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87624" y="4725144"/>
            <a:ext cx="61436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b="1" dirty="0" smtClean="0">
                <a:solidFill>
                  <a:srgbClr val="002060"/>
                </a:solidFill>
              </a:rPr>
              <a:t>Охрана жизни и укрепление физического и психического здоровья детей, в том числе их эмоционального благополучия.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428860" y="285729"/>
            <a:ext cx="50006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По данным ООН, в мире насчитывается примерно 450 миллионов человек с нарушениями психического и физического развития. </a:t>
            </a:r>
          </a:p>
          <a:p>
            <a:pPr algn="ctr"/>
            <a:endParaRPr lang="ru-RU" b="1" dirty="0" smtClean="0">
              <a:solidFill>
                <a:srgbClr val="FF0066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59632" y="1628800"/>
            <a:ext cx="692948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</a:rPr>
              <a:t> Это составляет 1/10 часть жителей нашей планеты (из них около 200 миллионов детей с ограниченными возможностями). </a:t>
            </a:r>
          </a:p>
          <a:p>
            <a:pPr algn="just"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</a:rPr>
              <a:t> Ежегодно в стране рождается около 30 тысяч детей с врожденными наследственными заболеваниями. </a:t>
            </a:r>
          </a:p>
          <a:p>
            <a:pPr algn="just"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</a:rPr>
              <a:t> В Российской Федерации официально признанными инвалидами считаются свыше 8 миллионов человек</a:t>
            </a:r>
            <a:r>
              <a:rPr lang="ru-RU" b="1" dirty="0" smtClean="0"/>
              <a:t>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580409986_34-p-shabloni-dlya-detskikh-fonov-7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899592" y="620688"/>
            <a:ext cx="786559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                         </a:t>
            </a:r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</a:rPr>
              <a:t>Формируется установка: </a:t>
            </a:r>
            <a:br>
              <a:rPr lang="ru-RU" sz="20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к каждому ребенку с ОВЗ подходить не с позиции, чего он не может в силу своего дефекта, а с позиции, что он может, несмотря на имеющееся нарушение</a:t>
            </a:r>
            <a:r>
              <a:rPr lang="ru-RU" sz="2000" b="1" dirty="0" smtClean="0">
                <a:solidFill>
                  <a:srgbClr val="0000CC"/>
                </a:solidFill>
              </a:rPr>
              <a:t>. 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2204864"/>
            <a:ext cx="73448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</a:rPr>
              <a:t>Задача:</a:t>
            </a:r>
            <a:r>
              <a:rPr lang="ru-RU" sz="2000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создать адекватные условия для развития и обучения детей </a:t>
            </a:r>
            <a:r>
              <a:rPr lang="en-US" b="1" dirty="0" smtClean="0">
                <a:solidFill>
                  <a:srgbClr val="002060"/>
                </a:solidFill>
              </a:rPr>
              <a:t>c </a:t>
            </a:r>
            <a:r>
              <a:rPr lang="ru-RU" b="1" dirty="0" smtClean="0">
                <a:solidFill>
                  <a:srgbClr val="002060"/>
                </a:solidFill>
              </a:rPr>
              <a:t>ОВЗ.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3356992"/>
            <a:ext cx="40005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</a:rPr>
              <a:t>Возникает масса вопросов:</a:t>
            </a:r>
            <a:endParaRPr lang="ru-RU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27584" y="3861048"/>
            <a:ext cx="764386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</a:rPr>
              <a:t> Как подготовить ребенка с ограниченными возможностями здоровья к учебе в обычной школе? 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</a:rPr>
              <a:t> Какие проблемы у него возникнут? 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</a:rPr>
              <a:t> Готова ли школа к обучению таких детей? 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</a:rPr>
              <a:t> Кому все же необходимо специальное образование, и в     чем его плюсы?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580409986_34-p-shabloni-dlya-detskikh-fonov-7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500090"/>
            <a:ext cx="9151437" cy="7358090"/>
          </a:xfrm>
        </p:spPr>
      </p:pic>
      <p:sp>
        <p:nvSpPr>
          <p:cNvPr id="5" name="Прямоугольник 4"/>
          <p:cNvSpPr/>
          <p:nvPr/>
        </p:nvSpPr>
        <p:spPr>
          <a:xfrm>
            <a:off x="1285852" y="285729"/>
            <a:ext cx="74295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</a:rPr>
              <a:t>        УЧАСТНИКИ ОБРАЗОВАТЕЛЬНОГО ПРОЦЕССА</a:t>
            </a:r>
            <a:endParaRPr lang="ru-RU" sz="2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57620" y="3000372"/>
            <a:ext cx="1938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00CC"/>
                </a:solidFill>
              </a:rPr>
              <a:t>педагоги</a:t>
            </a:r>
            <a:r>
              <a:rPr lang="ru-RU" b="1" dirty="0" smtClean="0"/>
              <a:t> </a:t>
            </a:r>
            <a:endParaRPr lang="ru-RU" b="1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000364" y="3643314"/>
            <a:ext cx="3214710" cy="2396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071538" y="857232"/>
            <a:ext cx="2786082" cy="2080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428596" y="3000372"/>
            <a:ext cx="17859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00CC"/>
                </a:solidFill>
              </a:rPr>
              <a:t>дети </a:t>
            </a:r>
            <a:endParaRPr lang="ru-RU" sz="2800" b="1" dirty="0">
              <a:solidFill>
                <a:srgbClr val="0000CC"/>
              </a:solidFill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5643570" y="857232"/>
            <a:ext cx="3000396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Прямоугольник 11"/>
          <p:cNvSpPr/>
          <p:nvPr/>
        </p:nvSpPr>
        <p:spPr>
          <a:xfrm>
            <a:off x="6929454" y="2857496"/>
            <a:ext cx="19288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00CC"/>
                </a:solidFill>
              </a:rPr>
              <a:t>родители</a:t>
            </a:r>
            <a:endParaRPr lang="ru-RU" sz="28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580409986_34-p-shabloni-dlya-detskikh-fonov-7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02688" y="0"/>
            <a:ext cx="9246688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2195736" y="548680"/>
            <a:ext cx="65527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92D050"/>
                </a:solidFill>
              </a:rPr>
              <a:t>Рождение ребенка с нарушением для большинства семей является огромной трагедией.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1700808"/>
            <a:ext cx="741682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Выделяются следующие особенности семей, имеющих детей с патологией:</a:t>
            </a:r>
          </a:p>
          <a:p>
            <a:endParaRPr lang="ru-RU" sz="2400" b="1" dirty="0" smtClean="0">
              <a:solidFill>
                <a:srgbClr val="00B050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</a:rPr>
              <a:t> Нарушается взаимодействие с социумом 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</a:rPr>
              <a:t> Нарушаются внутрисемейные отношения, </a:t>
            </a: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</a:rPr>
              <a:t>    в особенности супружеские 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</a:rPr>
              <a:t> Возможно нарушение репродуктивного поведения 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</a:rPr>
              <a:t> Складываются неверные представления о лечении </a:t>
            </a: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</a:rPr>
              <a:t>    и воспитании ребенка 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</a:rPr>
              <a:t> Длительный стресс приводит к появлению</a:t>
            </a: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</a:rPr>
              <a:t>    повышенной раздражительности, взаимным упрекам, </a:t>
            </a: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</a:rPr>
              <a:t>    ухудшению супружеских отношений в целом 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428</TotalTime>
  <Words>624</Words>
  <Application>Microsoft Office PowerPoint</Application>
  <PresentationFormat>Экран (4:3)</PresentationFormat>
  <Paragraphs>92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DAY</dc:creator>
  <cp:lastModifiedBy>Лилия</cp:lastModifiedBy>
  <cp:revision>35</cp:revision>
  <dcterms:created xsi:type="dcterms:W3CDTF">2015-06-15T17:36:28Z</dcterms:created>
  <dcterms:modified xsi:type="dcterms:W3CDTF">2023-10-07T15:38:33Z</dcterms:modified>
</cp:coreProperties>
</file>