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70" r:id="rId3"/>
    <p:sldId id="257" r:id="rId4"/>
    <p:sldId id="258" r:id="rId5"/>
    <p:sldId id="260" r:id="rId6"/>
    <p:sldId id="261" r:id="rId7"/>
    <p:sldId id="262" r:id="rId8"/>
    <p:sldId id="281" r:id="rId9"/>
    <p:sldId id="268" r:id="rId10"/>
    <p:sldId id="263" r:id="rId11"/>
    <p:sldId id="264" r:id="rId12"/>
    <p:sldId id="265" r:id="rId13"/>
    <p:sldId id="266" r:id="rId14"/>
    <p:sldId id="276" r:id="rId15"/>
    <p:sldId id="277" r:id="rId16"/>
    <p:sldId id="279" r:id="rId17"/>
    <p:sldId id="275" r:id="rId18"/>
    <p:sldId id="280" r:id="rId19"/>
    <p:sldId id="271" r:id="rId20"/>
    <p:sldId id="282" r:id="rId21"/>
    <p:sldId id="28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81" d="100"/>
          <a:sy n="81" d="100"/>
        </p:scale>
        <p:origin x="-76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25CE-B7EB-471A-B8F2-4B8554F9302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475B-F4CC-4E44-9557-9FCBF8EC5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25CE-B7EB-471A-B8F2-4B8554F9302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475B-F4CC-4E44-9557-9FCBF8EC5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25CE-B7EB-471A-B8F2-4B8554F9302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475B-F4CC-4E44-9557-9FCBF8EC5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25CE-B7EB-471A-B8F2-4B8554F9302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475B-F4CC-4E44-9557-9FCBF8EC5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25CE-B7EB-471A-B8F2-4B8554F9302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475B-F4CC-4E44-9557-9FCBF8EC5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25CE-B7EB-471A-B8F2-4B8554F9302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475B-F4CC-4E44-9557-9FCBF8EC5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25CE-B7EB-471A-B8F2-4B8554F9302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475B-F4CC-4E44-9557-9FCBF8EC5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25CE-B7EB-471A-B8F2-4B8554F9302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475B-F4CC-4E44-9557-9FCBF8EC5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25CE-B7EB-471A-B8F2-4B8554F9302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475B-F4CC-4E44-9557-9FCBF8EC5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25CE-B7EB-471A-B8F2-4B8554F9302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475B-F4CC-4E44-9557-9FCBF8EC5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25CE-B7EB-471A-B8F2-4B8554F9302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475B-F4CC-4E44-9557-9FCBF8EC51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825CE-B7EB-471A-B8F2-4B8554F9302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C475B-F4CC-4E44-9557-9FCBF8EC5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412760" y="7407946"/>
            <a:ext cx="1682414" cy="1975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635896" y="5733256"/>
            <a:ext cx="5616624" cy="100811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Подготовил </a:t>
            </a:r>
            <a:r>
              <a:rPr lang="ru-RU" b="1" dirty="0" smtClean="0">
                <a:solidFill>
                  <a:srgbClr val="002060"/>
                </a:solidFill>
              </a:rPr>
              <a:t>воспитатель группы компенсирующей направленности Абдурагимова З.И.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692696"/>
            <a:ext cx="612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«Использование инновационных технологий сохранения и стимулирования здоровья в работе с разными категориями детей с ОВЗ» </a:t>
            </a:r>
            <a:endParaRPr lang="ru-RU" sz="2800" b="1" dirty="0"/>
          </a:p>
        </p:txBody>
      </p:sp>
      <p:pic>
        <p:nvPicPr>
          <p:cNvPr id="7" name="Содержимое 5" descr="6341557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4578" y="3717032"/>
            <a:ext cx="3168352" cy="29849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55612" y="46365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Муниципальное автономное детское учреждение детский сад комбинированного вида «ЮГОРКА»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>
            <a:noAutofit/>
          </a:bodyPr>
          <a:lstStyle/>
          <a:p>
            <a:pPr algn="ctr"/>
            <a:r>
              <a:rPr lang="ru-RU" sz="2800" b="1" u="sng" dirty="0" smtClean="0"/>
              <a:t>Пальчиковая </a:t>
            </a:r>
            <a:r>
              <a:rPr lang="ru-RU" sz="2800" b="1" u="sng" dirty="0"/>
              <a:t>г</a:t>
            </a:r>
            <a:r>
              <a:rPr lang="ru-RU" sz="2800" b="1" u="sng" dirty="0" smtClean="0"/>
              <a:t>имнастика </a:t>
            </a:r>
            <a:r>
              <a:rPr lang="ru-RU" sz="2800" b="1" u="sng" dirty="0" smtClean="0">
                <a:solidFill>
                  <a:srgbClr val="C00000"/>
                </a:solidFill>
              </a:rPr>
              <a:t/>
            </a:r>
            <a:br>
              <a:rPr lang="ru-RU" sz="2800" b="1" u="sng" dirty="0" smtClean="0">
                <a:solidFill>
                  <a:srgbClr val="C00000"/>
                </a:solidFill>
              </a:rPr>
            </a:br>
            <a:r>
              <a:rPr lang="ru-RU" sz="2800" b="1" u="sng" dirty="0">
                <a:solidFill>
                  <a:srgbClr val="C00000"/>
                </a:solidFill>
              </a:rPr>
              <a:t/>
            </a:r>
            <a:br>
              <a:rPr lang="ru-RU" sz="2800" b="1" u="sng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</a:rPr>
              <a:t>пособствует овладению навыками мелкой моторики, помогает развивать речь, повышает работоспособность коры головного мозга, развивает мышление, память, внимание, воображение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Рисунок 2" descr="C:\Users\User\AppData\Local\Microsoft\Windows\INetCache\Content.Word\MXTV687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0" r="2642" b="11266"/>
          <a:stretch/>
        </p:blipFill>
        <p:spPr bwMode="auto">
          <a:xfrm>
            <a:off x="107504" y="3068960"/>
            <a:ext cx="4248472" cy="3672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User\AppData\Local\Microsoft\Windows\INetCache\Content.Word\PLRF55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/>
          <a:stretch/>
        </p:blipFill>
        <p:spPr bwMode="auto">
          <a:xfrm>
            <a:off x="4678959" y="3068960"/>
            <a:ext cx="4320480" cy="3672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u="sng" dirty="0" smtClean="0"/>
              <a:t>Дыхательная гимнастика </a:t>
            </a:r>
            <a:r>
              <a:rPr lang="ru-RU" sz="2700" b="1" u="sng" dirty="0" smtClean="0">
                <a:solidFill>
                  <a:srgbClr val="C00000"/>
                </a:solidFill>
              </a:rPr>
              <a:t/>
            </a:r>
            <a:br>
              <a:rPr lang="ru-RU" sz="2700" b="1" u="sng" dirty="0" smtClean="0">
                <a:solidFill>
                  <a:srgbClr val="C00000"/>
                </a:solidFill>
              </a:rPr>
            </a:br>
            <a:r>
              <a:rPr lang="ru-RU" sz="2700" b="1" u="sng" dirty="0">
                <a:solidFill>
                  <a:srgbClr val="C00000"/>
                </a:solidFill>
              </a:rPr>
              <a:t/>
            </a:r>
            <a:br>
              <a:rPr lang="ru-RU" sz="2700" b="1" u="sng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>С</a:t>
            </a:r>
            <a:r>
              <a:rPr lang="ru-RU" sz="2200" b="1" dirty="0" smtClean="0">
                <a:solidFill>
                  <a:srgbClr val="002060"/>
                </a:solidFill>
              </a:rPr>
              <a:t>пособствует насыщению кислородом клеток, стимулирует работу сердца, мозга и нервной системы, развивает дыхательную систему, улучшает физическую и умственную деятельность, укрепляет защитные силы организма</a:t>
            </a:r>
            <a:r>
              <a:rPr lang="ru-RU" sz="2200" dirty="0" smtClean="0">
                <a:solidFill>
                  <a:srgbClr val="002060"/>
                </a:solidFill>
              </a:rPr>
              <a:t>.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049005"/>
            <a:ext cx="6223320" cy="410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E:\103APPLE\IMG_396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9507" b="8533"/>
          <a:stretch/>
        </p:blipFill>
        <p:spPr bwMode="auto">
          <a:xfrm>
            <a:off x="-101624" y="2502061"/>
            <a:ext cx="4047728" cy="3951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:\103APPLE\IMG_396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16247" r="2245"/>
          <a:stretch/>
        </p:blipFill>
        <p:spPr bwMode="auto">
          <a:xfrm>
            <a:off x="4975374" y="2564905"/>
            <a:ext cx="4168626" cy="3888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:\103APPLE\IMG_396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3808" y="4005064"/>
            <a:ext cx="3200944" cy="2852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/>
              <a:t>Гимнастика для глаз </a:t>
            </a:r>
            <a:br>
              <a:rPr lang="ru-RU" sz="3100" b="1" u="sng" dirty="0" smtClean="0"/>
            </a:br>
            <a:r>
              <a:rPr lang="ru-RU" sz="3100" b="1" u="sng" dirty="0" smtClean="0">
                <a:solidFill>
                  <a:srgbClr val="C00000"/>
                </a:solidFill>
              </a:rPr>
              <a:t/>
            </a:r>
            <a:br>
              <a:rPr lang="ru-RU" sz="3100" b="1" u="sng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Дает необходимый отдых глазам во время образовательной деятельности, повышает работоспособность зрения, улучшает кровообращение, предупреждает развитие некоторых заболеваний глаз, является профилактикой близорукости и дальнозоркости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3" name="Рисунок 2" descr="C:\Users\User\AppData\Local\Microsoft\Windows\INetCache\Content.Word\SPEW695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" t="15385" r="14132" b="4434"/>
          <a:stretch/>
        </p:blipFill>
        <p:spPr bwMode="auto">
          <a:xfrm>
            <a:off x="107504" y="4255476"/>
            <a:ext cx="3096344" cy="2485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User\AppData\Local\Microsoft\Windows\INetCache\Content.Word\ABER426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2" b="21728"/>
          <a:stretch/>
        </p:blipFill>
        <p:spPr bwMode="auto">
          <a:xfrm>
            <a:off x="5796136" y="4170930"/>
            <a:ext cx="3240360" cy="2570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User\AppData\Local\Microsoft\Windows\INetCache\Content.Word\TLUH946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0" b="15453"/>
          <a:stretch/>
        </p:blipFill>
        <p:spPr bwMode="auto">
          <a:xfrm>
            <a:off x="2885692" y="3068960"/>
            <a:ext cx="3180147" cy="2203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/>
              <a:t>Упражнения на релаксацию </a:t>
            </a:r>
            <a:r>
              <a:rPr lang="ru-RU" sz="3100" b="1" u="sng" dirty="0" smtClean="0">
                <a:solidFill>
                  <a:srgbClr val="C00000"/>
                </a:solidFill>
              </a:rPr>
              <a:t/>
            </a:r>
            <a:br>
              <a:rPr lang="ru-RU" sz="3100" b="1" u="sng" dirty="0" smtClean="0">
                <a:solidFill>
                  <a:srgbClr val="C00000"/>
                </a:solidFill>
              </a:rPr>
            </a:br>
            <a:r>
              <a:rPr lang="ru-RU" sz="3100" b="1" u="sng" dirty="0">
                <a:solidFill>
                  <a:srgbClr val="C00000"/>
                </a:solidFill>
              </a:rPr>
              <a:t/>
            </a:r>
            <a:br>
              <a:rPr lang="ru-RU" sz="3100" b="1" u="sng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>П</a:t>
            </a:r>
            <a:r>
              <a:rPr lang="ru-RU" sz="2200" b="1" dirty="0" smtClean="0">
                <a:solidFill>
                  <a:srgbClr val="002060"/>
                </a:solidFill>
              </a:rPr>
              <a:t>омогают одним детям снять напряжение, другим сконцентрировать внимание, снять возбуждение, третьим снять скованность, беспокойство. Восстанавливают силы, увеличивают запас энергии.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E:\20181008_09381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r="8847"/>
          <a:stretch/>
        </p:blipFill>
        <p:spPr bwMode="auto">
          <a:xfrm>
            <a:off x="107504" y="3068960"/>
            <a:ext cx="4176464" cy="367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E:\20181112_0926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/>
          <a:stretch/>
        </p:blipFill>
        <p:spPr bwMode="auto">
          <a:xfrm>
            <a:off x="4572000" y="3068960"/>
            <a:ext cx="4464496" cy="367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54470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/>
              <a:t>Корригирующая гимнастика</a:t>
            </a:r>
            <a:endParaRPr lang="ru-RU" sz="2800" b="1" u="sng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4248472" cy="3469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6"/>
          <a:stretch/>
        </p:blipFill>
        <p:spPr bwMode="auto">
          <a:xfrm>
            <a:off x="4572000" y="4005064"/>
            <a:ext cx="4493640" cy="2749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1520" y="1412776"/>
            <a:ext cx="8640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Гимнастика после дневного сна в сочетании с воздушными ваннами помогает улучшить настроение детей, поднять мышечный тонус, а также способствует профилактике нарушений осанки и стопы. Летом эту гимнастику следует проводить при открытых фрамугах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48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47667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267744" y="34498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/>
              <a:t>Артикуляционная гимнастика</a:t>
            </a:r>
            <a:endParaRPr lang="ru-RU" sz="2800" b="1" u="sng" dirty="0"/>
          </a:p>
        </p:txBody>
      </p:sp>
      <p:pic>
        <p:nvPicPr>
          <p:cNvPr id="4" name="Рисунок 3" descr="C:\Users\User\AppData\Local\Microsoft\Windows\INetCache\Content.Word\UQXR777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22324" r="12457"/>
          <a:stretch/>
        </p:blipFill>
        <p:spPr bwMode="auto">
          <a:xfrm>
            <a:off x="1403648" y="3390096"/>
            <a:ext cx="6192688" cy="33512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95536" y="1358771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Способствует укреплению мышц речевого аппарата, формирует правильные , полноценные движения артикуляционных органов(языка, губ, нижней челюсти), улучшает дикцию; поэтому артикуляционная гимнастика необходима детям, имеющим речевые нарушения, и полезна всем детям, как с целью профилактики нарушений, так и с целью развития.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76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u="sng" dirty="0" err="1" smtClean="0"/>
              <a:t>Кинезиологические</a:t>
            </a:r>
            <a:r>
              <a:rPr lang="ru-RU" sz="3100" b="1" u="sng" dirty="0" smtClean="0"/>
              <a:t> упражнения</a:t>
            </a:r>
            <a:r>
              <a:rPr lang="ru-RU" sz="2400" b="1" dirty="0" smtClean="0"/>
              <a:t> 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200" b="1" dirty="0">
                <a:solidFill>
                  <a:srgbClr val="002060"/>
                </a:solidFill>
              </a:rPr>
              <a:t>Э</a:t>
            </a:r>
            <a:r>
              <a:rPr lang="ru-RU" sz="2200" b="1" dirty="0" smtClean="0">
                <a:solidFill>
                  <a:srgbClr val="002060"/>
                </a:solidFill>
              </a:rPr>
              <a:t>то комплекс движений, позволяющий активизировать межполушарное взаимодействие в целях синхронизации их работы. В результате развития межполушарных связей улучшается память и концентрация внимания, наблюдается значительный прогресс в управлении своими эмоциями.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Андрей\Desktop\DSC01215.JPG"/>
          <p:cNvPicPr/>
          <p:nvPr/>
        </p:nvPicPr>
        <p:blipFill rotWithShape="1">
          <a:blip r:embed="rId2" cstate="print"/>
          <a:srcRect t="8014"/>
          <a:stretch/>
        </p:blipFill>
        <p:spPr bwMode="auto">
          <a:xfrm>
            <a:off x="179512" y="3356992"/>
            <a:ext cx="4176464" cy="33123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C:\Users\Андрей\Desktop\IMG_1551.JPG"/>
          <p:cNvPicPr/>
          <p:nvPr/>
        </p:nvPicPr>
        <p:blipFill rotWithShape="1">
          <a:blip r:embed="rId3" cstate="print"/>
          <a:srcRect t="17569"/>
          <a:stretch/>
        </p:blipFill>
        <p:spPr bwMode="auto">
          <a:xfrm>
            <a:off x="4644008" y="3356992"/>
            <a:ext cx="4320480" cy="3312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725258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6" y="2352296"/>
            <a:ext cx="7797718" cy="40838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116632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/>
              <a:t>Спелеотеропия</a:t>
            </a:r>
            <a:endParaRPr lang="ru-RU" sz="28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86088" y="852809"/>
            <a:ext cx="7797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Способствует укреплению иммунитета, улучшает функции системы дыхания, оптимизирует физическое состояние ребёнка.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9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4148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/>
              <a:t>Минутки здоровья</a:t>
            </a:r>
            <a:endParaRPr lang="ru-RU" sz="2800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764704"/>
            <a:ext cx="84969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Целью проведения данных минуток здоровья является, </a:t>
            </a:r>
            <a:r>
              <a:rPr lang="ru-RU" sz="2000" b="1" dirty="0">
                <a:solidFill>
                  <a:srgbClr val="002060"/>
                </a:solidFill>
              </a:rPr>
              <a:t>повторение и закрепление пройденного </a:t>
            </a:r>
            <a:r>
              <a:rPr lang="ru-RU" sz="2000" b="1" dirty="0" smtClean="0">
                <a:solidFill>
                  <a:srgbClr val="002060"/>
                </a:solidFill>
              </a:rPr>
              <a:t>ранее программного </a:t>
            </a:r>
            <a:r>
              <a:rPr lang="ru-RU" sz="2000" b="1" dirty="0">
                <a:solidFill>
                  <a:srgbClr val="002060"/>
                </a:solidFill>
              </a:rPr>
              <a:t>материала  дошкольником в процессе </a:t>
            </a:r>
            <a:r>
              <a:rPr lang="ru-RU" sz="2000" b="1" dirty="0" smtClean="0">
                <a:solidFill>
                  <a:srgbClr val="002060"/>
                </a:solidFill>
              </a:rPr>
              <a:t>обучения. Ребёнок учится анализировать ,размышлять, заботиться о своём здоровье.</a:t>
            </a:r>
            <a:endParaRPr lang="ru-RU" sz="11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/>
                <a:ea typeface="Times New Roman"/>
              </a:rPr>
              <a:t> </a:t>
            </a:r>
            <a:endParaRPr lang="ru-RU" sz="11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1" name="Рисунок 10" descr="C:\Users\User\AppData\Local\Microsoft\Windows\INetCache\Content.Word\IMG_45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53" y="2348880"/>
            <a:ext cx="4367227" cy="2952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 descr="C:\Users\User\AppData\Local\Microsoft\Windows\INetCache\Content.Word\IMG_45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t="4662" b="1861"/>
          <a:stretch/>
        </p:blipFill>
        <p:spPr bwMode="auto">
          <a:xfrm rot="5400000">
            <a:off x="235385" y="3436385"/>
            <a:ext cx="3177104" cy="34328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 descr="C:\Users\User\AppData\Local\Microsoft\Windows\INetCache\Content.Word\IMG_455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/>
          <a:stretch/>
        </p:blipFill>
        <p:spPr bwMode="auto">
          <a:xfrm>
            <a:off x="5474677" y="3564265"/>
            <a:ext cx="3561818" cy="31771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E:\104APPLE\IMG_453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4648" r="149" b="4271"/>
          <a:stretch/>
        </p:blipFill>
        <p:spPr bwMode="auto">
          <a:xfrm rot="5400000">
            <a:off x="3455872" y="4411907"/>
            <a:ext cx="2232250" cy="24266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9578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0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/>
              <a:t>Прогулка и подвижные игры на свежем воздухе</a:t>
            </a:r>
            <a:endParaRPr lang="ru-RU" sz="2800" b="1" u="sng" dirty="0"/>
          </a:p>
        </p:txBody>
      </p:sp>
      <p:pic>
        <p:nvPicPr>
          <p:cNvPr id="5" name="Рисунок 4" descr="C:\Users\User\AppData\Local\Microsoft\Windows\INetCache\Content.Word\GSVA32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501008"/>
            <a:ext cx="417646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C:\Users\User\AppData\Local\Microsoft\Windows\INetCache\Content.Word\SQQF16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15950"/>
            <a:ext cx="3960440" cy="2818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1520" y="954107"/>
            <a:ext cx="871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Очень важный режимный момент жизнедеятельности детей в ДОУ. Оказывает закаливающее воздействие, способствует повышению уровня физической подготовленности детей, а также познавательному, художественно-эстетическому, социально-коммуникативному развитию детей.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6"/>
          <a:stretch/>
        </p:blipFill>
        <p:spPr bwMode="auto">
          <a:xfrm>
            <a:off x="5436097" y="3501008"/>
            <a:ext cx="3707904" cy="2987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3002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208823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«Чтобы сделать ребенка умным и рассудительным, сделайте его крепким и здоровым»</a:t>
            </a:r>
            <a:br>
              <a:rPr lang="ru-RU" sz="3600" b="1" i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600" b="1" i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                                                 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Ж.Ж. Руссо</a:t>
            </a:r>
            <a:endParaRPr lang="ru-RU" sz="3600" b="1" i="1" dirty="0"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AutoShape 2" descr="https://ds04.infourok.ru/uploads/ex/1069/00015c70-c182edf7/img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126dzn.dounn.ru/sites/default/files/%D0%B7%D0%B4%D0%BE%D1%80%D0%BE%D0%B2%D1%8C%D0%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52644"/>
            <a:ext cx="4032448" cy="35756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103APPLE\IMG_312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0" b="2279"/>
          <a:stretch/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8917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638" y="260647"/>
            <a:ext cx="8784976" cy="447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/>
              <a:t> </a:t>
            </a:r>
            <a:r>
              <a:rPr lang="ru-RU" sz="2800" b="1" i="1" dirty="0">
                <a:latin typeface="Times New Roman"/>
                <a:ea typeface="Times New Roman"/>
                <a:cs typeface="Times New Roman"/>
              </a:rPr>
              <a:t>«Я не боюсь ещё и ещё раз повторять:</a:t>
            </a:r>
            <a:endParaRPr lang="ru-RU" sz="2800" b="1" dirty="0">
              <a:latin typeface="Calibri"/>
              <a:ea typeface="Calibri"/>
              <a:cs typeface="Times New Roman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u="sng" dirty="0">
                <a:latin typeface="Times New Roman"/>
                <a:ea typeface="Times New Roman"/>
                <a:cs typeface="Times New Roman"/>
              </a:rPr>
              <a:t> забота о здоровье – это важнейший</a:t>
            </a:r>
            <a:r>
              <a:rPr lang="ru-RU" sz="2800" b="1" u="sng" dirty="0">
                <a:latin typeface="Arial"/>
                <a:ea typeface="Times New Roman"/>
                <a:cs typeface="Times New Roman"/>
              </a:rPr>
              <a:t> </a:t>
            </a:r>
            <a:r>
              <a:rPr lang="ru-RU" sz="2800" b="1" i="1" u="sng" dirty="0">
                <a:latin typeface="Times New Roman"/>
                <a:ea typeface="Times New Roman"/>
                <a:cs typeface="Times New Roman"/>
              </a:rPr>
              <a:t>труд воспитателя. </a:t>
            </a:r>
            <a:endParaRPr lang="ru-RU" sz="2800" b="1" u="sng" dirty="0">
              <a:latin typeface="Calibri"/>
              <a:ea typeface="Calibri"/>
              <a:cs typeface="Times New Roman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u="sng" dirty="0">
                <a:latin typeface="Times New Roman"/>
                <a:ea typeface="Times New Roman"/>
                <a:cs typeface="Times New Roman"/>
              </a:rPr>
              <a:t>От жизнерадостности, бодрости детей зависит их духовная жизнь,</a:t>
            </a:r>
            <a:endParaRPr lang="ru-RU" sz="2800" b="1" u="sng" dirty="0">
              <a:latin typeface="Calibri"/>
              <a:ea typeface="Calibri"/>
              <a:cs typeface="Times New Roman"/>
            </a:endParaRPr>
          </a:p>
          <a:p>
            <a:pPr lvl="0" algn="ctr"/>
            <a:r>
              <a:rPr lang="ru-RU" sz="2800" b="1" i="1" u="sng" dirty="0" smtClean="0">
                <a:latin typeface="Times New Roman"/>
                <a:ea typeface="Times New Roman"/>
                <a:cs typeface="Times New Roman"/>
              </a:rPr>
              <a:t>мировоззрение, умственное развитие,</a:t>
            </a:r>
            <a:r>
              <a:rPr lang="ru-RU" sz="2800" b="1" u="sng" dirty="0" smtClean="0">
                <a:latin typeface="Arial"/>
                <a:ea typeface="Times New Roman"/>
                <a:cs typeface="Times New Roman"/>
              </a:rPr>
              <a:t> </a:t>
            </a:r>
            <a:r>
              <a:rPr lang="ru-RU" sz="2800" b="1" i="1" u="sng" dirty="0" smtClean="0">
                <a:latin typeface="Times New Roman"/>
                <a:ea typeface="Times New Roman"/>
                <a:cs typeface="Times New Roman"/>
              </a:rPr>
              <a:t>прочность знаний и вера в свои силы».</a:t>
            </a:r>
            <a:r>
              <a:rPr lang="ru-RU" sz="2800" i="1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ru-RU" dirty="0">
              <a:solidFill>
                <a:prstClr val="white"/>
              </a:solidFill>
            </a:endParaRPr>
          </a:p>
          <a:p>
            <a:pPr lvl="0" algn="ctr"/>
            <a:r>
              <a:rPr lang="ru-RU" sz="2400" b="1" i="1" dirty="0">
                <a:solidFill>
                  <a:prstClr val="white"/>
                </a:solidFill>
                <a:latin typeface="Times New Roman"/>
              </a:rPr>
              <a:t>В.А. Сухомлинский</a:t>
            </a:r>
            <a:endParaRPr lang="ru-RU" sz="2400" b="1" i="1" dirty="0">
              <a:solidFill>
                <a:prstClr val="white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Calibri"/>
                <a:ea typeface="Calibri"/>
                <a:cs typeface="Times New Roman"/>
              </a:rPr>
              <a:t> </a:t>
            </a:r>
            <a:endParaRPr lang="ru-RU" dirty="0"/>
          </a:p>
        </p:txBody>
      </p:sp>
      <p:pic>
        <p:nvPicPr>
          <p:cNvPr id="1026" name="Picture 2" descr="http://www.o-krohe.ru/images/article/orig/2017/09/kalcij-dlya-detej-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9"/>
          <a:stretch/>
        </p:blipFill>
        <p:spPr bwMode="auto">
          <a:xfrm>
            <a:off x="2271084" y="4077072"/>
            <a:ext cx="4608512" cy="2664296"/>
          </a:xfrm>
          <a:prstGeom prst="round2DiagRect">
            <a:avLst>
              <a:gd name="adj1" fmla="val 16667"/>
              <a:gd name="adj2" fmla="val 793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711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531440"/>
            <a:ext cx="7234963" cy="2131639"/>
          </a:xfrm>
        </p:spPr>
        <p:txBody>
          <a:bodyPr/>
          <a:lstStyle/>
          <a:p>
            <a:pPr algn="ctr"/>
            <a:r>
              <a:rPr lang="ru-RU" sz="4000" b="1" i="1" u="sng" dirty="0" smtClean="0">
                <a:latin typeface="Times New Roman" pitchFamily="18" charset="0"/>
                <a:cs typeface="Times New Roman" pitchFamily="18" charset="0"/>
              </a:rPr>
              <a:t>Актуальность темы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256584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57150" dist="38100" dir="5400000" algn="ctr" rotWithShape="0">
              <a:schemeClr val="accent6">
                <a:shade val="9000"/>
                <a:satMod val="105000"/>
                <a:alpha val="48000"/>
              </a:scheme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indent="0">
              <a:buNone/>
            </a:pPr>
            <a:r>
              <a:rPr lang="ru-RU" sz="3200" b="1" i="1" dirty="0" smtClean="0">
                <a:solidFill>
                  <a:srgbClr val="002060"/>
                </a:solidFill>
              </a:rPr>
              <a:t>В связи с ухудшающимся уровнем здоровья воспитанников, существует необходимость организации и решения оздоровительных задач физического воспитания детей с ОВЗ.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7504" y="3645024"/>
            <a:ext cx="8928992" cy="3096344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6">
                <a:shade val="9000"/>
                <a:satMod val="105000"/>
                <a:alpha val="48000"/>
              </a:scheme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400" dirty="0">
                <a:solidFill>
                  <a:srgbClr val="7030A0"/>
                </a:solidFill>
              </a:rPr>
              <a:t> </a:t>
            </a:r>
            <a:r>
              <a:rPr lang="ru-RU" sz="4400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</a:rPr>
              <a:t>Обеспечить условия для сохранения и совершенствования здоровья, при работе с разными категориями детей с ОВЗ.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Сформировать необходимые знания для здорового образа жизни.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Научить использовать полученные знания и навыки в повседневной жизни.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4" y="836712"/>
            <a:ext cx="8928992" cy="1872208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6">
                <a:shade val="9000"/>
                <a:satMod val="105000"/>
                <a:alpha val="48000"/>
              </a:scheme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i="1" dirty="0" smtClean="0">
                <a:solidFill>
                  <a:srgbClr val="002060"/>
                </a:solidFill>
                <a:cs typeface="Times New Roman" pitchFamily="18" charset="0"/>
              </a:rPr>
              <a:t>Создание условий для сохранения и укрепления здоровья ребенка.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0239" y="6969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05131" y="2852936"/>
            <a:ext cx="17895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defTabSz="457200">
              <a:spcBef>
                <a:spcPct val="20000"/>
              </a:spcBef>
              <a:spcAft>
                <a:spcPts val="600"/>
              </a:spcAft>
              <a:buClr>
                <a:srgbClr val="C5E1FE"/>
              </a:buClr>
            </a:pPr>
            <a:r>
              <a:rPr lang="ru-RU" sz="3600" b="1" i="1" u="sng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600" b="1" i="1" smtClean="0">
                <a:solidFill>
                  <a:prstClr val="white"/>
                </a:solidFill>
              </a:rPr>
              <a:t>:</a:t>
            </a:r>
            <a:endParaRPr lang="ru-RU" sz="3600" b="1" i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603448"/>
            <a:ext cx="8435280" cy="2376264"/>
          </a:xfrm>
        </p:spPr>
        <p:txBody>
          <a:bodyPr>
            <a:normAutofit/>
          </a:bodyPr>
          <a:lstStyle/>
          <a:p>
            <a:pPr algn="ctr"/>
            <a:r>
              <a:rPr lang="ru-RU" sz="4000" b="1" i="1" u="sng" dirty="0" smtClean="0">
                <a:latin typeface="Times New Roman" pitchFamily="18" charset="0"/>
                <a:cs typeface="Times New Roman" pitchFamily="18" charset="0"/>
              </a:rPr>
              <a:t>Принципы</a:t>
            </a:r>
            <a:endParaRPr lang="ru-RU" sz="40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5184576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6">
                <a:shade val="9000"/>
                <a:satMod val="105000"/>
                <a:alpha val="48000"/>
              </a:scheme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Систематичность и последовательность всестороннего и гармоничного развития личности.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Постепенное повышение требований.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Сознательность, активность и непрерывность </a:t>
            </a:r>
            <a:r>
              <a:rPr lang="ru-RU" b="1" i="1" dirty="0" err="1" smtClean="0">
                <a:solidFill>
                  <a:srgbClr val="002060"/>
                </a:solidFill>
              </a:rPr>
              <a:t>здоровьесберегающего</a:t>
            </a:r>
            <a:r>
              <a:rPr lang="ru-RU" b="1" i="1" dirty="0" smtClean="0">
                <a:solidFill>
                  <a:srgbClr val="002060"/>
                </a:solidFill>
              </a:rPr>
              <a:t> процесса.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Наглядность, что является основным в обучении движению в работе с детьми с ОВЗ.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Учет доступности, индивидуальных и возрастных особенностей ребенка.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3100" b="1" u="sng" dirty="0" smtClean="0">
                <a:cs typeface="Times New Roman" pitchFamily="18" charset="0"/>
              </a:rPr>
              <a:t>Игровой </a:t>
            </a:r>
            <a:r>
              <a:rPr lang="ru-RU" sz="3100" b="1" u="sng" dirty="0" err="1" smtClean="0">
                <a:cs typeface="Times New Roman" pitchFamily="18" charset="0"/>
              </a:rPr>
              <a:t>стретчинг</a:t>
            </a:r>
            <a:r>
              <a:rPr lang="ru-RU" sz="3100" b="1" dirty="0" smtClean="0">
                <a:cs typeface="Times New Roman" pitchFamily="18" charset="0"/>
              </a:rPr>
              <a:t/>
            </a:r>
            <a:br>
              <a:rPr lang="ru-RU" sz="3100" b="1" dirty="0" smtClean="0">
                <a:cs typeface="Times New Roman" pitchFamily="18" charset="0"/>
              </a:rPr>
            </a:br>
            <a:r>
              <a:rPr lang="ru-RU" sz="3100" b="1" dirty="0" smtClean="0">
                <a:cs typeface="Times New Roman" pitchFamily="18" charset="0"/>
              </a:rPr>
              <a:t>(гимнастика на растяжение) </a:t>
            </a:r>
            <a:br>
              <a:rPr lang="ru-RU" sz="3100" b="1" dirty="0" smtClean="0">
                <a:cs typeface="Times New Roman" pitchFamily="18" charset="0"/>
              </a:rPr>
            </a:br>
            <a:r>
              <a:rPr lang="ru-RU" sz="3100" b="1" dirty="0" smtClean="0">
                <a:cs typeface="Times New Roman" pitchFamily="18" charset="0"/>
              </a:rPr>
              <a:t/>
            </a:r>
            <a:br>
              <a:rPr lang="ru-RU" sz="3100" b="1" dirty="0" smtClean="0"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cs typeface="Times New Roman" pitchFamily="18" charset="0"/>
              </a:rPr>
              <a:t>Повышает эластичность связок, увеличивает подвижность суставов, повышает защитные силы организма, выносливость, снижает эмоциональное и психическое напряжение</a:t>
            </a:r>
            <a:r>
              <a:rPr lang="ru-RU" sz="2200" dirty="0" smtClean="0">
                <a:solidFill>
                  <a:srgbClr val="002060"/>
                </a:solidFill>
              </a:rPr>
              <a:t>.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User\AppData\Local\Microsoft\Windows\INetCache\Content.Word\MULI424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6" r="9711" b="14256"/>
          <a:stretch/>
        </p:blipFill>
        <p:spPr bwMode="auto">
          <a:xfrm>
            <a:off x="4644008" y="3200400"/>
            <a:ext cx="4320480" cy="3468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7504" r="10784" b="5633"/>
          <a:stretch/>
        </p:blipFill>
        <p:spPr bwMode="auto">
          <a:xfrm>
            <a:off x="179512" y="3200400"/>
            <a:ext cx="4032448" cy="3468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88808"/>
          </a:xfrm>
        </p:spPr>
        <p:txBody>
          <a:bodyPr>
            <a:noAutofit/>
          </a:bodyPr>
          <a:lstStyle/>
          <a:p>
            <a:pPr algn="ctr"/>
            <a:r>
              <a:rPr lang="ru-RU" sz="2800" b="1" u="sng" dirty="0" smtClean="0"/>
              <a:t>Динамические паузы, физкультминутки, минутки здоровья </a:t>
            </a:r>
            <a:r>
              <a:rPr lang="ru-RU" sz="2800" b="1" u="sng" dirty="0" smtClean="0">
                <a:solidFill>
                  <a:srgbClr val="C00000"/>
                </a:solidFill>
              </a:rPr>
              <a:t/>
            </a:r>
            <a:br>
              <a:rPr lang="ru-RU" sz="2800" b="1" u="sng" dirty="0" smtClean="0">
                <a:solidFill>
                  <a:srgbClr val="C00000"/>
                </a:solidFill>
              </a:rPr>
            </a:br>
            <a:r>
              <a:rPr lang="ru-RU" sz="2800" b="1" u="sng" dirty="0" smtClean="0">
                <a:solidFill>
                  <a:srgbClr val="C00000"/>
                </a:solidFill>
              </a:rPr>
              <a:t/>
            </a:r>
            <a:br>
              <a:rPr lang="ru-RU" sz="2800" b="1" u="sng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Проводятся во время образовательной деятельности по 2-5 минут, по мере утомляемости детей и выполняют следующие функции: развлекательную, релаксационную, коммуникативную, воспитательную, обучающую, развивающую, коррекционную, лечебно-профилактическую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7" name="Рисунок 6" descr="C:\Users\User\AppData\Local\Microsoft\Windows\INetCache\Content.Word\IMG_449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7" b="2961"/>
          <a:stretch/>
        </p:blipFill>
        <p:spPr bwMode="auto">
          <a:xfrm>
            <a:off x="0" y="3501009"/>
            <a:ext cx="5135651" cy="30889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C:\Users\User\AppData\Local\Microsoft\Windows\INetCache\Content.Word\IMG_45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" t="48" r="6615" b="2317"/>
          <a:stretch/>
        </p:blipFill>
        <p:spPr bwMode="auto">
          <a:xfrm rot="5400000">
            <a:off x="5406778" y="3120473"/>
            <a:ext cx="3152656" cy="3961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8919" y="50884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/>
              <a:t>Занятия физической культурой</a:t>
            </a:r>
            <a:endParaRPr lang="ru-RU" sz="28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484784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Формируют здорового, жизнерадостного, физически развитого ребёнка, который владеет доступными его возрасту знаниями о физической культуре и испытывает желание заниматься физическими упражнениями.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Библиотека11\Desktop\фото бабочка\IMG_787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6265"/>
          <a:stretch/>
        </p:blipFill>
        <p:spPr bwMode="auto">
          <a:xfrm>
            <a:off x="179512" y="3068960"/>
            <a:ext cx="3642466" cy="357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Библиотека11\Desktop\фото бабочка\IMG_78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384" y="3068960"/>
            <a:ext cx="4876800" cy="3576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Библиотека11\Desktop\фото бабочка\IMG_788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r="11412" b="4054"/>
          <a:stretch/>
        </p:blipFill>
        <p:spPr bwMode="auto">
          <a:xfrm>
            <a:off x="6688905" y="116632"/>
            <a:ext cx="2592070" cy="13681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5340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/>
              <a:t>Ритмопластика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200" b="1" dirty="0">
                <a:solidFill>
                  <a:srgbClr val="002060"/>
                </a:solidFill>
              </a:rPr>
              <a:t>П</a:t>
            </a:r>
            <a:r>
              <a:rPr lang="ru-RU" sz="2200" b="1" dirty="0" smtClean="0">
                <a:solidFill>
                  <a:srgbClr val="002060"/>
                </a:solidFill>
              </a:rPr>
              <a:t>ластичные движения, которые носят оздоровительный характер, выполняются под музыку в спокойном, медленном темпе, с максимальной амплитудой и растяжением мышц. Направлена на коррекцию и развитие двигательных функций, улучшения </a:t>
            </a:r>
            <a:r>
              <a:rPr lang="ru-RU" sz="2200" b="1" dirty="0" err="1" smtClean="0">
                <a:solidFill>
                  <a:srgbClr val="002060"/>
                </a:solidFill>
              </a:rPr>
              <a:t>саморегуляции</a:t>
            </a:r>
            <a:r>
              <a:rPr lang="ru-RU" sz="2200" b="1" dirty="0" smtClean="0">
                <a:solidFill>
                  <a:srgbClr val="002060"/>
                </a:solidFill>
              </a:rPr>
              <a:t>, произвольности движений и поведения.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User\AppData\Local\Microsoft\Windows\INetCache\Content.Word\HKDK248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3" r="13159" b="6996"/>
          <a:stretch/>
        </p:blipFill>
        <p:spPr bwMode="auto">
          <a:xfrm>
            <a:off x="89247" y="3429000"/>
            <a:ext cx="4770785" cy="32246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C:\Users\User\AppData\Local\Microsoft\Windows\INetCache\Content.Word\ILPW462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/>
          <a:stretch/>
        </p:blipFill>
        <p:spPr bwMode="auto">
          <a:xfrm>
            <a:off x="4860032" y="3739662"/>
            <a:ext cx="4536504" cy="28576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TM02455519[[fn=Зима]]</Template>
  <TotalTime>1669</TotalTime>
  <Words>396</Words>
  <Application>Microsoft Office PowerPoint</Application>
  <PresentationFormat>Экран (4:3)</PresentationFormat>
  <Paragraphs>45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Winter</vt:lpstr>
      <vt:lpstr>Презентация PowerPoint</vt:lpstr>
      <vt:lpstr>«Чтобы сделать ребенка умным и рассудительным, сделайте его крепким и здоровым»                                                      Ж.Ж. Руссо</vt:lpstr>
      <vt:lpstr>Актуальность темы:</vt:lpstr>
      <vt:lpstr> Создание условий для сохранения и укрепления здоровья ребенка. </vt:lpstr>
      <vt:lpstr>Принципы</vt:lpstr>
      <vt:lpstr> Игровой стретчинг (гимнастика на растяжение)   Повышает эластичность связок, увеличивает подвижность суставов, повышает защитные силы организма, выносливость, снижает эмоциональное и психическое напряжение.</vt:lpstr>
      <vt:lpstr>Динамические паузы, физкультминутки, минутки здоровья   Проводятся во время образовательной деятельности по 2-5 минут, по мере утомляемости детей и выполняют следующие функции: развлекательную, релаксационную, коммуникативную, воспитательную, обучающую, развивающую, коррекционную, лечебно-профилактическую.</vt:lpstr>
      <vt:lpstr>Презентация PowerPoint</vt:lpstr>
      <vt:lpstr>Ритмопластика  Пластичные движения, которые носят оздоровительный характер, выполняются под музыку в спокойном, медленном темпе, с максимальной амплитудой и растяжением мышц. Направлена на коррекцию и развитие двигательных функций, улучшения саморегуляции, произвольности движений и поведения.</vt:lpstr>
      <vt:lpstr>Пальчиковая гимнастика   Способствует овладению навыками мелкой моторики, помогает развивать речь, повышает работоспособность коры головного мозга, развивает мышление, память, внимание, воображение.</vt:lpstr>
      <vt:lpstr>Дыхательная гимнастика   Способствует насыщению кислородом клеток, стимулирует работу сердца, мозга и нервной системы, развивает дыхательную систему, улучшает физическую и умственную деятельность, укрепляет защитные силы организма.</vt:lpstr>
      <vt:lpstr>Гимнастика для глаз   Дает необходимый отдых глазам во время образовательной деятельности, повышает работоспособность зрения, улучшает кровообращение, предупреждает развитие некоторых заболеваний глаз, является профилактикой близорукости и дальнозоркости.</vt:lpstr>
      <vt:lpstr>Упражнения на релаксацию   Помогают одним детям снять напряжение, другим сконцентрировать внимание, снять возбуждение, третьим снять скованность, беспокойство. Восстанавливают силы, увеличивают запас энергии.</vt:lpstr>
      <vt:lpstr>Презентация PowerPoint</vt:lpstr>
      <vt:lpstr>Презентация PowerPoint</vt:lpstr>
      <vt:lpstr>Кинезиологические упражнения   Это комплекс движений, позволяющий активизировать межполушарное взаимодействие в целях синхронизации их работы. В результате развития межполушарных связей улучшается память и концентрация внимания, наблюдается значительный прогресс в управлении своими эмоциями.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«Инновационные технологии сохранения и стимулирования здоровья детей дошкольного возраста»</dc:title>
  <dc:creator>admin</dc:creator>
  <cp:lastModifiedBy>User</cp:lastModifiedBy>
  <cp:revision>118</cp:revision>
  <dcterms:created xsi:type="dcterms:W3CDTF">2015-10-20T17:33:06Z</dcterms:created>
  <dcterms:modified xsi:type="dcterms:W3CDTF">2018-12-16T14:05:49Z</dcterms:modified>
</cp:coreProperties>
</file>