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62" r:id="rId2"/>
    <p:sldId id="265" r:id="rId3"/>
    <p:sldId id="264" r:id="rId4"/>
    <p:sldId id="272" r:id="rId5"/>
    <p:sldId id="273" r:id="rId6"/>
    <p:sldId id="256" r:id="rId7"/>
    <p:sldId id="263" r:id="rId8"/>
    <p:sldId id="257" r:id="rId9"/>
    <p:sldId id="258" r:id="rId10"/>
    <p:sldId id="259" r:id="rId11"/>
    <p:sldId id="260" r:id="rId12"/>
    <p:sldId id="261" r:id="rId13"/>
    <p:sldId id="266" r:id="rId14"/>
    <p:sldId id="271" r:id="rId15"/>
    <p:sldId id="267" r:id="rId16"/>
    <p:sldId id="268" r:id="rId17"/>
    <p:sldId id="269" r:id="rId18"/>
    <p:sldId id="270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9" d="100"/>
          <a:sy n="59" d="100"/>
        </p:scale>
        <p:origin x="-72" y="-3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вопрос 1</c:v>
                </c:pt>
              </c:strCache>
            </c:strRef>
          </c:tx>
          <c:dLbls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Лист1!$A$2:$A$3</c:f>
              <c:strCache>
                <c:ptCount val="2"/>
                <c:pt idx="0">
                  <c:v>магазинный 23</c:v>
                </c:pt>
                <c:pt idx="1">
                  <c:v>домашний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23</c:v>
                </c:pt>
                <c:pt idx="1">
                  <c:v>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/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8279413094467807"/>
          <c:y val="0.19201599140772996"/>
          <c:w val="0.61601143872202779"/>
          <c:h val="0.8045773580593572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вопрос 2</c:v>
                </c:pt>
              </c:strCache>
            </c:strRef>
          </c:tx>
          <c:dLbls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Лист1!$A$2:$A$5</c:f>
              <c:strCache>
                <c:ptCount val="3"/>
                <c:pt idx="0">
                  <c:v>с цукатами</c:v>
                </c:pt>
                <c:pt idx="1">
                  <c:v>с орехами</c:v>
                </c:pt>
                <c:pt idx="2">
                  <c:v>фруктовый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12</c:v>
                </c:pt>
                <c:pt idx="1">
                  <c:v>19</c:v>
                </c:pt>
                <c:pt idx="2">
                  <c:v>14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10189377380362812"/>
          <c:y val="0.57212603426714903"/>
          <c:w val="0.27349774212123701"/>
          <c:h val="0.37820902456597394"/>
        </c:manualLayout>
      </c:layout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28835A-655A-4B5F-B06E-F792166D7D3A}" type="datetimeFigureOut">
              <a:rPr lang="ru-RU" smtClean="0"/>
              <a:pPr/>
              <a:t>25.03.2024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329BD8-F496-434F-B253-4D35BCDAED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6822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329BD8-F496-434F-B253-4D35BCDAEDB0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3514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FC477-0A10-4372-B664-49D33BD00931}" type="datetimeFigureOut">
              <a:rPr lang="ru-RU" smtClean="0"/>
              <a:pPr/>
              <a:t>25.03.2024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66BC0-ED12-4CDE-BC9E-DEB3F7DE51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510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FC477-0A10-4372-B664-49D33BD00931}" type="datetimeFigureOut">
              <a:rPr lang="ru-RU" smtClean="0"/>
              <a:pPr/>
              <a:t>25.03.2024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66BC0-ED12-4CDE-BC9E-DEB3F7DE51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9337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FC477-0A10-4372-B664-49D33BD00931}" type="datetimeFigureOut">
              <a:rPr lang="ru-RU" smtClean="0"/>
              <a:pPr/>
              <a:t>25.03.2024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66BC0-ED12-4CDE-BC9E-DEB3F7DE51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275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FC477-0A10-4372-B664-49D33BD00931}" type="datetimeFigureOut">
              <a:rPr lang="ru-RU" smtClean="0"/>
              <a:pPr/>
              <a:t>25.03.2024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66BC0-ED12-4CDE-BC9E-DEB3F7DE51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87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FC477-0A10-4372-B664-49D33BD00931}" type="datetimeFigureOut">
              <a:rPr lang="ru-RU" smtClean="0"/>
              <a:pPr/>
              <a:t>25.03.2024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66BC0-ED12-4CDE-BC9E-DEB3F7DE51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604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FC477-0A10-4372-B664-49D33BD00931}" type="datetimeFigureOut">
              <a:rPr lang="ru-RU" smtClean="0"/>
              <a:pPr/>
              <a:t>25.03.2024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66BC0-ED12-4CDE-BC9E-DEB3F7DE51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19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FC477-0A10-4372-B664-49D33BD00931}" type="datetimeFigureOut">
              <a:rPr lang="ru-RU" smtClean="0"/>
              <a:pPr/>
              <a:t>25.03.2024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66BC0-ED12-4CDE-BC9E-DEB3F7DE51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441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FC477-0A10-4372-B664-49D33BD00931}" type="datetimeFigureOut">
              <a:rPr lang="ru-RU" smtClean="0"/>
              <a:pPr/>
              <a:t>25.03.2024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66BC0-ED12-4CDE-BC9E-DEB3F7DE51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347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FC477-0A10-4372-B664-49D33BD00931}" type="datetimeFigureOut">
              <a:rPr lang="ru-RU" smtClean="0"/>
              <a:pPr/>
              <a:t>25.03.2024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66BC0-ED12-4CDE-BC9E-DEB3F7DE51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189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FC477-0A10-4372-B664-49D33BD00931}" type="datetimeFigureOut">
              <a:rPr lang="ru-RU" smtClean="0"/>
              <a:pPr/>
              <a:t>25.03.2024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66BC0-ED12-4CDE-BC9E-DEB3F7DE51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543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FC477-0A10-4372-B664-49D33BD00931}" type="datetimeFigureOut">
              <a:rPr lang="ru-RU" smtClean="0"/>
              <a:pPr/>
              <a:t>25.03.2024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B66BC0-ED12-4CDE-BC9E-DEB3F7DE51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071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1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DFC477-0A10-4372-B664-49D33BD00931}" type="datetimeFigureOut">
              <a:rPr lang="ru-RU" smtClean="0"/>
              <a:pPr/>
              <a:t>25.03.2024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B66BC0-ED12-4CDE-BC9E-DEB3F7DE51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3571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://zakvaska-ferment.ru/otlichiya-domashnego-jogurta-ot-magazinnogo.html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73669" y="1742992"/>
            <a:ext cx="39841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Исследовательский проект 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155032" y="2156966"/>
            <a:ext cx="40969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«Полезный йогурт»</a:t>
            </a:r>
            <a:endParaRPr lang="ru-RU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461949" y="3590925"/>
            <a:ext cx="53449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  <a:tabLst>
                <a:tab pos="1890395" algn="l"/>
                <a:tab pos="1980565" algn="l"/>
              </a:tabLst>
            </a:pPr>
            <a:r>
              <a:rPr lang="ru-RU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</a:t>
            </a:r>
            <a:r>
              <a:rPr lang="ru-RU" dirty="0" smtClean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890449" y="6858000"/>
            <a:ext cx="1143000" cy="281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180340">
              <a:lnSpc>
                <a:spcPct val="107000"/>
              </a:lnSpc>
              <a:spcAft>
                <a:spcPts val="800"/>
              </a:spcAft>
              <a:tabLst>
                <a:tab pos="1890395" algn="l"/>
                <a:tab pos="1980565" algn="l"/>
              </a:tabLst>
            </a:pPr>
            <a:endParaRPr lang="ru-RU" sz="1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41449" y="3602005"/>
            <a:ext cx="406678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Автор: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Рамазанова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Камила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МАДОУ ДСКВ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Югорка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Руководитель:</a:t>
            </a:r>
          </a:p>
          <a:p>
            <a:pPr algn="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Усманова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Зелмира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Шахбановна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Воспитатель</a:t>
            </a:r>
          </a:p>
          <a:p>
            <a:pPr algn="r">
              <a:buFontTx/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r">
              <a:buFontTx/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r">
              <a:buFontTx/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ctr">
              <a:buFontTx/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2024г.</a:t>
            </a:r>
          </a:p>
          <a:p>
            <a:pPr algn="ctr">
              <a:buFontTx/>
              <a:buNone/>
            </a:pP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Покачи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FontTx/>
              <a:buNone/>
            </a:pPr>
            <a:endParaRPr lang="ru-RU" sz="12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36642" y="370802"/>
            <a:ext cx="650530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МУНИЦИПАЛЬНОЕ АВТОНОМНОЕ ДОШКОЛЬНОЕ ОБРАЗОВАТЕЛЬНОЕ УЧРЕЖДЕНИЕ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ДЕТСКИЙ САД КОМБИНИРОВАННОГО ВИДА 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Югорка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41252~1\AppData\Local\Temp\Rar$DI55.377\image-27-02-24-09-41-1.hei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29" y="3058825"/>
            <a:ext cx="1922605" cy="25634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907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82" y="1203325"/>
            <a:ext cx="3439792" cy="39309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6" name="Picture 4" descr="https://avatars.mds.yandex.net/i?id=83fc90e39447800c58bedc106c202d9fd0d27d01-9198030-images-thumbs&amp;ref=rim&amp;n=33&amp;w=190&amp;h=2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862495" y="4353375"/>
            <a:ext cx="2166476" cy="22805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4291274" y="485092"/>
            <a:ext cx="30051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Секреты </a:t>
            </a: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йогурта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04850" y="5493626"/>
            <a:ext cx="47334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Научные исследования  русского биолога </a:t>
            </a:r>
            <a:r>
              <a:rPr lang="ru-RU" sz="2200" b="1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Ильи Ильича Мечникова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793833" y="1244456"/>
            <a:ext cx="3048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200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Выделил палочку</a:t>
            </a:r>
            <a:r>
              <a:rPr lang="ru-RU" sz="2200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, вызывающую брожение</a:t>
            </a:r>
            <a:endParaRPr lang="ru-RU" dirty="0"/>
          </a:p>
        </p:txBody>
      </p:sp>
      <p:pic>
        <p:nvPicPr>
          <p:cNvPr id="8194" name="Picture 2" descr="https://about-tea.ru/wp-content/uploads/b/b/c/bbc3868d53870405440604131ce6a7f7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2968" y="345935"/>
            <a:ext cx="2312737" cy="23360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4" descr="https://alfaprof-market.ru/800/600/https/ds04.infourok.ru/uploads/ex/016a/000a4e21-531a1691/img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6" descr="https://alfaprof-market.ru/800/600/https/ds04.infourok.ru/uploads/ex/016a/000a4e21-531a1691/img4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9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59" t="31833" r="33860" b="18283"/>
          <a:stretch/>
        </p:blipFill>
        <p:spPr bwMode="auto">
          <a:xfrm>
            <a:off x="5622973" y="2727157"/>
            <a:ext cx="4239521" cy="4090605"/>
          </a:xfrm>
          <a:prstGeom prst="round2DiagRect">
            <a:avLst>
              <a:gd name="adj1" fmla="val 16667"/>
              <a:gd name="adj2" fmla="val 20319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417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5432" y="365125"/>
            <a:ext cx="11181347" cy="1608054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Об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открытиях Мечникова узнал врач из Барселоны Исаак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Карассо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1919 г. он организовал малое предприятие по производству йогурта,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ставшее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основой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компании Данон.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Йогурт  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вначале продавали в аптеках как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лекарство.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54" y="2130425"/>
            <a:ext cx="10379492" cy="43513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3048000" y="31058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189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8869" y="1735556"/>
            <a:ext cx="11085095" cy="4315325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             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Причины почему следует употреблять йогурт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: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1. Йогурт является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гипоаллергенным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продуктом.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2. Он подходит для детского питания.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Лактобактерии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, которые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находятся в йогурте помогут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восстановить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работу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организма после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приема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антибиотиков. 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4. Они помогают поддерживать иммунитет в норме.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5. В йогурте содержится кальций, он помогает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усвоить  витамин В.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6. Йогурт может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подавить всевозможные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грибки.   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772" y="4740441"/>
            <a:ext cx="2117559" cy="21175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AutoShape 5" descr="https://images.satu.kz/97802840_97802840.jpg?PIMAGE_ID=97802840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23" name="Picture 7" descr="https://mrfilin.com/wp-content/uploads/0/c/b/0cbe3e3ce07d482bdbb9d5a792db2242.jp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270" y="3304673"/>
            <a:ext cx="5640284" cy="33052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863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0972" y="1006303"/>
            <a:ext cx="10149111" cy="14899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1890395" algn="l"/>
                <a:tab pos="1980565" algn="l"/>
              </a:tabLst>
            </a:pPr>
            <a:r>
              <a:rPr lang="ru-RU" sz="20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Чтобы добиться </a:t>
            </a:r>
            <a:r>
              <a:rPr lang="ru-RU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более длительного хранения, производители добавляют в свою продукцию различные консерванты, которые </a:t>
            </a:r>
            <a:r>
              <a:rPr lang="ru-RU" sz="20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вредят </a:t>
            </a:r>
            <a:r>
              <a:rPr lang="ru-RU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нашему организму. Кроме консервантов, в йогурты </a:t>
            </a:r>
            <a:r>
              <a:rPr lang="ru-RU" sz="20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добавляют </a:t>
            </a:r>
            <a:r>
              <a:rPr lang="ru-RU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различные красители, </a:t>
            </a:r>
            <a:r>
              <a:rPr lang="ru-RU" sz="2000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ароматизаторы</a:t>
            </a:r>
            <a:r>
              <a:rPr lang="ru-RU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и загустители. </a:t>
            </a:r>
            <a:endParaRPr lang="ru-RU" sz="2000" dirty="0" smtClean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1890395" algn="l"/>
                <a:tab pos="1980565" algn="l"/>
              </a:tabLst>
            </a:pPr>
            <a:r>
              <a:rPr lang="ru-RU" sz="20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С </a:t>
            </a:r>
            <a:r>
              <a:rPr lang="ru-RU" sz="2000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таким количеством химии полезный и вкусный продукт превращается в </a:t>
            </a:r>
            <a:r>
              <a:rPr lang="ru-RU" sz="2000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неполезный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5122" name="Picture 2" descr="https://xn--h1adacndd8a9b.xn--80adxhks/wp-content/uploads/2020/04/myod-krem-donnikovyj-belyj-mi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972" y="3053992"/>
            <a:ext cx="5278811" cy="33849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4" name="Picture 4" descr="https://www.pngplay.com/wp-content/uploads/7/Chemist-PNG-Clipart-Backgroun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57758" y="2750923"/>
            <a:ext cx="2482653" cy="351130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411705" y="192505"/>
            <a:ext cx="9400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ЧЕМ</a:t>
            </a:r>
            <a:r>
              <a:rPr lang="en-US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ОПАСЕН МАГАЗИННЫЙ ЙОГУРТ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416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29542" y="725864"/>
            <a:ext cx="8961120" cy="368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1890395" algn="l"/>
                <a:tab pos="1980565" algn="l"/>
              </a:tabLst>
            </a:pPr>
            <a:r>
              <a:rPr lang="ru-RU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  </a:t>
            </a:r>
            <a:endParaRPr lang="ru-RU" sz="1200" dirty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8968" y="839850"/>
            <a:ext cx="115342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детском саду  у нашей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медсестры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я  узнала,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что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йогурт приготовленный в домашних условиях  очень 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полезен для здоровья не только взрослым, но и детям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 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Йогурт помогает пищеварению, помогает бороться с вредными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бактериями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укрепляет кости и зубы, продлевает жизнь.                                  </a:t>
            </a:r>
          </a:p>
        </p:txBody>
      </p:sp>
      <p:pic>
        <p:nvPicPr>
          <p:cNvPr id="1027" name="Picture 3" descr="C:\Users\Югорка 4\Desktop\20240301_0920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04" y="3013819"/>
            <a:ext cx="4468280" cy="33512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61786" y="272716"/>
            <a:ext cx="792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БЕСЕДА С МЕДСЕСТРОЙ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4" name="Picture 4" descr="https://mrfilin.com/wp-content/uploads/f/d/c/fdcd2551f829fedda53c2d217d56cbf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147" y="2307667"/>
            <a:ext cx="4957011" cy="37177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https://ir.ozone.ru/s3/multimedia-r/6608104083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9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9511" y="3492777"/>
            <a:ext cx="3754151" cy="375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579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34189" y="914236"/>
            <a:ext cx="106038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   </a:t>
            </a:r>
            <a:endParaRPr lang="ru-RU" dirty="0" smtClean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Ингредиенты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 1 литр молока,1 столовая ложка закваски, сахар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345136" y="556181"/>
            <a:ext cx="54696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ГОТОВИМ ДОМАШНИЙ ЙОГУРТ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74" y="1837566"/>
            <a:ext cx="2764632" cy="36804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182" y="2530938"/>
            <a:ext cx="2656690" cy="35349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442" y="1837566"/>
            <a:ext cx="2697972" cy="35916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2" descr="https://img.goodfon.ru/original/4288x2848/6/e7/molochnyy-kokteyl-klubnika-30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823159" y="168441"/>
            <a:ext cx="3163279" cy="21009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419790" y="5742723"/>
            <a:ext cx="3048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Главная составляющая йогурта - молоко.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944854" y="5740734"/>
            <a:ext cx="3048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Молоко подогреваю до 40 градусов.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823159" y="5465723"/>
            <a:ext cx="3048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Добавляю закваску и немного  сахара,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перемешиваю и разливаю смесь по баночкам.</a:t>
            </a:r>
          </a:p>
        </p:txBody>
      </p:sp>
    </p:spTree>
    <p:extLst>
      <p:ext uri="{BB962C8B-B14F-4D97-AF65-F5344CB8AC3E}">
        <p14:creationId xmlns:p14="http://schemas.microsoft.com/office/powerpoint/2010/main" val="343943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29" y="2069431"/>
            <a:ext cx="3350198" cy="44677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789" y="1763545"/>
            <a:ext cx="3435327" cy="45728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5987" y="252053"/>
            <a:ext cx="3365668" cy="44958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789812" y="534846"/>
            <a:ext cx="54696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ГОТОВИМ ДОМАШНИЙ ЙОГУРТ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926376" y="5661793"/>
            <a:ext cx="25661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Включаю </a:t>
            </a:r>
            <a:r>
              <a:rPr lang="ru-RU" dirty="0" err="1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йогуртницу</a:t>
            </a:r>
            <a:r>
              <a:rPr lang="ru-RU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и </a:t>
            </a:r>
            <a:endParaRPr lang="ru-RU" dirty="0" smtClean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оставляю </a:t>
            </a:r>
            <a:r>
              <a:rPr lang="ru-RU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на 8 часов.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853655" y="4965957"/>
            <a:ext cx="3048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В готовый йогурт можно добавлять всевозможные фрукты, ягоды, варенье орехи, мед.</a:t>
            </a:r>
            <a:endParaRPr lang="ru-RU" dirty="0">
              <a:solidFill>
                <a:prstClr val="black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56327" y="1146658"/>
            <a:ext cx="3048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Заполняю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баночки </a:t>
            </a: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до краев полученной смесью.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2686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0239" y="1366390"/>
            <a:ext cx="7883107" cy="53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1890395" algn="l"/>
                <a:tab pos="1980565" algn="l"/>
              </a:tabLst>
            </a:pPr>
            <a:r>
              <a:rPr lang="ru-RU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1890395" algn="l"/>
                <a:tab pos="1980565" algn="l"/>
              </a:tabLst>
            </a:pPr>
            <a:r>
              <a:rPr lang="ru-RU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Преимущества </a:t>
            </a:r>
            <a:r>
              <a:rPr lang="ru-RU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домашнего йогурта:</a:t>
            </a:r>
            <a:endParaRPr lang="ru-RU" sz="1200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  <a:tabLst>
                <a:tab pos="1890395" algn="l"/>
                <a:tab pos="1980565" algn="l"/>
              </a:tabLst>
            </a:pPr>
            <a:r>
              <a:rPr lang="ru-RU" u="sng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u="sng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Приготовленные в домашних </a:t>
            </a:r>
            <a:r>
              <a:rPr lang="ru-RU" u="sng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условиях </a:t>
            </a:r>
            <a:r>
              <a:rPr lang="ru-RU" u="sng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йогурты не содержат пищевых добавок, стабилизаторов, загустителей, красителей, </a:t>
            </a:r>
            <a:r>
              <a:rPr lang="ru-RU" u="sng" dirty="0" err="1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ароматизаторов</a:t>
            </a:r>
            <a:r>
              <a:rPr lang="ru-RU" u="sng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</a:t>
            </a:r>
            <a:r>
              <a:rPr lang="ru-RU" u="sng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и </a:t>
            </a:r>
            <a:r>
              <a:rPr lang="ru-RU" u="sng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т.п.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  <a:tabLst>
                <a:tab pos="1890395" algn="l"/>
                <a:tab pos="1980565" algn="l"/>
              </a:tabLst>
            </a:pPr>
            <a:endParaRPr lang="ru-RU" sz="1200" u="sng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  <a:tabLst>
                <a:tab pos="1890395" algn="l"/>
                <a:tab pos="1980565" algn="l"/>
              </a:tabLst>
            </a:pPr>
            <a:r>
              <a:rPr lang="ru-RU" u="sng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Кисломолочные продукты домашнего приготовления — это свежие напитки с естественным нежным вкусом и ароматом и небольшим сроком годности — 2-3 </a:t>
            </a:r>
            <a:r>
              <a:rPr lang="ru-RU" u="sng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дня</a:t>
            </a:r>
            <a:r>
              <a:rPr lang="ru-RU" u="sng" dirty="0" smtClean="0">
                <a:solidFill>
                  <a:srgbClr val="0563C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  <a:hlinkClick r:id="rId2"/>
              </a:rPr>
              <a:t>.</a:t>
            </a:r>
            <a:endParaRPr lang="ru-RU" u="sng" dirty="0" smtClean="0">
              <a:solidFill>
                <a:srgbClr val="0563C1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  <a:tabLst>
                <a:tab pos="1890395" algn="l"/>
                <a:tab pos="1980565" algn="l"/>
              </a:tabLst>
            </a:pPr>
            <a:endParaRPr lang="ru-RU" sz="1200" u="sng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1890395" algn="l"/>
                <a:tab pos="1980565" algn="l"/>
              </a:tabLst>
            </a:pPr>
            <a:r>
              <a:rPr lang="ru-RU" u="sng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Кисломолочные продукты дома готовятся с выполнением </a:t>
            </a:r>
            <a:r>
              <a:rPr lang="ru-RU" u="sng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необходимых </a:t>
            </a:r>
            <a:r>
              <a:rPr lang="ru-RU" u="sng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требований (чистота, стерилизация посуды и молока</a:t>
            </a:r>
            <a:r>
              <a:rPr lang="ru-RU" u="sng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).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  <a:tabLst>
                <a:tab pos="1890395" algn="l"/>
                <a:tab pos="1980565" algn="l"/>
              </a:tabLst>
            </a:pPr>
            <a:endParaRPr lang="ru-RU" sz="1200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1890395" algn="l"/>
                <a:tab pos="1980565" algn="l"/>
              </a:tabLst>
            </a:pPr>
            <a:endParaRPr lang="ru-RU" sz="2000" b="1" i="1" dirty="0" smtClean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1890395" algn="l"/>
                <a:tab pos="1980565" algn="l"/>
              </a:tabLst>
            </a:pPr>
            <a:r>
              <a:rPr lang="ru-RU" sz="2000" b="1" i="1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Обязательно </a:t>
            </a:r>
            <a:r>
              <a:rPr lang="ru-RU" sz="2000" b="1" i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приготовьте домашний йогурт!       </a:t>
            </a:r>
            <a:r>
              <a:rPr lang="ru-RU" b="1" i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             </a:t>
            </a:r>
            <a:endParaRPr lang="ru-RU" sz="1200" b="1" i="1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1890395" algn="l"/>
                <a:tab pos="1980565" algn="l"/>
              </a:tabLst>
            </a:pPr>
            <a:r>
              <a:rPr lang="ru-RU" b="1" i="1" dirty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 </a:t>
            </a:r>
            <a:endParaRPr lang="ru-RU" sz="1200" b="1" i="1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1890395" algn="l"/>
                <a:tab pos="1980565" algn="l"/>
              </a:tabLs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6695" y="308757"/>
            <a:ext cx="3063775" cy="40799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345136" y="556181"/>
            <a:ext cx="54696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ГОТОВИМ ДОМАШНИЙ ЙОГУРТ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662470" y="4660225"/>
            <a:ext cx="3048000" cy="98142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  <a:tabLst>
                <a:tab pos="1890395" algn="l"/>
                <a:tab pos="1980565" algn="l"/>
              </a:tabLst>
            </a:pPr>
            <a:r>
              <a:rPr lang="ru-RU" dirty="0" smtClean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Домашний йогурт </a:t>
            </a:r>
            <a:r>
              <a:rPr lang="ru-RU" dirty="0">
                <a:solidFill>
                  <a:prstClr val="black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не только не уступает магазинному, но вкуснее и полезней.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9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847654" y="2512421"/>
            <a:ext cx="844641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890713" algn="l"/>
                <a:tab pos="1981200" algn="l"/>
              </a:tabLst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1890713" algn="l"/>
                <a:tab pos="1981200" algn="l"/>
              </a:tabLst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59632" y="1389413"/>
            <a:ext cx="816986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6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s://img.razrisyika.ru/kart/38/1200/151607-smaylik-veselyy-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15452" y="3218788"/>
            <a:ext cx="3270243" cy="32702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0203" y="348986"/>
            <a:ext cx="8352431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696" y="3949606"/>
            <a:ext cx="4739170" cy="25695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081781" y="717265"/>
            <a:ext cx="10649197" cy="49552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r>
              <a:rPr lang="ru-RU" sz="28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ГИПОТЕЗА: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можно ли в домашних условиях приготовить йогурт, 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будет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ли он полезнее и вкуснее магазинного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7" b="100000" l="10000" r="90000">
                        <a14:foregroundMark x1="38542" y1="13750" x2="38542" y2="13750"/>
                        <a14:foregroundMark x1="46250" y1="9167" x2="49375" y2="13750"/>
                        <a14:foregroundMark x1="32708" y1="67500" x2="52917" y2="67500"/>
                        <a14:foregroundMark x1="34583" y1="59583" x2="55208" y2="62917"/>
                        <a14:foregroundMark x1="55625" y1="59583" x2="64583" y2="58750"/>
                        <a14:foregroundMark x1="75833" y1="20833" x2="66250" y2="60417"/>
                        <a14:foregroundMark x1="38125" y1="64583" x2="44375" y2="6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997" y="2919895"/>
            <a:ext cx="4118842" cy="2059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utoShape 2" descr="https://www.moirebenok.ua/wp-content/uploads/2020/05/shutterstock_722629312-mi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3438" r="90000">
                        <a14:foregroundMark x1="40000" y1="82813" x2="58750" y2="95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682" y="2390033"/>
            <a:ext cx="2289935" cy="2289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27" y="4034730"/>
            <a:ext cx="2484395" cy="24843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218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19200" y="471340"/>
            <a:ext cx="10411325" cy="554568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  <a:extrusionClr>
                <a:schemeClr val="accent3">
                  <a:lumMod val="60000"/>
                  <a:lumOff val="40000"/>
                </a:schemeClr>
              </a:extrusionClr>
            </a:sp3d>
          </a:bodyPr>
          <a:lstStyle/>
          <a:p>
            <a:pPr indent="-179705" algn="ctr">
              <a:lnSpc>
                <a:spcPct val="107000"/>
              </a:lnSpc>
              <a:spcAft>
                <a:spcPts val="800"/>
              </a:spcAft>
              <a:tabLst>
                <a:tab pos="1890395" algn="l"/>
                <a:tab pos="1980565" algn="l"/>
              </a:tabLst>
            </a:pPr>
            <a: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ЦЕЛЬ РАБОТЫ </a:t>
            </a:r>
            <a:r>
              <a:rPr lang="ru-RU" sz="2400" b="1" dirty="0" smtClean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- </a:t>
            </a:r>
            <a:r>
              <a:rPr lang="ru-RU" sz="2400" dirty="0" smtClean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исследование и приготовление йогурта </a:t>
            </a:r>
          </a:p>
          <a:p>
            <a:pPr indent="-179705" algn="ctr">
              <a:lnSpc>
                <a:spcPct val="107000"/>
              </a:lnSpc>
              <a:spcAft>
                <a:spcPts val="800"/>
              </a:spcAft>
              <a:tabLst>
                <a:tab pos="1890395" algn="l"/>
                <a:tab pos="1980565" algn="l"/>
              </a:tabLst>
            </a:pPr>
            <a:r>
              <a:rPr lang="ru-RU" sz="2400" dirty="0" smtClean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в домашних условиях.</a:t>
            </a:r>
          </a:p>
          <a:p>
            <a:pPr algn="ctr"/>
            <a: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r>
              <a:rPr lang="ru-RU" sz="2400" dirty="0" smtClean="0">
                <a:solidFill>
                  <a:srgbClr val="C00000"/>
                </a:solidFill>
              </a:rPr>
              <a:t> </a:t>
            </a:r>
          </a:p>
          <a:p>
            <a:pPr marL="457200" indent="-457200"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Расширить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представление детей о кисломолочном продукте-йогурте,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как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обязательном компоненте ежедневного рациона.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2. Выявит пользу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йогурта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для организма человека.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Формировать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у детей осознанное отношение к здоровому питанию.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Изучить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историю йогурта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5. Познакомиться с технологией приготовления йогурта в домашних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условиях.</a:t>
            </a:r>
          </a:p>
          <a:p>
            <a:r>
              <a:rPr lang="ru-RU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ОБЪЕКТ ИССЛЕДОВАНИЯ:</a:t>
            </a:r>
            <a:r>
              <a:rPr lang="ru-RU" sz="2400" dirty="0" smtClean="0">
                <a:solidFill>
                  <a:srgbClr val="C00000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</a:p>
          <a:p>
            <a:r>
              <a:rPr lang="ru-RU" sz="2400" dirty="0" smtClean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домашний йогурт.</a:t>
            </a:r>
          </a:p>
          <a:p>
            <a:pPr indent="-179705">
              <a:lnSpc>
                <a:spcPct val="107000"/>
              </a:lnSpc>
              <a:spcAft>
                <a:spcPts val="800"/>
              </a:spcAft>
              <a:tabLst>
                <a:tab pos="1890395" algn="l"/>
                <a:tab pos="1980565" algn="l"/>
              </a:tabLst>
            </a:pPr>
            <a:r>
              <a:rPr lang="ru-RU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55" t="42772" r="10789" b="33633"/>
          <a:stretch/>
        </p:blipFill>
        <p:spPr bwMode="auto">
          <a:xfrm>
            <a:off x="8807114" y="4259299"/>
            <a:ext cx="2550695" cy="19393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729" y="4613461"/>
            <a:ext cx="2521944" cy="2038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469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87105" y="471340"/>
            <a:ext cx="10287576" cy="98527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  <a:extrusionClr>
                <a:schemeClr val="accent3">
                  <a:lumMod val="60000"/>
                  <a:lumOff val="40000"/>
                </a:schemeClr>
              </a:extrusionClr>
            </a:sp3d>
          </a:bodyPr>
          <a:lstStyle/>
          <a:p>
            <a:pPr indent="-179705">
              <a:lnSpc>
                <a:spcPct val="107000"/>
              </a:lnSpc>
              <a:spcAft>
                <a:spcPts val="800"/>
              </a:spcAft>
              <a:tabLst>
                <a:tab pos="1890395" algn="l"/>
                <a:tab pos="1980565" algn="l"/>
              </a:tabLst>
            </a:pPr>
            <a:endParaRPr lang="ru-RU" sz="2400" b="1" dirty="0" smtClean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indent="-179705">
              <a:lnSpc>
                <a:spcPct val="107000"/>
              </a:lnSpc>
              <a:spcAft>
                <a:spcPts val="800"/>
              </a:spcAft>
              <a:tabLst>
                <a:tab pos="1890395" algn="l"/>
                <a:tab pos="1980565" algn="l"/>
              </a:tabLst>
            </a:pPr>
            <a:r>
              <a:rPr lang="ru-RU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https://avatars.mds.yandex.net/i?id=5490e0c79b44ccb8e545dd4cfd7ddfc82878a1b5-8377138-images-thumbs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49745" y="288758"/>
            <a:ext cx="2149719" cy="16110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1058779" y="288758"/>
            <a:ext cx="966582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МЕТОДЫ   ИССЛЕДОВАНИЯ:</a:t>
            </a:r>
          </a:p>
          <a:p>
            <a:endParaRPr lang="ru-RU" sz="24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  аналитический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опрос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одногруппников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изучение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различных источников информации;</a:t>
            </a:r>
          </a:p>
          <a:p>
            <a:pPr marL="342900" indent="-342900">
              <a:buFontTx/>
              <a:buChar char="-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анализ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 обобщение информации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342900" indent="-342900">
              <a:buFontTx/>
              <a:buChar char="-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эксперименты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 опыты с едой, проводимые в домашних условиях;</a:t>
            </a:r>
          </a:p>
        </p:txBody>
      </p:sp>
      <p:pic>
        <p:nvPicPr>
          <p:cNvPr id="3074" name="Picture 2" descr="C:\Users\Люба\Desktop\йогурт\billberr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3686509"/>
            <a:ext cx="4919476" cy="23734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profitex.ru/wp-content/uploads/2020/06/yo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35125" y1="23500" x2="42250" y2="30125"/>
                        <a14:foregroundMark x1="23750" y1="43000" x2="27500" y2="56750"/>
                        <a14:foregroundMark x1="27500" y1="56750" x2="27500" y2="56750"/>
                        <a14:foregroundMark x1="64500" y1="41125" x2="62125" y2="53000"/>
                        <a14:foregroundMark x1="65500" y1="39625" x2="62125" y2="53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707" y="3686509"/>
            <a:ext cx="3380038" cy="338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218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87105" y="471340"/>
            <a:ext cx="10287576" cy="98527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  <a:extrusionClr>
                <a:schemeClr val="accent3">
                  <a:lumMod val="60000"/>
                  <a:lumOff val="40000"/>
                </a:schemeClr>
              </a:extrusionClr>
            </a:sp3d>
          </a:bodyPr>
          <a:lstStyle/>
          <a:p>
            <a:pPr indent="-179705">
              <a:lnSpc>
                <a:spcPct val="107000"/>
              </a:lnSpc>
              <a:spcAft>
                <a:spcPts val="800"/>
              </a:spcAft>
              <a:tabLst>
                <a:tab pos="1890395" algn="l"/>
                <a:tab pos="1980565" algn="l"/>
              </a:tabLst>
            </a:pPr>
            <a:endParaRPr lang="ru-RU" sz="2400" b="1" dirty="0" smtClean="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indent="-179705">
              <a:lnSpc>
                <a:spcPct val="107000"/>
              </a:lnSpc>
              <a:spcAft>
                <a:spcPts val="800"/>
              </a:spcAft>
              <a:tabLst>
                <a:tab pos="1890395" algn="l"/>
                <a:tab pos="1980565" algn="l"/>
              </a:tabLst>
            </a:pPr>
            <a:r>
              <a:rPr lang="ru-RU" sz="24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22946" y="471339"/>
            <a:ext cx="102027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ОПРОС:</a:t>
            </a:r>
          </a:p>
          <a:p>
            <a:endParaRPr lang="ru-RU" sz="24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Какой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йогурт полезнее и вкуснее магазинный или домашний  приготовленный своими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руками?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2. Тебе нравятся йогурты с фруктами или с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орехами, цукатами?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252697669"/>
              </p:ext>
            </p:extLst>
          </p:nvPr>
        </p:nvGraphicFramePr>
        <p:xfrm>
          <a:off x="245420" y="2534653"/>
          <a:ext cx="5956968" cy="304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205021088"/>
              </p:ext>
            </p:extLst>
          </p:nvPr>
        </p:nvGraphicFramePr>
        <p:xfrm>
          <a:off x="6388787" y="2618878"/>
          <a:ext cx="5081318" cy="37280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4255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9287" y="5640863"/>
            <a:ext cx="9144000" cy="121713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 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529389" y="593558"/>
            <a:ext cx="11165306" cy="4664242"/>
          </a:xfrm>
        </p:spPr>
        <p:txBody>
          <a:bodyPr/>
          <a:lstStyle/>
          <a:p>
            <a:r>
              <a:rPr lang="ru-RU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Из истории йогурта</a:t>
            </a:r>
          </a:p>
          <a:p>
            <a:pPr algn="just">
              <a:lnSpc>
                <a:spcPct val="15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Само слово «йогурт» турецкое , оно означает «сгущенный».</a:t>
            </a:r>
          </a:p>
          <a:p>
            <a:pPr algn="just">
              <a:lnSpc>
                <a:spcPct val="150000"/>
              </a:lnSpc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А где возник йогурт до сих пор точно не известно. Существует несколько версий.   Скифы  и другие кочевые народы издавна перевозили молоко в бурдюках на спинах коней и ослов. Из воздуха и шерсти в молоко попадали бактерии, на жаре молоко превращалось в густой кислый напиток. На жаре он не портился, сохраняя  полезные свойства.                                    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947" y="3257671"/>
            <a:ext cx="4764954" cy="33684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8" name="Picture 2" descr="https://prezentacii.org/upload/cloud/18/09/75198/images/screen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1" b="89974" l="0" r="100000">
                        <a14:foregroundMark x1="4102" y1="25781" x2="50195" y2="66276"/>
                        <a14:foregroundMark x1="15039" y1="49740" x2="34082" y2="62760"/>
                        <a14:foregroundMark x1="5664" y1="26302" x2="50195" y2="26823"/>
                        <a14:foregroundMark x1="69336" y1="22786" x2="88867" y2="6771"/>
                        <a14:foregroundMark x1="61133" y1="34245" x2="57031" y2="7292"/>
                        <a14:foregroundMark x1="59570" y1="37240" x2="57031" y2="37240"/>
                        <a14:foregroundMark x1="89941" y1="28255" x2="89648" y2="36719"/>
                        <a14:foregroundMark x1="49902" y1="28776" x2="49609" y2="65495"/>
                        <a14:foregroundMark x1="58789" y1="6380" x2="59082" y2="33333"/>
                        <a14:foregroundMark x1="59375" y1="6771" x2="89063" y2="7552"/>
                        <a14:foregroundMark x1="58203" y1="4688" x2="89648" y2="3516"/>
                        <a14:backgroundMark x1="3711" y1="6771" x2="93750" y2="781"/>
                        <a14:backgroundMark x1="95508" y1="3906" x2="97656" y2="18620"/>
                        <a14:backgroundMark x1="59082" y1="3906" x2="75293" y2="3125"/>
                        <a14:backgroundMark x1="57520" y1="4297" x2="59375" y2="23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6" t="25717" r="48874" b="31926"/>
          <a:stretch/>
        </p:blipFill>
        <p:spPr bwMode="auto">
          <a:xfrm>
            <a:off x="625642" y="3753850"/>
            <a:ext cx="3320716" cy="22298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prezentacii.org/upload/cloud/18/09/75198/images/screen8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22" t="37828" r="7187" b="25110"/>
          <a:stretch/>
        </p:blipFill>
        <p:spPr bwMode="auto">
          <a:xfrm>
            <a:off x="4231795" y="4499810"/>
            <a:ext cx="2698395" cy="21015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105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777" y="382385"/>
            <a:ext cx="10314412" cy="2665456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По другой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версии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первыми, кто стал изготовлять продукт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напоминающий йогурт, были древние фракийцы. Они разводили овец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заметили, что прокисшее молоко сохраняется дольше, чем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свежее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стали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смешивать свежее с закваской из прокисшего молока, тем самым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получив первый йогурт.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35" y="2923953"/>
            <a:ext cx="4797931" cy="35872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2" name="Picture 2" descr="http://st-1.akipress.org/127/.upload/kgnews/gallery/2/27842.323803dc3a87370e0293495523be02f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951" y="2761164"/>
            <a:ext cx="4814740" cy="34631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ttps://korovushkino.ru/359-large_default/%D0%BC%D0%BE%D0%BB%D0%BE%D0%BA%D0%BE-%D0%BA%D0%BE%D1%80%D0%BE%D0%B2%D1%8C%D0%B5-1-%D0%B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85347" y="4492751"/>
            <a:ext cx="2271637" cy="22716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1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904621" cy="277708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По третьей версии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первыми были древние булгары. Сначала они изготовляли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напиток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кумыс из лошадиного молока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Впоследствии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когда они осели на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Балканском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полуострове и создали Первое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болгарское царство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они стали разводить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овец   и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изготовлять йогурт из овечьего молока.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10242" name="Picture 2" descr="https://avatars.mds.yandex.net/i?id=e2b8a997ab6a522e5c28c7681179992346584199-4909855-images-thumbs&amp;ref=rim&amp;n=33&amp;w=310&amp;h=200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-4105407" y="2053805"/>
            <a:ext cx="3460471" cy="2232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3" name="Picture 9" descr="https://pic.rutubelist.ru/video/72/18/7218b1776ff1e806f6523e0e402dea7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26" y="2843244"/>
            <a:ext cx="4735551" cy="283565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5" t="20675" r="33860" b="21930"/>
          <a:stretch/>
        </p:blipFill>
        <p:spPr bwMode="auto">
          <a:xfrm>
            <a:off x="3737003" y="4594375"/>
            <a:ext cx="3138147" cy="19576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55" name="Picture 11" descr="https://www.hellenicaworld.com/Greece/Geo/Epirus/Epirus0005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327" y="2566737"/>
            <a:ext cx="3641101" cy="405527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812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86603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 ЗНАЕТЕ </a:t>
            </a: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ВЫ…..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6375" y="1272619"/>
            <a:ext cx="9961260" cy="4640501"/>
          </a:xfrm>
          <a:blipFill dpi="0" rotWithShape="1">
            <a:blip r:embed="rId2">
              <a:alphaModFix amt="53000"/>
              <a:lum bright="87000" contrast="100000"/>
            </a:blip>
            <a:srcRect/>
            <a:tile tx="0" ty="0" sx="100000" sy="100000" flip="none" algn="tl"/>
          </a:blipFill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Татары,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башкиры,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узбеки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называют его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гатыком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армяне —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мацун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египтяне —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лебен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сицилийцы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—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мецорад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мацони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– существует в грузинском языке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  В России это простокваша.</a:t>
            </a:r>
          </a:p>
          <a:p>
            <a:pPr marL="0" indent="0" algn="just"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https://main-cdn.sbermegamarket.ru/hlr-system/122/998/143/731/520/1/100028186856b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25" y="3728283"/>
            <a:ext cx="2446087" cy="244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gruziyagid.ru/wp-content/uploads/2018/05/matsoni-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012" y="3599611"/>
            <a:ext cx="2703429" cy="2703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s-zametki.ru/wp-content/uploads/2021/06/nastoyaschiy-gruzinskiy-matsoni-retsept-kak-prigotovit-doma-po-starinnomu-gruzinskomu-retseptu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073" y="3509885"/>
            <a:ext cx="3387057" cy="2664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s://www.yarosonline.ru/wp-content/uploads/2019/07/blobid156414535016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8589" y="3509885"/>
            <a:ext cx="2534653" cy="2534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942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2091</TotalTime>
  <Words>626</Words>
  <Application>Microsoft Office PowerPoint</Application>
  <PresentationFormat>Произвольный</PresentationFormat>
  <Paragraphs>124</Paragraphs>
  <Slides>18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 </vt:lpstr>
      <vt:lpstr>     По другой версии, первыми, кто стал изготовлять продукт,  напоминающий йогурт, были древние фракийцы. Они разводили овец и  заметили, что прокисшее молоко сохраняется дольше, чем свежее и  стали смешивать свежее с закваской из прокисшего молока, тем самым  получив первый йогурт.</vt:lpstr>
      <vt:lpstr>По третьей версии, первыми были древние булгары. Сначала они изготовляли напиток кумыс из лошадиного молока. Впоследствии, когда они осели на Балканском полуострове и создали Первое болгарское царство, они стали разводить овец   и изготовлять йогурт из овечьего молока.   </vt:lpstr>
      <vt:lpstr>А ЗНАЕТЕ ЛИ ВЫ…..</vt:lpstr>
      <vt:lpstr>Презентация PowerPoint</vt:lpstr>
      <vt:lpstr>    Об открытиях Мечникова узнал врач из Барселоны Исаак Карассо.  В 1919 г. он организовал малое предприятие по производству йогурта,  ставшее основой компании Данон. Йогурт  вначале продавали в аптеках как лекарство. </vt:lpstr>
      <vt:lpstr>                          Причины почему следует употреблять йогурт: 1. Йогурт является гипоаллергенным продуктом.  2. Он подходит для детского питания. 3. Лактобактерии , которые находятся в йогурте помогут   восстановить работу организма после приема антибиотиков.  4. Они помогают поддерживать иммунитет в норме. 5. В йогурте содержится кальций, он помогает  усвоить  витамин В.  6. Йогурт может подавить всевозможные грибки.    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Чудо йогурт</dc:title>
  <dc:creator>SDI</dc:creator>
  <cp:lastModifiedBy>ADMIN</cp:lastModifiedBy>
  <cp:revision>95</cp:revision>
  <dcterms:created xsi:type="dcterms:W3CDTF">2019-03-10T05:44:52Z</dcterms:created>
  <dcterms:modified xsi:type="dcterms:W3CDTF">2024-03-25T04:22:23Z</dcterms:modified>
</cp:coreProperties>
</file>