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7" r:id="rId3"/>
    <p:sldId id="258" r:id="rId4"/>
    <p:sldId id="281" r:id="rId5"/>
    <p:sldId id="259" r:id="rId6"/>
    <p:sldId id="260" r:id="rId7"/>
    <p:sldId id="282" r:id="rId8"/>
    <p:sldId id="283" r:id="rId9"/>
    <p:sldId id="284" r:id="rId10"/>
    <p:sldId id="261" r:id="rId11"/>
    <p:sldId id="262" r:id="rId12"/>
    <p:sldId id="285" r:id="rId13"/>
    <p:sldId id="286" r:id="rId14"/>
    <p:sldId id="287" r:id="rId15"/>
    <p:sldId id="288" r:id="rId16"/>
    <p:sldId id="289" r:id="rId17"/>
    <p:sldId id="291" r:id="rId18"/>
    <p:sldId id="28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57" d="100"/>
          <a:sy n="57" d="100"/>
        </p:scale>
        <p:origin x="-876" y="-540"/>
      </p:cViewPr>
      <p:guideLst>
        <p:guide orient="horz" pos="2160"/>
        <p:guide pos="2880"/>
      </p:guideLst>
    </p:cSldViewPr>
  </p:slideViewPr>
  <p:notesTextViewPr>
    <p:cViewPr>
      <p:scale>
        <a:sx n="1" d="1"/>
        <a:sy n="1" d="1"/>
      </p:scale>
      <p:origin x="0" y="0"/>
    </p:cViewPr>
  </p:notesTextViewPr>
  <p:notesViewPr>
    <p:cSldViewPr showGuide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D41FE8-58B8-47D0-8769-4346EB33F7CE}" type="datetimeFigureOut">
              <a:rPr lang="ru-RU" smtClean="0"/>
              <a:t>26.01.2024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DD3914-F742-4E17-996E-143D43A0756D}" type="slidenum">
              <a:rPr lang="ru-RU" smtClean="0"/>
              <a:t>‹#›</a:t>
            </a:fld>
            <a:endParaRPr lang="ru-RU"/>
          </a:p>
        </p:txBody>
      </p:sp>
    </p:spTree>
    <p:extLst>
      <p:ext uri="{BB962C8B-B14F-4D97-AF65-F5344CB8AC3E}">
        <p14:creationId xmlns:p14="http://schemas.microsoft.com/office/powerpoint/2010/main" val="503639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67F71-C458-4985-8446-926CF1E31DBB}" type="datetimeFigureOut">
              <a:rPr lang="ru-RU" smtClean="0"/>
              <a:t>26.01.2024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2D49A-D94F-44E1-BCF3-A180A6266FFE}" type="slidenum">
              <a:rPr lang="ru-RU" smtClean="0"/>
              <a:t>‹#›</a:t>
            </a:fld>
            <a:endParaRPr lang="ru-RU" dirty="0"/>
          </a:p>
        </p:txBody>
      </p:sp>
    </p:spTree>
    <p:extLst>
      <p:ext uri="{BB962C8B-B14F-4D97-AF65-F5344CB8AC3E}">
        <p14:creationId xmlns:p14="http://schemas.microsoft.com/office/powerpoint/2010/main" val="16017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C2D49A-D94F-44E1-BCF3-A180A6266FFE}" type="slidenum">
              <a:rPr lang="ru-RU" smtClean="0"/>
              <a:t>1</a:t>
            </a:fld>
            <a:endParaRPr lang="ru-RU" dirty="0"/>
          </a:p>
        </p:txBody>
      </p:sp>
    </p:spTree>
    <p:extLst>
      <p:ext uri="{BB962C8B-B14F-4D97-AF65-F5344CB8AC3E}">
        <p14:creationId xmlns:p14="http://schemas.microsoft.com/office/powerpoint/2010/main" val="367768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C2D49A-D94F-44E1-BCF3-A180A6266FFE}" type="slidenum">
              <a:rPr lang="ru-RU" smtClean="0"/>
              <a:t>5</a:t>
            </a:fld>
            <a:endParaRPr lang="ru-RU" dirty="0"/>
          </a:p>
        </p:txBody>
      </p:sp>
    </p:spTree>
    <p:extLst>
      <p:ext uri="{BB962C8B-B14F-4D97-AF65-F5344CB8AC3E}">
        <p14:creationId xmlns:p14="http://schemas.microsoft.com/office/powerpoint/2010/main" val="215696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2813705-AC62-4360-AA8B-4857971F5B3C}" type="datetimeFigureOut">
              <a:rPr lang="ru-RU" smtClean="0"/>
              <a:t>26.01.2024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82FB9D5-FAA8-4ACE-8333-FFF8AE894C77}"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2813705-AC62-4360-AA8B-4857971F5B3C}" type="datetimeFigureOut">
              <a:rPr lang="ru-RU" smtClean="0"/>
              <a:t>26.01.2024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82FB9D5-FAA8-4ACE-8333-FFF8AE894C77}"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2813705-AC62-4360-AA8B-4857971F5B3C}" type="datetimeFigureOut">
              <a:rPr lang="ru-RU" smtClean="0"/>
              <a:t>26.01.2024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82FB9D5-FAA8-4ACE-8333-FFF8AE894C77}"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813705-AC62-4360-AA8B-4857971F5B3C}" type="datetimeFigureOut">
              <a:rPr lang="ru-RU" smtClean="0"/>
              <a:t>26.01.2024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82FB9D5-FAA8-4ACE-8333-FFF8AE894C77}"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2813705-AC62-4360-AA8B-4857971F5B3C}" type="datetimeFigureOut">
              <a:rPr lang="ru-RU" smtClean="0"/>
              <a:t>26.01.2024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82FB9D5-FAA8-4ACE-8333-FFF8AE894C77}"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813705-AC62-4360-AA8B-4857971F5B3C}" type="datetimeFigureOut">
              <a:rPr lang="ru-RU" smtClean="0"/>
              <a:t>26.01.2024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82FB9D5-FAA8-4ACE-8333-FFF8AE894C77}"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2813705-AC62-4360-AA8B-4857971F5B3C}" type="datetimeFigureOut">
              <a:rPr lang="ru-RU" smtClean="0"/>
              <a:t>26.01.2024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582FB9D5-FAA8-4ACE-8333-FFF8AE894C77}"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2813705-AC62-4360-AA8B-4857971F5B3C}" type="datetimeFigureOut">
              <a:rPr lang="ru-RU" smtClean="0"/>
              <a:t>26.01.2024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582FB9D5-FAA8-4ACE-8333-FFF8AE894C77}"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13705-AC62-4360-AA8B-4857971F5B3C}" type="datetimeFigureOut">
              <a:rPr lang="ru-RU" smtClean="0"/>
              <a:t>26.01.2024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582FB9D5-FAA8-4ACE-8333-FFF8AE894C77}"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2813705-AC62-4360-AA8B-4857971F5B3C}" type="datetimeFigureOut">
              <a:rPr lang="ru-RU" smtClean="0"/>
              <a:t>26.01.2024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82FB9D5-FAA8-4ACE-8333-FFF8AE894C77}"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2813705-AC62-4360-AA8B-4857971F5B3C}" type="datetimeFigureOut">
              <a:rPr lang="ru-RU" smtClean="0"/>
              <a:t>26.01.2024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82FB9D5-FAA8-4ACE-8333-FFF8AE894C77}"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2813705-AC62-4360-AA8B-4857971F5B3C}" type="datetimeFigureOut">
              <a:rPr lang="ru-RU" smtClean="0"/>
              <a:t>26.01.2024</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82FB9D5-FAA8-4ACE-8333-FFF8AE894C77}"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8604" y="2420888"/>
            <a:ext cx="6400800" cy="1752600"/>
          </a:xfrm>
        </p:spPr>
        <p:txBody>
          <a:bodyPr/>
          <a:lstStyle/>
          <a:p>
            <a:pPr marL="457200" indent="-457200">
              <a:buFont typeface="Arial" panose="020B0604020202020204" pitchFamily="34" charset="0"/>
              <a:buChar char="•"/>
            </a:pPr>
            <a:endParaRPr lang="ru-RU" dirty="0"/>
          </a:p>
        </p:txBody>
      </p:sp>
      <p:sp>
        <p:nvSpPr>
          <p:cNvPr id="2" name="Заголовок 1"/>
          <p:cNvSpPr>
            <a:spLocks noGrp="1"/>
          </p:cNvSpPr>
          <p:nvPr>
            <p:ph type="ctrTitle"/>
          </p:nvPr>
        </p:nvSpPr>
        <p:spPr>
          <a:xfrm>
            <a:off x="642804" y="1124745"/>
            <a:ext cx="7772400" cy="1080120"/>
          </a:xfrm>
        </p:spPr>
        <p:txBody>
          <a:bodyPr/>
          <a:lstStyle/>
          <a:p>
            <a:pPr marL="182880" indent="0" algn="ctr">
              <a:buNone/>
            </a:pPr>
            <a:endParaRPr lang="ru-RU" dirty="0">
              <a:latin typeface="Bahnschrift SemiBold" panose="020B05020402040202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2" y="0"/>
            <a:ext cx="922571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64671" y="220305"/>
            <a:ext cx="5760640" cy="3539430"/>
          </a:xfrm>
          <a:prstGeom prst="rect">
            <a:avLst/>
          </a:prstGeom>
          <a:noFill/>
        </p:spPr>
        <p:txBody>
          <a:bodyPr wrap="square" rtlCol="0">
            <a:spAutoFit/>
          </a:bodyPr>
          <a:lstStyle/>
          <a:p>
            <a:pPr algn="ctr"/>
            <a:r>
              <a:rPr lang="ru-RU" sz="1600" dirty="0" smtClean="0">
                <a:solidFill>
                  <a:schemeClr val="bg2">
                    <a:lumMod val="50000"/>
                  </a:schemeClr>
                </a:solidFill>
              </a:rPr>
              <a:t>МУНИЦИПАЛЬНОЕ АВТОНОМНОЕ ДОШКОЛЬНОЕ ОБРАЗОВАТЕЛЬНОЕ УЧРЕЖДЕНИЕ </a:t>
            </a:r>
          </a:p>
          <a:p>
            <a:pPr algn="ctr"/>
            <a:r>
              <a:rPr lang="ru-RU" sz="1600" dirty="0" smtClean="0">
                <a:solidFill>
                  <a:schemeClr val="bg2">
                    <a:lumMod val="50000"/>
                  </a:schemeClr>
                </a:solidFill>
              </a:rPr>
              <a:t>ДЕТСКИЙ САД КОМБИНИРОВАННОГО  ВИДА </a:t>
            </a:r>
          </a:p>
          <a:p>
            <a:pPr algn="ctr"/>
            <a:r>
              <a:rPr lang="ru-RU" sz="1600" dirty="0" smtClean="0">
                <a:solidFill>
                  <a:schemeClr val="bg2">
                    <a:lumMod val="50000"/>
                  </a:schemeClr>
                </a:solidFill>
              </a:rPr>
              <a:t>«ЮГОРКА»</a:t>
            </a:r>
          </a:p>
          <a:p>
            <a:pPr algn="ctr"/>
            <a:endParaRPr lang="ru-RU" sz="1600" dirty="0">
              <a:solidFill>
                <a:schemeClr val="accent1">
                  <a:lumMod val="75000"/>
                </a:schemeClr>
              </a:solidFill>
            </a:endParaRPr>
          </a:p>
          <a:p>
            <a:pPr algn="ctr"/>
            <a:r>
              <a:rPr lang="ru-RU" sz="2800" u="sng" dirty="0">
                <a:solidFill>
                  <a:srgbClr val="FF0000"/>
                </a:solidFill>
                <a:latin typeface="Times New Roman" pitchFamily="18" charset="0"/>
                <a:cs typeface="Times New Roman" pitchFamily="18" charset="0"/>
              </a:rPr>
              <a:t>Проект по патриотическому </a:t>
            </a:r>
            <a:r>
              <a:rPr lang="ru-RU" sz="2800" u="sng" dirty="0" smtClean="0">
                <a:solidFill>
                  <a:srgbClr val="FF0000"/>
                </a:solidFill>
                <a:latin typeface="Times New Roman" pitchFamily="18" charset="0"/>
                <a:cs typeface="Times New Roman" pitchFamily="18" charset="0"/>
              </a:rPr>
              <a:t>воспитанию:</a:t>
            </a:r>
            <a:endParaRPr lang="ru-RU" sz="2800" u="sng" dirty="0">
              <a:solidFill>
                <a:srgbClr val="FF0000"/>
              </a:solidFill>
              <a:latin typeface="Times New Roman" pitchFamily="18" charset="0"/>
              <a:cs typeface="Times New Roman" pitchFamily="18" charset="0"/>
            </a:endParaRPr>
          </a:p>
          <a:p>
            <a:pPr algn="ctr"/>
            <a:endParaRPr lang="ru-RU" sz="2800" dirty="0">
              <a:solidFill>
                <a:srgbClr val="FF0000"/>
              </a:solidFill>
              <a:latin typeface="Times New Roman" pitchFamily="18" charset="0"/>
              <a:cs typeface="Times New Roman" pitchFamily="18" charset="0"/>
            </a:endParaRPr>
          </a:p>
          <a:p>
            <a:pPr algn="ctr"/>
            <a:r>
              <a:rPr lang="ru-RU" sz="2800" dirty="0">
                <a:solidFill>
                  <a:srgbClr val="FF0000"/>
                </a:solidFill>
                <a:latin typeface="Times New Roman" pitchFamily="18" charset="0"/>
                <a:cs typeface="Times New Roman" pitchFamily="18" charset="0"/>
              </a:rPr>
              <a:t> «МОЯ РОДИНА - РОССИЯ»</a:t>
            </a:r>
          </a:p>
          <a:p>
            <a:pPr algn="ctr"/>
            <a:endParaRPr lang="ru-RU" sz="1600" dirty="0">
              <a:solidFill>
                <a:srgbClr val="FF0000"/>
              </a:solidFill>
            </a:endParaRPr>
          </a:p>
          <a:p>
            <a:pPr algn="ctr"/>
            <a:endParaRPr lang="ru-RU" sz="1600" dirty="0" smtClean="0">
              <a:solidFill>
                <a:schemeClr val="accent3">
                  <a:lumMod val="50000"/>
                </a:schemeClr>
              </a:solidFill>
            </a:endParaRPr>
          </a:p>
        </p:txBody>
      </p:sp>
    </p:spTree>
    <p:extLst>
      <p:ext uri="{BB962C8B-B14F-4D97-AF65-F5344CB8AC3E}">
        <p14:creationId xmlns:p14="http://schemas.microsoft.com/office/powerpoint/2010/main" val="3736345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721" y="160337"/>
            <a:ext cx="8640959" cy="2785989"/>
          </a:xfrm>
        </p:spPr>
        <p:txBody>
          <a:bodyPr/>
          <a:lstStyle/>
          <a:p>
            <a:pPr marL="0" indent="0" algn="ctr">
              <a:buNone/>
            </a:pPr>
            <a:r>
              <a:rPr lang="ru-RU" dirty="0">
                <a:effectLst/>
              </a:rPr>
              <a:t/>
            </a:r>
            <a:br>
              <a:rPr lang="ru-RU" dirty="0">
                <a:effectLst/>
              </a:rPr>
            </a:br>
            <a:endParaRPr lang="ru-RU" dirty="0"/>
          </a:p>
        </p:txBody>
      </p:sp>
      <p:sp>
        <p:nvSpPr>
          <p:cNvPr id="3" name="TextBox 2"/>
          <p:cNvSpPr txBox="1"/>
          <p:nvPr/>
        </p:nvSpPr>
        <p:spPr>
          <a:xfrm>
            <a:off x="4283968" y="1811145"/>
            <a:ext cx="4680520" cy="400110"/>
          </a:xfrm>
          <a:prstGeom prst="rect">
            <a:avLst/>
          </a:prstGeom>
          <a:noFill/>
        </p:spPr>
        <p:txBody>
          <a:bodyPr wrap="square" rtlCol="0">
            <a:spAutoFit/>
          </a:bodyPr>
          <a:lstStyle/>
          <a:p>
            <a:endParaRPr lang="ru-RU" sz="2000" dirty="0">
              <a:latin typeface="Bahnschrift SemiBold" panose="020B0502040204020203" pitchFamily="34" charset="0"/>
            </a:endParaRPr>
          </a:p>
        </p:txBody>
      </p:sp>
      <p:sp>
        <p:nvSpPr>
          <p:cNvPr id="5" name="AutoShape 4" descr="https://coolsen.ru/wp-content/uploads/2021/12/3-20211223_190657.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2946327"/>
            <a:ext cx="4968552" cy="379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07975" y="160337"/>
            <a:ext cx="7360369" cy="3046988"/>
          </a:xfrm>
          <a:prstGeom prst="rect">
            <a:avLst/>
          </a:prstGeom>
        </p:spPr>
        <p:txBody>
          <a:bodyPr wrap="square">
            <a:spAutoFit/>
          </a:bodyPr>
          <a:lstStyle/>
          <a:p>
            <a:r>
              <a:rPr lang="ru-RU" sz="2400" dirty="0">
                <a:latin typeface="Times New Roman" pitchFamily="18" charset="0"/>
                <a:cs typeface="Times New Roman" pitchFamily="18" charset="0"/>
              </a:rPr>
              <a:t>В нашем дошкольном учреждении нравственно-патриотическому </a:t>
            </a:r>
            <a:r>
              <a:rPr lang="ru-RU" sz="2400" dirty="0" smtClean="0">
                <a:latin typeface="Times New Roman" pitchFamily="18" charset="0"/>
                <a:cs typeface="Times New Roman" pitchFamily="18" charset="0"/>
              </a:rPr>
              <a:t>воспитанию и личностному развитию каждого ребёнка </a:t>
            </a:r>
            <a:r>
              <a:rPr lang="ru-RU" sz="2400" dirty="0">
                <a:latin typeface="Times New Roman" pitchFamily="18" charset="0"/>
                <a:cs typeface="Times New Roman" pitchFamily="18" charset="0"/>
              </a:rPr>
              <a:t>уделяется большое внимание. В этом участвует весь коллектив, создавая атмосферу доброты, терпимости, душевного комфорта. В связи с этим разрабатывается большое количество программ, проводятся различные мероприятия, конкурсы.</a:t>
            </a:r>
          </a:p>
        </p:txBody>
      </p:sp>
    </p:spTree>
    <p:extLst>
      <p:ext uri="{BB962C8B-B14F-4D97-AF65-F5344CB8AC3E}">
        <p14:creationId xmlns:p14="http://schemas.microsoft.com/office/powerpoint/2010/main" val="3839877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346" y="188640"/>
            <a:ext cx="8627918" cy="1143000"/>
          </a:xfrm>
        </p:spPr>
        <p:txBody>
          <a:bodyPr/>
          <a:lstStyle/>
          <a:p>
            <a:pPr marL="0" indent="0" algn="ctr">
              <a:buNone/>
            </a:pPr>
            <a:r>
              <a:rPr lang="ru-RU" sz="2000" dirty="0">
                <a:effectLst/>
                <a:latin typeface="Times New Roman" pitchFamily="18" charset="0"/>
                <a:ea typeface="Calibri"/>
                <a:cs typeface="Times New Roman" pitchFamily="18" charset="0"/>
              </a:rPr>
              <a:t>Содержание работы над проектом по этапам:</a:t>
            </a:r>
            <a:br>
              <a:rPr lang="ru-RU" sz="2000" dirty="0">
                <a:effectLst/>
                <a:latin typeface="Times New Roman" pitchFamily="18" charset="0"/>
                <a:ea typeface="Calibri"/>
                <a:cs typeface="Times New Roman" pitchFamily="18" charset="0"/>
              </a:rPr>
            </a:br>
            <a:r>
              <a:rPr lang="ru-RU" sz="2000" dirty="0">
                <a:effectLst/>
                <a:latin typeface="Times New Roman" pitchFamily="18" charset="0"/>
                <a:ea typeface="Calibri"/>
                <a:cs typeface="Times New Roman" pitchFamily="18" charset="0"/>
              </a:rPr>
              <a:t>*1-этап – подготовительный</a:t>
            </a:r>
            <a:br>
              <a:rPr lang="ru-RU" sz="2000" dirty="0">
                <a:effectLst/>
                <a:latin typeface="Times New Roman" pitchFamily="18" charset="0"/>
                <a:ea typeface="Calibri"/>
                <a:cs typeface="Times New Roman" pitchFamily="18" charset="0"/>
              </a:rPr>
            </a:br>
            <a:r>
              <a:rPr lang="ru-RU" sz="2000" dirty="0">
                <a:effectLst/>
                <a:latin typeface="Times New Roman" pitchFamily="18" charset="0"/>
                <a:ea typeface="Calibri"/>
                <a:cs typeface="Times New Roman" pitchFamily="18" charset="0"/>
              </a:rPr>
              <a:t>Сбор и анализ информации по темам, сбор исторических материалов, создание предметно-развивающей среды, приобретение методической и художественной литературы.</a:t>
            </a:r>
            <a:br>
              <a:rPr lang="ru-RU" sz="2000" dirty="0">
                <a:effectLst/>
                <a:latin typeface="Times New Roman" pitchFamily="18" charset="0"/>
                <a:ea typeface="Calibri"/>
                <a:cs typeface="Times New Roman" pitchFamily="18" charset="0"/>
              </a:rPr>
            </a:br>
            <a:r>
              <a:rPr lang="ru-RU" sz="2000" dirty="0">
                <a:effectLst/>
                <a:latin typeface="Times New Roman" pitchFamily="18" charset="0"/>
                <a:ea typeface="Calibri"/>
                <a:cs typeface="Times New Roman" pitchFamily="18" charset="0"/>
              </a:rPr>
              <a:t>*2-этап – основной. </a:t>
            </a:r>
            <a:br>
              <a:rPr lang="ru-RU" sz="2000" dirty="0">
                <a:effectLst/>
                <a:latin typeface="Times New Roman" pitchFamily="18" charset="0"/>
                <a:ea typeface="Calibri"/>
                <a:cs typeface="Times New Roman" pitchFamily="18" charset="0"/>
              </a:rPr>
            </a:br>
            <a:r>
              <a:rPr lang="ru-RU" sz="2000" dirty="0">
                <a:effectLst/>
                <a:latin typeface="Times New Roman" pitchFamily="18" charset="0"/>
                <a:ea typeface="Calibri"/>
                <a:cs typeface="Times New Roman" pitchFamily="18" charset="0"/>
              </a:rPr>
              <a:t>Составление перспективного плана работы по патриотическому воспитанию с детьми и форм взаимодействия работы с родителями.</a:t>
            </a:r>
            <a:br>
              <a:rPr lang="ru-RU" sz="2000" dirty="0">
                <a:effectLst/>
                <a:latin typeface="Times New Roman" pitchFamily="18" charset="0"/>
                <a:ea typeface="Calibri"/>
                <a:cs typeface="Times New Roman" pitchFamily="18" charset="0"/>
              </a:rPr>
            </a:br>
            <a:r>
              <a:rPr lang="ru-RU" sz="2000" dirty="0" smtClean="0">
                <a:effectLst/>
                <a:latin typeface="Times New Roman" pitchFamily="18" charset="0"/>
                <a:ea typeface="Calibri"/>
                <a:cs typeface="Times New Roman" pitchFamily="18" charset="0"/>
              </a:rPr>
              <a:t/>
            </a:r>
            <a:br>
              <a:rPr lang="ru-RU" sz="2000" dirty="0" smtClean="0">
                <a:effectLst/>
                <a:latin typeface="Times New Roman" pitchFamily="18" charset="0"/>
                <a:ea typeface="Calibri"/>
                <a:cs typeface="Times New Roman" pitchFamily="18" charset="0"/>
              </a:rPr>
            </a:br>
            <a:r>
              <a:rPr lang="ru-RU" sz="2000" b="0" dirty="0" smtClean="0">
                <a:solidFill>
                  <a:srgbClr val="111111"/>
                </a:solidFill>
                <a:effectLst/>
                <a:latin typeface="Times New Roman" pitchFamily="18" charset="0"/>
                <a:cs typeface="Times New Roman" pitchFamily="18" charset="0"/>
              </a:rPr>
              <a:t>Начинаем свою работу  с создания для детей тёплой и уютной атмосферы. Каждый день ребёнка в </a:t>
            </a:r>
            <a:r>
              <a:rPr lang="ru-RU" sz="2000" dirty="0" smtClean="0">
                <a:solidFill>
                  <a:srgbClr val="111111"/>
                </a:solidFill>
                <a:effectLst/>
                <a:latin typeface="Times New Roman" pitchFamily="18" charset="0"/>
                <a:cs typeface="Times New Roman" pitchFamily="18" charset="0"/>
              </a:rPr>
              <a:t>детском саду</a:t>
            </a:r>
            <a:r>
              <a:rPr lang="ru-RU" sz="2000" b="0" dirty="0" smtClean="0">
                <a:solidFill>
                  <a:srgbClr val="111111"/>
                </a:solidFill>
                <a:effectLst/>
                <a:latin typeface="Times New Roman" pitchFamily="18" charset="0"/>
                <a:cs typeface="Times New Roman" pitchFamily="18" charset="0"/>
              </a:rPr>
              <a:t> наполняем  радостью, улыбками, добрыми друзьями, весёлыми играми.</a:t>
            </a:r>
            <a:r>
              <a:rPr lang="ru-RU" sz="2000" b="0" dirty="0">
                <a:solidFill>
                  <a:srgbClr val="111111"/>
                </a:solidFill>
                <a:effectLst/>
                <a:latin typeface="Times New Roman" pitchFamily="18" charset="0"/>
                <a:cs typeface="Times New Roman" pitchFamily="18" charset="0"/>
              </a:rPr>
              <a:t/>
            </a:r>
            <a:br>
              <a:rPr lang="ru-RU" sz="2000" b="0" dirty="0">
                <a:solidFill>
                  <a:srgbClr val="111111"/>
                </a:solidFill>
                <a:effectLst/>
                <a:latin typeface="Times New Roman" pitchFamily="18" charset="0"/>
                <a:cs typeface="Times New Roman" pitchFamily="18" charset="0"/>
              </a:rPr>
            </a:br>
            <a:r>
              <a:rPr lang="ru-RU" sz="2000" b="0" dirty="0">
                <a:solidFill>
                  <a:srgbClr val="111111"/>
                </a:solidFill>
                <a:effectLst/>
                <a:latin typeface="Times New Roman" pitchFamily="18" charset="0"/>
                <a:cs typeface="Times New Roman" pitchFamily="18" charset="0"/>
              </a:rPr>
              <a:t>3 этап – заключительный.</a:t>
            </a:r>
            <a:br>
              <a:rPr lang="ru-RU" sz="2000" b="0" dirty="0">
                <a:solidFill>
                  <a:srgbClr val="111111"/>
                </a:solidFill>
                <a:effectLst/>
                <a:latin typeface="Times New Roman" pitchFamily="18" charset="0"/>
                <a:cs typeface="Times New Roman" pitchFamily="18" charset="0"/>
              </a:rPr>
            </a:br>
            <a:r>
              <a:rPr lang="ru-RU" sz="2000" b="0" dirty="0">
                <a:solidFill>
                  <a:srgbClr val="111111"/>
                </a:solidFill>
                <a:effectLst/>
                <a:latin typeface="Times New Roman" pitchFamily="18" charset="0"/>
                <a:cs typeface="Times New Roman" pitchFamily="18" charset="0"/>
              </a:rPr>
              <a:t>Достигнутые результаты:</a:t>
            </a:r>
            <a:br>
              <a:rPr lang="ru-RU" sz="2000" b="0" dirty="0">
                <a:solidFill>
                  <a:srgbClr val="111111"/>
                </a:solidFill>
                <a:effectLst/>
                <a:latin typeface="Times New Roman" pitchFamily="18" charset="0"/>
                <a:cs typeface="Times New Roman" pitchFamily="18" charset="0"/>
              </a:rPr>
            </a:br>
            <a:r>
              <a:rPr lang="ru-RU" sz="2000" b="0" dirty="0">
                <a:solidFill>
                  <a:srgbClr val="111111"/>
                </a:solidFill>
                <a:effectLst/>
                <a:latin typeface="Times New Roman" pitchFamily="18" charset="0"/>
                <a:cs typeface="Times New Roman" pitchFamily="18" charset="0"/>
              </a:rPr>
              <a:t>*Повысилась познавательная активность детей;</a:t>
            </a:r>
            <a:br>
              <a:rPr lang="ru-RU" sz="2000" b="0" dirty="0">
                <a:solidFill>
                  <a:srgbClr val="111111"/>
                </a:solidFill>
                <a:effectLst/>
                <a:latin typeface="Times New Roman" pitchFamily="18" charset="0"/>
                <a:cs typeface="Times New Roman" pitchFamily="18" charset="0"/>
              </a:rPr>
            </a:br>
            <a:r>
              <a:rPr lang="ru-RU" sz="2000" b="0" dirty="0">
                <a:solidFill>
                  <a:srgbClr val="111111"/>
                </a:solidFill>
                <a:effectLst/>
                <a:latin typeface="Times New Roman" pitchFamily="18" charset="0"/>
                <a:cs typeface="Times New Roman" pitchFamily="18" charset="0"/>
              </a:rPr>
              <a:t>*Повысился уровень социализации детей: дети являются активными участниками конкурсов творческого мастерства, спортивных досугов;</a:t>
            </a:r>
            <a:br>
              <a:rPr lang="ru-RU" sz="2000" b="0" dirty="0">
                <a:solidFill>
                  <a:srgbClr val="111111"/>
                </a:solidFill>
                <a:effectLst/>
                <a:latin typeface="Times New Roman" pitchFamily="18" charset="0"/>
                <a:cs typeface="Times New Roman" pitchFamily="18" charset="0"/>
              </a:rPr>
            </a:br>
            <a:r>
              <a:rPr lang="ru-RU" sz="2000" b="0" dirty="0">
                <a:solidFill>
                  <a:srgbClr val="111111"/>
                </a:solidFill>
                <a:effectLst/>
                <a:latin typeface="Times New Roman" pitchFamily="18" charset="0"/>
                <a:cs typeface="Times New Roman" pitchFamily="18" charset="0"/>
              </a:rPr>
              <a:t>*Повысилась активность родителей по воспитанию патриотизма у детей;</a:t>
            </a:r>
            <a:br>
              <a:rPr lang="ru-RU" sz="2000" b="0" dirty="0">
                <a:solidFill>
                  <a:srgbClr val="111111"/>
                </a:solidFill>
                <a:effectLst/>
                <a:latin typeface="Times New Roman" pitchFamily="18" charset="0"/>
                <a:cs typeface="Times New Roman" pitchFamily="18" charset="0"/>
              </a:rPr>
            </a:br>
            <a:endParaRPr lang="ru-RU" sz="2000" dirty="0">
              <a:solidFill>
                <a:schemeClr val="bg2">
                  <a:lumMod val="10000"/>
                </a:schemeClr>
              </a:solidFill>
              <a:latin typeface="Times New Roman" pitchFamily="18" charset="0"/>
              <a:cs typeface="Times New Roman" pitchFamily="18" charset="0"/>
            </a:endParaRPr>
          </a:p>
        </p:txBody>
      </p:sp>
      <p:sp>
        <p:nvSpPr>
          <p:cNvPr id="6" name="TextBox 5"/>
          <p:cNvSpPr txBox="1"/>
          <p:nvPr/>
        </p:nvSpPr>
        <p:spPr>
          <a:xfrm>
            <a:off x="4166355" y="5293540"/>
            <a:ext cx="4798133" cy="646331"/>
          </a:xfrm>
          <a:prstGeom prst="rect">
            <a:avLst/>
          </a:prstGeom>
          <a:noFill/>
        </p:spPr>
        <p:txBody>
          <a:bodyPr wrap="square" rtlCol="0">
            <a:spAutoFit/>
          </a:bodyPr>
          <a:lstStyle/>
          <a:p>
            <a:r>
              <a:rPr lang="ru-RU" dirty="0">
                <a:solidFill>
                  <a:srgbClr val="C00000"/>
                </a:solidFill>
              </a:rPr>
              <a:t/>
            </a:r>
            <a:br>
              <a:rPr lang="ru-RU" dirty="0">
                <a:solidFill>
                  <a:srgbClr val="C00000"/>
                </a:solidFill>
              </a:rPr>
            </a:br>
            <a:endParaRPr lang="ru-RU" dirty="0">
              <a:solidFill>
                <a:srgbClr val="C00000"/>
              </a:solidFill>
            </a:endParaRPr>
          </a:p>
        </p:txBody>
      </p:sp>
    </p:spTree>
    <p:extLst>
      <p:ext uri="{BB962C8B-B14F-4D97-AF65-F5344CB8AC3E}">
        <p14:creationId xmlns:p14="http://schemas.microsoft.com/office/powerpoint/2010/main" val="2758991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332656"/>
            <a:ext cx="7838256" cy="2304256"/>
          </a:xfrm>
        </p:spPr>
        <p:txBody>
          <a:bodyPr/>
          <a:lstStyle/>
          <a:p>
            <a:pPr lvl="1"/>
            <a:r>
              <a:rPr lang="ru-RU" sz="2400" u="sng" dirty="0">
                <a:solidFill>
                  <a:schemeClr val="bg2">
                    <a:lumMod val="50000"/>
                  </a:schemeClr>
                </a:solidFill>
              </a:rPr>
              <a:t>Привлечение родителей к участию в деятельности группы</a:t>
            </a:r>
            <a:r>
              <a:rPr lang="ru-RU" sz="1600" dirty="0"/>
              <a:t/>
            </a:r>
            <a:br>
              <a:rPr lang="ru-RU" sz="1600" dirty="0"/>
            </a:br>
            <a:r>
              <a:rPr lang="ru-RU" dirty="0"/>
              <a:t>Участие в организации совместных конкурсов творческого мастерства</a:t>
            </a:r>
            <a:r>
              <a:rPr lang="ru-RU" sz="1600" dirty="0"/>
              <a:t/>
            </a:r>
            <a:br>
              <a:rPr lang="ru-RU" sz="1600" dirty="0"/>
            </a:br>
            <a:r>
              <a:rPr lang="ru-RU" dirty="0"/>
              <a:t>"Осенние  фантазии";</a:t>
            </a:r>
            <a:r>
              <a:rPr lang="ru-RU" sz="1600" dirty="0"/>
              <a:t/>
            </a:r>
            <a:br>
              <a:rPr lang="ru-RU" sz="1600" dirty="0"/>
            </a:br>
            <a:r>
              <a:rPr lang="ru-RU" dirty="0"/>
              <a:t>"Новогодняя композиция"</a:t>
            </a:r>
            <a:r>
              <a:rPr lang="ru-RU" sz="1600" dirty="0"/>
              <a:t/>
            </a:r>
            <a:br>
              <a:rPr lang="ru-RU" sz="1600" dirty="0"/>
            </a:br>
            <a:r>
              <a:rPr lang="ru-RU" dirty="0"/>
              <a:t>«Дорожная азбука».</a:t>
            </a:r>
            <a:r>
              <a:rPr lang="ru-RU" sz="1600" dirty="0"/>
              <a:t/>
            </a:r>
            <a:br>
              <a:rPr lang="ru-RU" sz="1600" dirty="0"/>
            </a:br>
            <a:r>
              <a:rPr lang="ru-RU" dirty="0"/>
              <a:t>       4 Участие в изготовлении макета по дорожному движению.</a:t>
            </a:r>
            <a:r>
              <a:rPr lang="ru-RU" sz="1600" dirty="0"/>
              <a:t/>
            </a:r>
            <a:br>
              <a:rPr lang="ru-RU" sz="1600" dirty="0"/>
            </a:br>
            <a:r>
              <a:rPr lang="ru-RU" dirty="0"/>
              <a:t>       5.Участие в изготовлении снежных построек к зимнему конкурсу.</a:t>
            </a:r>
            <a:r>
              <a:rPr lang="ru-RU" sz="1600" dirty="0"/>
              <a:t/>
            </a:r>
            <a:br>
              <a:rPr lang="ru-RU" sz="1600" dirty="0"/>
            </a:br>
            <a:r>
              <a:rPr lang="ru-RU" dirty="0"/>
              <a:t>      6. Участие в изготовлении поделок для конкурса «Детский сад летом» </a:t>
            </a:r>
            <a:r>
              <a:rPr lang="ru-RU" sz="1600" dirty="0"/>
              <a:t/>
            </a:r>
            <a:br>
              <a:rPr lang="ru-RU" sz="1600" dirty="0"/>
            </a:br>
            <a:r>
              <a:rPr lang="ru-RU" dirty="0"/>
              <a:t>       7.Экскурсии по городу, в лес.</a:t>
            </a:r>
            <a:r>
              <a:rPr lang="ru-RU" sz="1600" dirty="0"/>
              <a:t/>
            </a:r>
            <a:br>
              <a:rPr lang="ru-RU" sz="1600" dirty="0"/>
            </a:br>
            <a:r>
              <a:rPr lang="ru-RU" dirty="0"/>
              <a:t>       8. Возложение цветов на мемориальный памятник у вечного </a:t>
            </a:r>
            <a:r>
              <a:rPr lang="ru-RU" dirty="0" smtClean="0"/>
              <a:t>огня</a:t>
            </a:r>
            <a:endParaRPr lang="ru-RU" sz="24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3" y="4016098"/>
            <a:ext cx="3672408" cy="267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351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188640"/>
            <a:ext cx="7838256" cy="5326528"/>
          </a:xfrm>
        </p:spPr>
        <p:txBody>
          <a:bodyPr/>
          <a:lstStyle/>
          <a:p>
            <a:pPr lvl="0" algn="l"/>
            <a:r>
              <a:rPr lang="ru-RU" sz="2400" u="sng" dirty="0">
                <a:solidFill>
                  <a:schemeClr val="bg2">
                    <a:lumMod val="50000"/>
                  </a:schemeClr>
                </a:solidFill>
                <a:latin typeface="Times New Roman" pitchFamily="18" charset="0"/>
                <a:cs typeface="Times New Roman" pitchFamily="18" charset="0"/>
              </a:rPr>
              <a:t>Праздники, </a:t>
            </a:r>
            <a:r>
              <a:rPr lang="ru-RU" sz="2400" u="sng" dirty="0" smtClean="0">
                <a:solidFill>
                  <a:schemeClr val="bg2">
                    <a:lumMod val="50000"/>
                  </a:schemeClr>
                </a:solidFill>
                <a:latin typeface="Times New Roman" pitchFamily="18" charset="0"/>
                <a:cs typeface="Times New Roman" pitchFamily="18" charset="0"/>
              </a:rPr>
              <a:t>развлечения</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000" dirty="0">
                <a:effectLst/>
                <a:latin typeface="Times New Roman" pitchFamily="18" charset="0"/>
                <a:cs typeface="Times New Roman" pitchFamily="18" charset="0"/>
              </a:rPr>
              <a:t>День знаний";</a:t>
            </a:r>
            <a:br>
              <a:rPr lang="ru-RU" sz="2000" dirty="0">
                <a:effectLst/>
                <a:latin typeface="Times New Roman" pitchFamily="18" charset="0"/>
                <a:cs typeface="Times New Roman" pitchFamily="18" charset="0"/>
              </a:rPr>
            </a:br>
            <a:r>
              <a:rPr lang="ru-RU" sz="2000" dirty="0">
                <a:effectLst/>
                <a:latin typeface="Times New Roman" pitchFamily="18" charset="0"/>
                <a:cs typeface="Times New Roman" pitchFamily="18" charset="0"/>
              </a:rPr>
              <a:t>"Праздник осени»</a:t>
            </a:r>
            <a:br>
              <a:rPr lang="ru-RU" sz="2000" dirty="0">
                <a:effectLst/>
                <a:latin typeface="Times New Roman" pitchFamily="18" charset="0"/>
                <a:cs typeface="Times New Roman" pitchFamily="18" charset="0"/>
              </a:rPr>
            </a:br>
            <a:r>
              <a:rPr lang="ru-RU" sz="2000" dirty="0">
                <a:effectLst/>
                <a:latin typeface="Times New Roman" pitchFamily="18" charset="0"/>
                <a:cs typeface="Times New Roman" pitchFamily="18" charset="0"/>
              </a:rPr>
              <a:t>«День матери»</a:t>
            </a:r>
            <a:br>
              <a:rPr lang="ru-RU" sz="2000" dirty="0">
                <a:effectLst/>
                <a:latin typeface="Times New Roman" pitchFamily="18" charset="0"/>
                <a:cs typeface="Times New Roman" pitchFamily="18" charset="0"/>
              </a:rPr>
            </a:br>
            <a:r>
              <a:rPr lang="ru-RU" sz="2000" dirty="0">
                <a:effectLst/>
                <a:latin typeface="Times New Roman" pitchFamily="18" charset="0"/>
                <a:cs typeface="Times New Roman" pitchFamily="18" charset="0"/>
              </a:rPr>
              <a:t>«Экологический досуг»</a:t>
            </a:r>
            <a:br>
              <a:rPr lang="ru-RU" sz="2000" dirty="0">
                <a:effectLst/>
                <a:latin typeface="Times New Roman" pitchFamily="18" charset="0"/>
                <a:cs typeface="Times New Roman" pitchFamily="18" charset="0"/>
              </a:rPr>
            </a:br>
            <a:r>
              <a:rPr lang="ru-RU" sz="2000" dirty="0">
                <a:effectLst/>
                <a:latin typeface="Times New Roman" pitchFamily="18" charset="0"/>
                <a:cs typeface="Times New Roman" pitchFamily="18" charset="0"/>
              </a:rPr>
              <a:t>"Новогодний утренник»</a:t>
            </a:r>
            <a:br>
              <a:rPr lang="ru-RU" sz="2000" dirty="0">
                <a:effectLst/>
                <a:latin typeface="Times New Roman" pitchFamily="18" charset="0"/>
                <a:cs typeface="Times New Roman" pitchFamily="18" charset="0"/>
              </a:rPr>
            </a:br>
            <a:r>
              <a:rPr lang="ru-RU" sz="2000" dirty="0">
                <a:effectLst/>
                <a:latin typeface="Times New Roman" pitchFamily="18" charset="0"/>
                <a:cs typeface="Times New Roman" pitchFamily="18" charset="0"/>
              </a:rPr>
              <a:t>Досуг Бережём здоровье с детства»</a:t>
            </a:r>
            <a:br>
              <a:rPr lang="ru-RU" sz="2000" dirty="0">
                <a:effectLst/>
                <a:latin typeface="Times New Roman" pitchFamily="18" charset="0"/>
                <a:cs typeface="Times New Roman" pitchFamily="18" charset="0"/>
              </a:rPr>
            </a:br>
            <a:r>
              <a:rPr lang="ru-RU" sz="2000" dirty="0">
                <a:effectLst/>
                <a:latin typeface="Times New Roman" pitchFamily="18" charset="0"/>
                <a:cs typeface="Times New Roman" pitchFamily="18" charset="0"/>
              </a:rPr>
              <a:t>"Военно-патриотическая игра «</a:t>
            </a:r>
            <a:r>
              <a:rPr lang="ru-RU" sz="2000" dirty="0" err="1">
                <a:effectLst/>
                <a:latin typeface="Times New Roman" pitchFamily="18" charset="0"/>
                <a:cs typeface="Times New Roman" pitchFamily="18" charset="0"/>
              </a:rPr>
              <a:t>Зарничка</a:t>
            </a:r>
            <a:r>
              <a:rPr lang="ru-RU" sz="2000" dirty="0">
                <a:effectLst/>
                <a:latin typeface="Times New Roman" pitchFamily="18" charset="0"/>
                <a:cs typeface="Times New Roman" pitchFamily="18" charset="0"/>
              </a:rPr>
              <a:t>";</a:t>
            </a:r>
            <a:br>
              <a:rPr lang="ru-RU" sz="2000" dirty="0">
                <a:effectLst/>
                <a:latin typeface="Times New Roman" pitchFamily="18" charset="0"/>
                <a:cs typeface="Times New Roman" pitchFamily="18" charset="0"/>
              </a:rPr>
            </a:br>
            <a:r>
              <a:rPr lang="ru-RU" sz="2000" dirty="0">
                <a:effectLst/>
                <a:latin typeface="Times New Roman" pitchFamily="18" charset="0"/>
                <a:cs typeface="Times New Roman" pitchFamily="18" charset="0"/>
              </a:rPr>
              <a:t>Досуг по ПДД»</a:t>
            </a:r>
            <a:br>
              <a:rPr lang="ru-RU" sz="2000" dirty="0">
                <a:effectLst/>
                <a:latin typeface="Times New Roman" pitchFamily="18" charset="0"/>
                <a:cs typeface="Times New Roman" pitchFamily="18" charset="0"/>
              </a:rPr>
            </a:br>
            <a:r>
              <a:rPr lang="ru-RU" sz="2000" dirty="0">
                <a:effectLst/>
                <a:latin typeface="Times New Roman" pitchFamily="18" charset="0"/>
                <a:cs typeface="Times New Roman" pitchFamily="18" charset="0"/>
              </a:rPr>
              <a:t>«Масленица»</a:t>
            </a:r>
            <a:br>
              <a:rPr lang="ru-RU" sz="2000" dirty="0">
                <a:effectLst/>
                <a:latin typeface="Times New Roman" pitchFamily="18" charset="0"/>
                <a:cs typeface="Times New Roman" pitchFamily="18" charset="0"/>
              </a:rPr>
            </a:br>
            <a:r>
              <a:rPr lang="ru-RU" sz="2000" dirty="0">
                <a:effectLst/>
                <a:latin typeface="Times New Roman" pitchFamily="18" charset="0"/>
                <a:cs typeface="Times New Roman" pitchFamily="18" charset="0"/>
              </a:rPr>
              <a:t>"Праздник 8 Марта";</a:t>
            </a:r>
            <a:br>
              <a:rPr lang="ru-RU" sz="2000" dirty="0">
                <a:effectLst/>
                <a:latin typeface="Times New Roman" pitchFamily="18" charset="0"/>
                <a:cs typeface="Times New Roman" pitchFamily="18" charset="0"/>
              </a:rPr>
            </a:br>
            <a:r>
              <a:rPr lang="ru-RU" sz="2000" dirty="0">
                <a:effectLst/>
                <a:latin typeface="Times New Roman" pitchFamily="18" charset="0"/>
                <a:cs typeface="Times New Roman" pitchFamily="18" charset="0"/>
              </a:rPr>
              <a:t>«Праздник весны»</a:t>
            </a:r>
            <a:br>
              <a:rPr lang="ru-RU" sz="2000" dirty="0">
                <a:effectLst/>
                <a:latin typeface="Times New Roman" pitchFamily="18" charset="0"/>
                <a:cs typeface="Times New Roman" pitchFamily="18" charset="0"/>
              </a:rPr>
            </a:br>
            <a:r>
              <a:rPr lang="ru-RU" sz="2000" dirty="0">
                <a:effectLst/>
                <a:latin typeface="Times New Roman" pitchFamily="18" charset="0"/>
                <a:cs typeface="Times New Roman" pitchFamily="18" charset="0"/>
              </a:rPr>
              <a:t>"Праздник Победы";</a:t>
            </a:r>
            <a:br>
              <a:rPr lang="ru-RU" sz="2000" dirty="0">
                <a:effectLst/>
                <a:latin typeface="Times New Roman" pitchFamily="18" charset="0"/>
                <a:cs typeface="Times New Roman" pitchFamily="18" charset="0"/>
              </a:rPr>
            </a:br>
            <a:r>
              <a:rPr lang="ru-RU" sz="2000" dirty="0">
                <a:effectLst/>
                <a:latin typeface="Times New Roman" pitchFamily="18" charset="0"/>
                <a:cs typeface="Times New Roman" pitchFamily="18" charset="0"/>
              </a:rPr>
              <a:t>"Здравствуй, лето".</a:t>
            </a:r>
            <a:endParaRPr lang="ru-RU" sz="2000"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780928"/>
            <a:ext cx="367240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2144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6512511" cy="5038496"/>
          </a:xfrm>
        </p:spPr>
        <p:txBody>
          <a:bodyPr/>
          <a:lstStyle/>
          <a:p>
            <a:pPr marL="342900" lvl="0" indent="-342900" algn="l">
              <a:lnSpc>
                <a:spcPct val="115000"/>
              </a:lnSpc>
              <a:spcAft>
                <a:spcPts val="1000"/>
              </a:spcAft>
              <a:tabLst>
                <a:tab pos="457200" algn="l"/>
              </a:tabLst>
            </a:pPr>
            <a:r>
              <a:rPr lang="ru-RU" sz="2400" u="sng" dirty="0">
                <a:solidFill>
                  <a:schemeClr val="bg2">
                    <a:lumMod val="50000"/>
                  </a:schemeClr>
                </a:solidFill>
                <a:effectLst/>
                <a:latin typeface="Times New Roman"/>
                <a:ea typeface="Times New Roman"/>
              </a:rPr>
              <a:t>Наглядная педагогическая </a:t>
            </a:r>
            <a:r>
              <a:rPr lang="ru-RU" sz="2400" u="sng" dirty="0" err="1">
                <a:solidFill>
                  <a:schemeClr val="bg2">
                    <a:lumMod val="50000"/>
                  </a:schemeClr>
                </a:solidFill>
                <a:effectLst/>
                <a:latin typeface="Times New Roman"/>
                <a:ea typeface="Times New Roman"/>
              </a:rPr>
              <a:t>информацияТематические</a:t>
            </a:r>
            <a:r>
              <a:rPr lang="ru-RU" sz="2400" u="sng" dirty="0">
                <a:solidFill>
                  <a:schemeClr val="bg2">
                    <a:lumMod val="50000"/>
                  </a:schemeClr>
                </a:solidFill>
                <a:effectLst/>
                <a:latin typeface="Times New Roman"/>
                <a:ea typeface="Times New Roman"/>
              </a:rPr>
              <a:t> выставки: </a:t>
            </a:r>
            <a:r>
              <a:rPr lang="ru-RU" sz="1800" dirty="0">
                <a:effectLst/>
                <a:latin typeface="Arial"/>
                <a:ea typeface="Calibri"/>
              </a:rPr>
              <a:t/>
            </a:r>
            <a:br>
              <a:rPr lang="ru-RU" sz="1800" dirty="0">
                <a:effectLst/>
                <a:latin typeface="Arial"/>
                <a:ea typeface="Calibri"/>
              </a:rPr>
            </a:br>
            <a:r>
              <a:rPr lang="ru-RU" sz="2000" dirty="0">
                <a:effectLst/>
                <a:latin typeface="Times New Roman"/>
                <a:ea typeface="Times New Roman"/>
                <a:cs typeface="Times New Roman"/>
              </a:rPr>
              <a:t>"Воспитание у детей любви к природе";</a:t>
            </a:r>
            <a:r>
              <a:rPr lang="ru-RU" sz="1800" dirty="0">
                <a:effectLst/>
                <a:latin typeface="Arial"/>
                <a:ea typeface="Calibri"/>
                <a:cs typeface="Times New Roman"/>
              </a:rPr>
              <a:t/>
            </a:r>
            <a:br>
              <a:rPr lang="ru-RU" sz="1800" dirty="0">
                <a:effectLst/>
                <a:latin typeface="Arial"/>
                <a:ea typeface="Calibri"/>
                <a:cs typeface="Times New Roman"/>
              </a:rPr>
            </a:br>
            <a:r>
              <a:rPr lang="ru-RU" sz="2000" dirty="0">
                <a:effectLst/>
                <a:latin typeface="Times New Roman"/>
                <a:ea typeface="Times New Roman"/>
                <a:cs typeface="Times New Roman"/>
              </a:rPr>
              <a:t>"Мой родной город»;</a:t>
            </a:r>
            <a:r>
              <a:rPr lang="ru-RU" sz="1800" dirty="0">
                <a:effectLst/>
                <a:latin typeface="Arial"/>
                <a:ea typeface="Calibri"/>
                <a:cs typeface="Times New Roman"/>
              </a:rPr>
              <a:t/>
            </a:r>
            <a:br>
              <a:rPr lang="ru-RU" sz="1800" dirty="0">
                <a:effectLst/>
                <a:latin typeface="Arial"/>
                <a:ea typeface="Calibri"/>
                <a:cs typeface="Times New Roman"/>
              </a:rPr>
            </a:br>
            <a:r>
              <a:rPr lang="ru-RU" sz="2000" dirty="0">
                <a:effectLst/>
                <a:latin typeface="Times New Roman"/>
                <a:ea typeface="Times New Roman"/>
              </a:rPr>
              <a:t>                     "Права ребёнка".</a:t>
            </a:r>
            <a:r>
              <a:rPr lang="ru-RU" sz="1800" dirty="0">
                <a:effectLst/>
                <a:latin typeface="Arial"/>
                <a:ea typeface="Calibri"/>
              </a:rPr>
              <a:t/>
            </a:r>
            <a:br>
              <a:rPr lang="ru-RU" sz="1800" dirty="0">
                <a:effectLst/>
                <a:latin typeface="Arial"/>
                <a:ea typeface="Calibri"/>
              </a:rPr>
            </a:br>
            <a:r>
              <a:rPr lang="ru-RU" sz="2000" dirty="0">
                <a:effectLst/>
                <a:latin typeface="Times New Roman"/>
                <a:ea typeface="Times New Roman"/>
              </a:rPr>
              <a:t>Памятки для родителей: </a:t>
            </a:r>
            <a:r>
              <a:rPr lang="ru-RU" sz="1800" dirty="0">
                <a:effectLst/>
                <a:latin typeface="Arial"/>
                <a:ea typeface="Calibri"/>
              </a:rPr>
              <a:t/>
            </a:r>
            <a:br>
              <a:rPr lang="ru-RU" sz="1800" dirty="0">
                <a:effectLst/>
                <a:latin typeface="Arial"/>
                <a:ea typeface="Calibri"/>
              </a:rPr>
            </a:br>
            <a:r>
              <a:rPr lang="ru-RU" sz="2000" dirty="0">
                <a:effectLst/>
                <a:latin typeface="Times New Roman"/>
                <a:ea typeface="Times New Roman"/>
                <a:cs typeface="Times New Roman"/>
              </a:rPr>
              <a:t>"10 заповедей родителям";</a:t>
            </a:r>
            <a:r>
              <a:rPr lang="ru-RU" sz="1800" dirty="0">
                <a:effectLst/>
                <a:latin typeface="Arial"/>
                <a:ea typeface="Calibri"/>
                <a:cs typeface="Times New Roman"/>
              </a:rPr>
              <a:t/>
            </a:r>
            <a:br>
              <a:rPr lang="ru-RU" sz="1800" dirty="0">
                <a:effectLst/>
                <a:latin typeface="Arial"/>
                <a:ea typeface="Calibri"/>
                <a:cs typeface="Times New Roman"/>
              </a:rPr>
            </a:br>
            <a:r>
              <a:rPr lang="ru-RU" sz="2000" dirty="0">
                <a:effectLst/>
                <a:latin typeface="Times New Roman"/>
                <a:ea typeface="Times New Roman"/>
                <a:cs typeface="Times New Roman"/>
              </a:rPr>
              <a:t>"Известные люди о воспитании любви к Родине";</a:t>
            </a:r>
            <a:r>
              <a:rPr lang="ru-RU" sz="1800" dirty="0">
                <a:effectLst/>
                <a:latin typeface="Arial"/>
                <a:ea typeface="Calibri"/>
                <a:cs typeface="Times New Roman"/>
              </a:rPr>
              <a:t/>
            </a:r>
            <a:br>
              <a:rPr lang="ru-RU" sz="1800" dirty="0">
                <a:effectLst/>
                <a:latin typeface="Arial"/>
                <a:ea typeface="Calibri"/>
                <a:cs typeface="Times New Roman"/>
              </a:rPr>
            </a:br>
            <a:r>
              <a:rPr lang="ru-RU" sz="2000" dirty="0">
                <a:effectLst/>
                <a:latin typeface="Times New Roman"/>
                <a:ea typeface="Times New Roman"/>
                <a:cs typeface="Times New Roman"/>
              </a:rPr>
              <a:t>"Растим патриотов".</a:t>
            </a:r>
            <a:r>
              <a:rPr lang="ru-RU" sz="1800" dirty="0">
                <a:effectLst/>
                <a:latin typeface="Arial"/>
                <a:ea typeface="Calibri"/>
                <a:cs typeface="Times New Roman"/>
              </a:rPr>
              <a:t/>
            </a:r>
            <a:br>
              <a:rPr lang="ru-RU" sz="1800" dirty="0">
                <a:effectLst/>
                <a:latin typeface="Arial"/>
                <a:ea typeface="Calibri"/>
                <a:cs typeface="Times New Roman"/>
              </a:rPr>
            </a:br>
            <a:r>
              <a:rPr lang="ru-RU" sz="2000" dirty="0">
                <a:effectLst/>
                <a:latin typeface="Times New Roman"/>
                <a:ea typeface="Times New Roman"/>
              </a:rPr>
              <a:t>Выставки детских работ;</a:t>
            </a:r>
            <a:r>
              <a:rPr lang="ru-RU" sz="1800" dirty="0">
                <a:effectLst/>
                <a:latin typeface="Arial"/>
                <a:ea typeface="Calibri"/>
              </a:rPr>
              <a:t/>
            </a:r>
            <a:br>
              <a:rPr lang="ru-RU" sz="1800" dirty="0">
                <a:effectLst/>
                <a:latin typeface="Arial"/>
                <a:ea typeface="Calibri"/>
              </a:rPr>
            </a:br>
            <a:r>
              <a:rPr lang="ru-RU" sz="2000" dirty="0">
                <a:effectLst/>
                <a:latin typeface="Times New Roman"/>
                <a:ea typeface="Times New Roman"/>
              </a:rPr>
              <a:t>Реклама книг, статей из газет и журналов на тему патриотического воспитания детей.</a:t>
            </a:r>
            <a:endParaRPr lang="ru-RU" sz="2000"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365104"/>
            <a:ext cx="2983092"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5435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332656"/>
            <a:ext cx="7910264" cy="5182512"/>
          </a:xfrm>
        </p:spPr>
        <p:txBody>
          <a:bodyPr/>
          <a:lstStyle/>
          <a:p>
            <a:pPr marL="342900" lvl="0" indent="-342900" algn="l">
              <a:lnSpc>
                <a:spcPct val="115000"/>
              </a:lnSpc>
              <a:spcAft>
                <a:spcPts val="1000"/>
              </a:spcAft>
              <a:buSzPts val="1000"/>
              <a:buFont typeface="Symbol"/>
              <a:buChar char=""/>
              <a:tabLst>
                <a:tab pos="457200" algn="l"/>
              </a:tabLst>
            </a:pPr>
            <a:r>
              <a:rPr lang="ru-RU" sz="2400" dirty="0" smtClean="0">
                <a:latin typeface="Times New Roman" pitchFamily="18" charset="0"/>
                <a:cs typeface="Times New Roman" pitchFamily="18" charset="0"/>
              </a:rPr>
              <a:t>Консультирование</a:t>
            </a:r>
            <a:br>
              <a:rPr lang="ru-RU" sz="2400" dirty="0" smtClean="0">
                <a:latin typeface="Times New Roman" pitchFamily="18" charset="0"/>
                <a:cs typeface="Times New Roman" pitchFamily="18" charset="0"/>
              </a:rPr>
            </a:br>
            <a:r>
              <a:rPr lang="ru-RU" sz="2400" dirty="0">
                <a:effectLst/>
                <a:latin typeface="Times New Roman"/>
                <a:ea typeface="Times New Roman"/>
              </a:rPr>
              <a:t>Азбука общения";</a:t>
            </a:r>
            <a:r>
              <a:rPr lang="ru-RU" sz="2000" dirty="0">
                <a:effectLst/>
                <a:latin typeface="Arial"/>
                <a:ea typeface="Calibri"/>
              </a:rPr>
              <a:t/>
            </a:r>
            <a:br>
              <a:rPr lang="ru-RU" sz="2000" dirty="0">
                <a:effectLst/>
                <a:latin typeface="Arial"/>
                <a:ea typeface="Calibri"/>
              </a:rPr>
            </a:br>
            <a:r>
              <a:rPr lang="ru-RU" sz="2400" dirty="0">
                <a:effectLst/>
                <a:latin typeface="Times New Roman"/>
                <a:ea typeface="Times New Roman"/>
              </a:rPr>
              <a:t>"Как приучить детей охранять природу";</a:t>
            </a:r>
            <a:r>
              <a:rPr lang="ru-RU" sz="2000" dirty="0">
                <a:effectLst/>
                <a:latin typeface="Arial"/>
                <a:ea typeface="Calibri"/>
              </a:rPr>
              <a:t/>
            </a:r>
            <a:br>
              <a:rPr lang="ru-RU" sz="2000" dirty="0">
                <a:effectLst/>
                <a:latin typeface="Arial"/>
                <a:ea typeface="Calibri"/>
              </a:rPr>
            </a:br>
            <a:r>
              <a:rPr lang="ru-RU" sz="2400" dirty="0">
                <a:effectLst/>
                <a:latin typeface="Times New Roman"/>
                <a:ea typeface="Times New Roman"/>
              </a:rPr>
              <a:t>"Как рассказать детям о Великой Отечественной войне</a:t>
            </a:r>
            <a:r>
              <a:rPr lang="ru-RU" sz="2400" dirty="0" smtClean="0">
                <a:effectLst/>
                <a:latin typeface="Times New Roman"/>
                <a:ea typeface="Times New Roman"/>
              </a:rPr>
              <a:t>"</a:t>
            </a:r>
            <a:r>
              <a:rPr lang="ru-RU" sz="2000" dirty="0">
                <a:effectLst/>
                <a:latin typeface="Arial"/>
                <a:ea typeface="Calibri"/>
              </a:rPr>
              <a:t/>
            </a:r>
            <a:br>
              <a:rPr lang="ru-RU" sz="2000" dirty="0">
                <a:effectLst/>
                <a:latin typeface="Arial"/>
                <a:ea typeface="Calibri"/>
              </a:rPr>
            </a:br>
            <a:endParaRPr lang="ru-RU" sz="24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852936"/>
            <a:ext cx="5598790" cy="3705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954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Югорка 4\Desktop\Новая папка\20221109_0636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563" y="325052"/>
            <a:ext cx="3576397" cy="26822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7" name="Picture 3" descr="C:\Users\Югорка 4\Desktop\Новая папка\20221109_0636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022" y="433064"/>
            <a:ext cx="3432381" cy="25742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8" name="Picture 4" descr="C:\Users\Югорка 4\Desktop\Новая папка\20221109_0638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035569"/>
            <a:ext cx="2565435" cy="34205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011580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92696"/>
            <a:ext cx="3707904" cy="27809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692696"/>
            <a:ext cx="3707904" cy="27809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557938" y="3861048"/>
            <a:ext cx="3419872" cy="256490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8848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0698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188640"/>
            <a:ext cx="3024336" cy="1143000"/>
          </a:xfrm>
        </p:spPr>
        <p:txBody>
          <a:bodyPr/>
          <a:lstStyle/>
          <a:p>
            <a:pPr marL="0" indent="0">
              <a:buNone/>
            </a:pPr>
            <a:endParaRPr lang="ru-RU" dirty="0">
              <a:latin typeface="Bahnschrift SemiBold" panose="020B0502040204020203"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7584" y="188640"/>
            <a:ext cx="5688632" cy="5447645"/>
          </a:xfrm>
          <a:prstGeom prst="rect">
            <a:avLst/>
          </a:prstGeom>
          <a:noFill/>
        </p:spPr>
        <p:txBody>
          <a:bodyPr wrap="square" rtlCol="0">
            <a:spAutoFit/>
          </a:bodyPr>
          <a:lstStyle/>
          <a:p>
            <a:r>
              <a:rPr lang="ru-RU" sz="2400" b="1" i="1" dirty="0">
                <a:latin typeface="Times New Roman" pitchFamily="18" charset="0"/>
                <a:cs typeface="Times New Roman" pitchFamily="18" charset="0"/>
              </a:rPr>
              <a:t>В.В. Сухомлинский утверждал, что детство –  это каждодневное открытие мира и поэтому надо сделать так, чтобы оно стало, прежде всего,</a:t>
            </a:r>
            <a:endParaRPr lang="ru-RU" sz="2400" dirty="0">
              <a:latin typeface="Times New Roman" pitchFamily="18" charset="0"/>
              <a:cs typeface="Times New Roman" pitchFamily="18" charset="0"/>
            </a:endParaRPr>
          </a:p>
          <a:p>
            <a:r>
              <a:rPr lang="ru-RU" sz="2400" b="1" i="1" dirty="0">
                <a:latin typeface="Times New Roman" pitchFamily="18" charset="0"/>
                <a:cs typeface="Times New Roman" pitchFamily="18" charset="0"/>
              </a:rPr>
              <a:t>познанием человека и Отечества, их красоты и величия</a:t>
            </a:r>
            <a:r>
              <a:rPr lang="ru-RU" sz="2400" b="1" i="1" dirty="0" smtClean="0">
                <a:latin typeface="Times New Roman" pitchFamily="18" charset="0"/>
                <a:cs typeface="Times New Roman" pitchFamily="18" charset="0"/>
              </a:rPr>
              <a:t>.</a:t>
            </a:r>
          </a:p>
          <a:p>
            <a:r>
              <a:rPr lang="ru-RU" b="1" i="1" dirty="0">
                <a:solidFill>
                  <a:srgbClr val="C00000"/>
                </a:solidFill>
              </a:rPr>
              <a:t>Дошкольный возраст</a:t>
            </a:r>
            <a:r>
              <a:rPr lang="ru-RU" dirty="0">
                <a:solidFill>
                  <a:srgbClr val="C00000"/>
                </a:solidFill>
              </a:rPr>
              <a:t> – важнейший период становления личности, когда закладываются предпосылки гражданских качеств, развиваются представления детей о человеке, обществе и культуре. Базовым этапом формирования у детей любви к Родине  является накопление ими  социального опыта жизни в с</a:t>
            </a:r>
            <a:r>
              <a:rPr lang="ru-RU" dirty="0" smtClean="0">
                <a:solidFill>
                  <a:srgbClr val="C00000"/>
                </a:solidFill>
              </a:rPr>
              <a:t>тране ,городе</a:t>
            </a:r>
            <a:r>
              <a:rPr lang="ru-RU" dirty="0">
                <a:solidFill>
                  <a:srgbClr val="C00000"/>
                </a:solidFill>
              </a:rPr>
              <a:t>, </a:t>
            </a:r>
            <a:r>
              <a:rPr lang="ru-RU" dirty="0" err="1">
                <a:solidFill>
                  <a:srgbClr val="C00000"/>
                </a:solidFill>
              </a:rPr>
              <a:t>поселке</a:t>
            </a:r>
            <a:r>
              <a:rPr lang="ru-RU" dirty="0">
                <a:solidFill>
                  <a:srgbClr val="C00000"/>
                </a:solidFill>
              </a:rPr>
              <a:t>, усвоение принятых в нём норм поведения, взаимоотношений, приобщение  к миру его культуры. </a:t>
            </a:r>
          </a:p>
        </p:txBody>
      </p:sp>
    </p:spTree>
    <p:extLst>
      <p:ext uri="{BB962C8B-B14F-4D97-AF65-F5344CB8AC3E}">
        <p14:creationId xmlns:p14="http://schemas.microsoft.com/office/powerpoint/2010/main" val="305877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424936" cy="1584176"/>
          </a:xfrm>
        </p:spPr>
        <p:txBody>
          <a:bodyPr/>
          <a:lstStyle/>
          <a:p>
            <a:r>
              <a:rPr lang="ru-RU" sz="1800" u="sng" dirty="0" smtClean="0">
                <a:solidFill>
                  <a:srgbClr val="FF0000"/>
                </a:solidFill>
                <a:effectLst/>
                <a:latin typeface="Times New Roman" pitchFamily="18" charset="0"/>
                <a:cs typeface="Times New Roman" pitchFamily="18" charset="0"/>
              </a:rPr>
              <a:t>Актуальность:</a:t>
            </a:r>
            <a:r>
              <a:rPr lang="ru-RU" sz="1800" dirty="0" smtClean="0">
                <a:effectLst/>
                <a:latin typeface="Times New Roman" pitchFamily="18" charset="0"/>
                <a:cs typeface="Times New Roman" pitchFamily="18" charset="0"/>
              </a:rPr>
              <a:t> К </a:t>
            </a:r>
            <a:r>
              <a:rPr lang="ru-RU" sz="1800" dirty="0">
                <a:effectLst/>
                <a:latin typeface="Times New Roman" pitchFamily="18" charset="0"/>
                <a:cs typeface="Times New Roman" pitchFamily="18" charset="0"/>
              </a:rPr>
              <a:t>сожалению, в последние годы в умах молодого поколения утрачивается традиционное патриотическое сознание. Для возрождения новой России должно быть воспитано поколение с устойчивыми чертами гражданина и патриота. Бесспорно, что воспитание гражданско-патриотических чувств необходимо начинать с дошкольного возраста</a:t>
            </a:r>
            <a:r>
              <a:rPr lang="ru-RU" sz="1400" dirty="0">
                <a:effectLst/>
              </a:rPr>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0" y="1838642"/>
            <a:ext cx="9144000" cy="5019358"/>
          </a:xfrm>
          <a:prstGeom prst="rect">
            <a:avLst/>
          </a:prstGeom>
        </p:spPr>
      </p:pic>
    </p:spTree>
    <p:extLst>
      <p:ext uri="{BB962C8B-B14F-4D97-AF65-F5344CB8AC3E}">
        <p14:creationId xmlns:p14="http://schemas.microsoft.com/office/powerpoint/2010/main" val="796737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9" y="260648"/>
            <a:ext cx="7992887" cy="2088232"/>
          </a:xfrm>
        </p:spPr>
        <p:txBody>
          <a:bodyPr/>
          <a:lstStyle/>
          <a:p>
            <a:pPr marL="0" indent="0" algn="l">
              <a:lnSpc>
                <a:spcPct val="150000"/>
              </a:lnSpc>
              <a:spcAft>
                <a:spcPts val="0"/>
              </a:spcAft>
              <a:buNone/>
            </a:pPr>
            <a:r>
              <a:rPr lang="ru-RU" sz="2000" u="sng" dirty="0">
                <a:solidFill>
                  <a:schemeClr val="bg2">
                    <a:lumMod val="50000"/>
                  </a:schemeClr>
                </a:solidFill>
                <a:effectLst/>
                <a:latin typeface="Times New Roman"/>
                <a:ea typeface="Times New Roman"/>
              </a:rPr>
              <a:t>Проблема:</a:t>
            </a:r>
            <a:r>
              <a:rPr lang="ru-RU" sz="1600" dirty="0">
                <a:effectLst/>
                <a:latin typeface="Times New Roman"/>
                <a:ea typeface="Times New Roman"/>
              </a:rPr>
              <a:t/>
            </a:r>
            <a:br>
              <a:rPr lang="ru-RU" sz="1600" dirty="0">
                <a:effectLst/>
                <a:latin typeface="Times New Roman"/>
                <a:ea typeface="Times New Roman"/>
              </a:rPr>
            </a:br>
            <a:r>
              <a:rPr lang="ru-RU" sz="1800" dirty="0">
                <a:effectLst/>
                <a:latin typeface="Times New Roman"/>
                <a:ea typeface="Times New Roman"/>
              </a:rPr>
              <a:t>Рост научно-технического прогресса, новые открытия и технические изобретения отодвинули на второй план духовные ценности. Проблемы воспитания у подрастающего поколения любви к своей малой Родине выпали из поля зрения </a:t>
            </a:r>
            <a:r>
              <a:rPr lang="ru-RU" sz="1800" dirty="0" smtClean="0">
                <a:effectLst/>
                <a:latin typeface="Times New Roman"/>
                <a:ea typeface="Times New Roman"/>
              </a:rPr>
              <a:t>учёных </a:t>
            </a:r>
            <a:r>
              <a:rPr lang="ru-RU" sz="1800" dirty="0">
                <a:effectLst/>
                <a:latin typeface="Times New Roman"/>
                <a:ea typeface="Times New Roman"/>
              </a:rPr>
              <a:t>и практиков на многие годы. С введением в действие закона РФ “Об образовании” произошли существенные изменения в развитии системы образования. Это повлекло изменения содержания образования. Теперь же одним из приоритетных направлений стало знакомство детей дошкольного возраста с национальным и региональным культурным наследием, и историей страны, края. </a:t>
            </a:r>
            <a:r>
              <a:rPr lang="ru-RU" sz="1600" dirty="0">
                <a:effectLst/>
                <a:latin typeface="Times New Roman"/>
                <a:ea typeface="Times New Roman"/>
              </a:rPr>
              <a:t/>
            </a:r>
            <a:br>
              <a:rPr lang="ru-RU" sz="1600" dirty="0">
                <a:effectLst/>
                <a:latin typeface="Times New Roman"/>
                <a:ea typeface="Times New Roman"/>
              </a:rPr>
            </a:br>
            <a:endParaRPr lang="ru-RU" sz="1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052" y="4581128"/>
            <a:ext cx="2914147" cy="21839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205999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496944" cy="2376264"/>
          </a:xfrm>
        </p:spPr>
        <p:txBody>
          <a:bodyPr/>
          <a:lstStyle/>
          <a:p>
            <a:pPr marL="0" lvl="0" indent="0" algn="l">
              <a:spcBef>
                <a:spcPts val="0"/>
              </a:spcBef>
              <a:buNone/>
              <a:defRPr/>
            </a:pPr>
            <a:r>
              <a:rPr lang="ru-RU" altLang="ru-RU" sz="2800" dirty="0" smtClean="0">
                <a:solidFill>
                  <a:srgbClr val="00B050"/>
                </a:solidFill>
                <a:effectLst/>
                <a:latin typeface="Times New Roman" pitchFamily="18" charset="0"/>
                <a:ea typeface="FedraSansPro-Light"/>
                <a:cs typeface="Times New Roman" pitchFamily="18" charset="0"/>
              </a:rPr>
              <a:t/>
            </a:r>
            <a:br>
              <a:rPr lang="ru-RU" altLang="ru-RU" sz="2800" dirty="0" smtClean="0">
                <a:solidFill>
                  <a:srgbClr val="00B050"/>
                </a:solidFill>
                <a:effectLst/>
                <a:latin typeface="Times New Roman" pitchFamily="18" charset="0"/>
                <a:ea typeface="FedraSansPro-Light"/>
                <a:cs typeface="Times New Roman" pitchFamily="18" charset="0"/>
              </a:rPr>
            </a:br>
            <a:r>
              <a:rPr lang="ru-RU" altLang="ru-RU" sz="2400" u="sng" dirty="0">
                <a:solidFill>
                  <a:schemeClr val="bg2">
                    <a:lumMod val="50000"/>
                  </a:schemeClr>
                </a:solidFill>
                <a:effectLst/>
                <a:latin typeface="Times New Roman" pitchFamily="18" charset="0"/>
                <a:ea typeface="FedraSansPro-Light"/>
                <a:cs typeface="Times New Roman" pitchFamily="18" charset="0"/>
              </a:rPr>
              <a:t>Цель проекта:</a:t>
            </a:r>
            <a:r>
              <a:rPr lang="ru-RU" altLang="ru-RU" sz="2400" u="sng" dirty="0">
                <a:solidFill>
                  <a:schemeClr val="tx1"/>
                </a:solidFill>
                <a:effectLst/>
                <a:latin typeface="Times New Roman" pitchFamily="18" charset="0"/>
                <a:ea typeface="FedraSansPro-Light"/>
                <a:cs typeface="Times New Roman" pitchFamily="18" charset="0"/>
              </a:rPr>
              <a:t/>
            </a:r>
            <a:br>
              <a:rPr lang="ru-RU" altLang="ru-RU" sz="2400" u="sng" dirty="0">
                <a:solidFill>
                  <a:schemeClr val="tx1"/>
                </a:solidFill>
                <a:effectLst/>
                <a:latin typeface="Times New Roman" pitchFamily="18" charset="0"/>
                <a:ea typeface="FedraSansPro-Light"/>
                <a:cs typeface="Times New Roman" pitchFamily="18" charset="0"/>
              </a:rPr>
            </a:br>
            <a:r>
              <a:rPr lang="ru-RU" altLang="ru-RU" sz="2400" dirty="0">
                <a:solidFill>
                  <a:schemeClr val="tx1"/>
                </a:solidFill>
                <a:effectLst/>
                <a:latin typeface="Times New Roman" pitchFamily="18" charset="0"/>
                <a:ea typeface="FedraSansPro-Light"/>
                <a:cs typeface="Times New Roman" pitchFamily="18" charset="0"/>
              </a:rPr>
              <a:t>Воспитание гражданских чувств, чувства любви к Родине, родному краю; развитие способностей к практическому и умственному экспериментированию, речевому планированию, логическим операциям.</a:t>
            </a:r>
            <a:r>
              <a:rPr lang="ru-RU" altLang="ru-RU" sz="2800" dirty="0">
                <a:solidFill>
                  <a:srgbClr val="00B050"/>
                </a:solidFill>
                <a:effectLst/>
                <a:latin typeface="Times New Roman" pitchFamily="18" charset="0"/>
                <a:ea typeface="FedraSansPro-Light"/>
                <a:cs typeface="Times New Roman" pitchFamily="18" charset="0"/>
              </a:rPr>
              <a:t/>
            </a:r>
            <a:br>
              <a:rPr lang="ru-RU" altLang="ru-RU" sz="2800" dirty="0">
                <a:solidFill>
                  <a:srgbClr val="00B050"/>
                </a:solidFill>
                <a:effectLst/>
                <a:latin typeface="Times New Roman" pitchFamily="18" charset="0"/>
                <a:ea typeface="FedraSansPro-Light"/>
                <a:cs typeface="Times New Roman" pitchFamily="18" charset="0"/>
              </a:rPr>
            </a:br>
            <a:r>
              <a:rPr lang="ru-RU" altLang="ru-RU" sz="2800" dirty="0" smtClean="0">
                <a:solidFill>
                  <a:srgbClr val="00B050"/>
                </a:solidFill>
                <a:effectLst/>
                <a:latin typeface="Times New Roman" pitchFamily="18" charset="0"/>
                <a:ea typeface="FedraSansPro-Light"/>
                <a:cs typeface="Times New Roman" pitchFamily="18" charset="0"/>
              </a:rPr>
              <a:t/>
            </a:r>
            <a:br>
              <a:rPr lang="ru-RU" altLang="ru-RU" sz="2800" dirty="0" smtClean="0">
                <a:solidFill>
                  <a:srgbClr val="00B050"/>
                </a:solidFill>
                <a:effectLst/>
                <a:latin typeface="Times New Roman" pitchFamily="18" charset="0"/>
                <a:ea typeface="FedraSansPro-Light"/>
                <a:cs typeface="Times New Roman" pitchFamily="18" charset="0"/>
              </a:rPr>
            </a:br>
            <a:r>
              <a:rPr lang="ru-RU" sz="2800" dirty="0">
                <a:solidFill>
                  <a:srgbClr val="FFFFFF"/>
                </a:solidFill>
                <a:effectLst/>
                <a:latin typeface="Times New Roman" pitchFamily="18" charset="0"/>
                <a:ea typeface="+mn-ea"/>
                <a:cs typeface="Times New Roman" pitchFamily="18" charset="0"/>
              </a:rPr>
              <a:t/>
            </a:r>
            <a:br>
              <a:rPr lang="ru-RU" sz="2800" dirty="0">
                <a:solidFill>
                  <a:srgbClr val="FFFFFF"/>
                </a:solidFill>
                <a:effectLst/>
                <a:latin typeface="Times New Roman" pitchFamily="18" charset="0"/>
                <a:ea typeface="+mn-ea"/>
                <a:cs typeface="Times New Roman" pitchFamily="18" charset="0"/>
              </a:rPr>
            </a:br>
            <a:r>
              <a:rPr lang="ru-RU" altLang="ru-RU" sz="2800" dirty="0">
                <a:solidFill>
                  <a:srgbClr val="00B050"/>
                </a:solidFill>
                <a:effectLst/>
                <a:latin typeface="Times New Roman" pitchFamily="18" charset="0"/>
                <a:ea typeface="FedraSansPro-Light"/>
                <a:cs typeface="Times New Roman" pitchFamily="18" charset="0"/>
              </a:rPr>
              <a:t/>
            </a:r>
            <a:br>
              <a:rPr lang="ru-RU" altLang="ru-RU" sz="2800" dirty="0">
                <a:solidFill>
                  <a:srgbClr val="00B050"/>
                </a:solidFill>
                <a:effectLst/>
                <a:latin typeface="Times New Roman" pitchFamily="18" charset="0"/>
                <a:ea typeface="FedraSansPro-Light"/>
                <a:cs typeface="Times New Roman" pitchFamily="18" charset="0"/>
              </a:rPr>
            </a:br>
            <a:r>
              <a:rPr lang="ru-RU" altLang="ru-RU" sz="2800" dirty="0" smtClean="0">
                <a:solidFill>
                  <a:srgbClr val="00B050"/>
                </a:solidFill>
                <a:effectLst/>
                <a:latin typeface="Times New Roman" pitchFamily="18" charset="0"/>
                <a:ea typeface="FedraSansPro-Light"/>
                <a:cs typeface="Times New Roman" pitchFamily="18" charset="0"/>
              </a:rPr>
              <a:t/>
            </a:r>
            <a:br>
              <a:rPr lang="ru-RU" altLang="ru-RU" sz="2800" dirty="0" smtClean="0">
                <a:solidFill>
                  <a:srgbClr val="00B050"/>
                </a:solidFill>
                <a:effectLst/>
                <a:latin typeface="Times New Roman" pitchFamily="18" charset="0"/>
                <a:ea typeface="FedraSansPro-Light"/>
                <a:cs typeface="Times New Roman" pitchFamily="18" charset="0"/>
              </a:rPr>
            </a:br>
            <a:r>
              <a:rPr lang="ru-RU" altLang="ru-RU" sz="2800" dirty="0" smtClean="0">
                <a:solidFill>
                  <a:srgbClr val="00B050"/>
                </a:solidFill>
                <a:effectLst/>
                <a:latin typeface="Times New Roman" pitchFamily="18" charset="0"/>
                <a:ea typeface="FedraSansPro-Light"/>
                <a:cs typeface="Times New Roman" pitchFamily="18" charset="0"/>
              </a:rPr>
              <a:t/>
            </a:r>
            <a:br>
              <a:rPr lang="ru-RU" altLang="ru-RU" sz="2800" dirty="0" smtClean="0">
                <a:solidFill>
                  <a:srgbClr val="00B050"/>
                </a:solidFill>
                <a:effectLst/>
                <a:latin typeface="Times New Roman" pitchFamily="18" charset="0"/>
                <a:ea typeface="FedraSansPro-Light"/>
                <a:cs typeface="Times New Roman" pitchFamily="18" charset="0"/>
              </a:rPr>
            </a:br>
            <a:endParaRPr lang="ru-RU" altLang="ru-RU" sz="2800" dirty="0">
              <a:solidFill>
                <a:srgbClr val="00B050"/>
              </a:solidFill>
              <a:effectLst/>
              <a:latin typeface="Times New Roman" pitchFamily="18" charset="0"/>
              <a:ea typeface="FedraSansPro-Light"/>
              <a:cs typeface="Times New Roman" pitchFamily="18"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2903342"/>
            <a:ext cx="5428722" cy="3596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395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332656"/>
            <a:ext cx="8568951" cy="792088"/>
          </a:xfrm>
        </p:spPr>
        <p:txBody>
          <a:bodyPr/>
          <a:lstStyle/>
          <a:p>
            <a:pPr algn="l">
              <a:lnSpc>
                <a:spcPct val="150000"/>
              </a:lnSpc>
              <a:spcAft>
                <a:spcPts val="0"/>
              </a:spcAft>
            </a:pPr>
            <a:r>
              <a:rPr lang="ru-RU" sz="1800" u="sng" dirty="0">
                <a:solidFill>
                  <a:schemeClr val="tx1"/>
                </a:solidFill>
                <a:effectLst/>
                <a:latin typeface="Times New Roman" pitchFamily="18" charset="0"/>
                <a:ea typeface="Times New Roman"/>
                <a:cs typeface="Times New Roman" pitchFamily="18" charset="0"/>
              </a:rPr>
              <a:t>Задачи проекта: </a:t>
            </a:r>
            <a:br>
              <a:rPr lang="ru-RU" sz="1800" u="sng" dirty="0">
                <a:solidFill>
                  <a:schemeClr val="tx1"/>
                </a:solidFill>
                <a:effectLst/>
                <a:latin typeface="Times New Roman" pitchFamily="18" charset="0"/>
                <a:ea typeface="Times New Roman"/>
                <a:cs typeface="Times New Roman" pitchFamily="18" charset="0"/>
              </a:rPr>
            </a:br>
            <a:r>
              <a:rPr lang="ru-RU" sz="1800" dirty="0">
                <a:effectLst/>
                <a:latin typeface="Times New Roman" pitchFamily="18" charset="0"/>
                <a:ea typeface="Calibri"/>
                <a:cs typeface="Times New Roman" pitchFamily="18" charset="0"/>
              </a:rPr>
              <a:t>Воспитывать у ребёнка чувство любви и привязанности к своей семье, дому, детскому саду, городу. </a:t>
            </a:r>
            <a:br>
              <a:rPr lang="ru-RU" sz="1800" dirty="0">
                <a:effectLst/>
                <a:latin typeface="Times New Roman" pitchFamily="18" charset="0"/>
                <a:ea typeface="Calibri"/>
                <a:cs typeface="Times New Roman" pitchFamily="18" charset="0"/>
              </a:rPr>
            </a:br>
            <a:r>
              <a:rPr lang="ru-RU" sz="1800" dirty="0">
                <a:effectLst/>
                <a:latin typeface="Times New Roman" pitchFamily="18" charset="0"/>
                <a:ea typeface="Calibri"/>
                <a:cs typeface="Times New Roman" pitchFamily="18" charset="0"/>
              </a:rPr>
              <a:t>Развивать чувство ответственности и гордости за свою страну.</a:t>
            </a:r>
            <a:br>
              <a:rPr lang="ru-RU" sz="1800" dirty="0">
                <a:effectLst/>
                <a:latin typeface="Times New Roman" pitchFamily="18" charset="0"/>
                <a:ea typeface="Calibri"/>
                <a:cs typeface="Times New Roman" pitchFamily="18" charset="0"/>
              </a:rPr>
            </a:br>
            <a:r>
              <a:rPr lang="ru-RU" sz="1800" dirty="0">
                <a:effectLst/>
                <a:latin typeface="Times New Roman" pitchFamily="18" charset="0"/>
                <a:ea typeface="Calibri"/>
                <a:cs typeface="Times New Roman" pitchFamily="18" charset="0"/>
              </a:rPr>
              <a:t>Воспитывать уважение к труду, русским промыслам.</a:t>
            </a:r>
            <a:br>
              <a:rPr lang="ru-RU" sz="1800" dirty="0">
                <a:effectLst/>
                <a:latin typeface="Times New Roman" pitchFamily="18" charset="0"/>
                <a:ea typeface="Calibri"/>
                <a:cs typeface="Times New Roman" pitchFamily="18" charset="0"/>
              </a:rPr>
            </a:br>
            <a:r>
              <a:rPr lang="ru-RU" sz="1800" dirty="0">
                <a:effectLst/>
                <a:latin typeface="Times New Roman" pitchFamily="18" charset="0"/>
                <a:ea typeface="Calibri"/>
                <a:cs typeface="Times New Roman" pitchFamily="18" charset="0"/>
              </a:rPr>
              <a:t>Воспитывать любовь к родному краю, умение видеть прекрасное, гордиться им. </a:t>
            </a:r>
            <a:br>
              <a:rPr lang="ru-RU" sz="1800" dirty="0">
                <a:effectLst/>
                <a:latin typeface="Times New Roman" pitchFamily="18" charset="0"/>
                <a:ea typeface="Calibri"/>
                <a:cs typeface="Times New Roman" pitchFamily="18" charset="0"/>
              </a:rPr>
            </a:br>
            <a:r>
              <a:rPr lang="ru-RU" sz="1800" dirty="0" smtClean="0">
                <a:effectLst/>
                <a:latin typeface="Times New Roman" pitchFamily="18" charset="0"/>
                <a:ea typeface="Calibri"/>
                <a:cs typeface="Times New Roman" pitchFamily="18" charset="0"/>
              </a:rPr>
              <a:t>Создать благоприятную среду обеспечивающую эмоциональное развитие.</a:t>
            </a:r>
            <a:r>
              <a:rPr lang="ru-RU" sz="1800" dirty="0">
                <a:effectLst/>
                <a:latin typeface="Times New Roman" pitchFamily="18" charset="0"/>
                <a:ea typeface="Calibri"/>
                <a:cs typeface="Times New Roman" pitchFamily="18" charset="0"/>
              </a:rPr>
              <a:t/>
            </a:r>
            <a:br>
              <a:rPr lang="ru-RU" sz="1800" dirty="0">
                <a:effectLst/>
                <a:latin typeface="Times New Roman" pitchFamily="18" charset="0"/>
                <a:ea typeface="Calibri"/>
                <a:cs typeface="Times New Roman" pitchFamily="18" charset="0"/>
              </a:rPr>
            </a:br>
            <a:r>
              <a:rPr lang="ru-RU" sz="1800" dirty="0">
                <a:effectLst/>
                <a:latin typeface="Times New Roman" pitchFamily="18" charset="0"/>
                <a:ea typeface="Calibri"/>
                <a:cs typeface="Times New Roman" pitchFamily="18" charset="0"/>
              </a:rPr>
              <a:t>Формировать экологическую культуру у детей и их родителей, желание принимать участие в проведении мероприятий по охране окружающей среды.</a:t>
            </a:r>
          </a:p>
        </p:txBody>
      </p:sp>
      <p:sp>
        <p:nvSpPr>
          <p:cNvPr id="4" name="TextBox 3"/>
          <p:cNvSpPr txBox="1"/>
          <p:nvPr/>
        </p:nvSpPr>
        <p:spPr>
          <a:xfrm>
            <a:off x="323528" y="1170788"/>
            <a:ext cx="2952327" cy="523220"/>
          </a:xfrm>
          <a:prstGeom prst="rect">
            <a:avLst/>
          </a:prstGeom>
          <a:noFill/>
        </p:spPr>
        <p:txBody>
          <a:bodyPr wrap="square" rtlCol="0">
            <a:spAutoFit/>
          </a:bodyPr>
          <a:lstStyle/>
          <a:p>
            <a:r>
              <a:rPr lang="ru-RU" sz="1400" dirty="0"/>
              <a:t/>
            </a:r>
            <a:br>
              <a:rPr lang="ru-RU" sz="1400" dirty="0"/>
            </a:br>
            <a:endParaRPr lang="ru-RU" sz="1400"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5" y="4533600"/>
            <a:ext cx="2952330" cy="22142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11981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272808" cy="3456384"/>
          </a:xfrm>
        </p:spPr>
        <p:txBody>
          <a:bodyPr/>
          <a:lstStyle/>
          <a:p>
            <a:pPr algn="ctr"/>
            <a:r>
              <a:rPr lang="ru-RU" sz="2400" u="sng" dirty="0">
                <a:solidFill>
                  <a:schemeClr val="bg2">
                    <a:lumMod val="50000"/>
                  </a:schemeClr>
                </a:solidFill>
                <a:effectLst/>
                <a:latin typeface="Times New Roman" pitchFamily="18" charset="0"/>
                <a:cs typeface="Times New Roman" pitchFamily="18" charset="0"/>
              </a:rPr>
              <a:t>Принципы решения задач проекта</a:t>
            </a:r>
            <a:r>
              <a:rPr lang="ru-RU" sz="2400" dirty="0">
                <a:solidFill>
                  <a:schemeClr val="bg2">
                    <a:lumMod val="50000"/>
                  </a:schemeClr>
                </a:solidFill>
                <a:effectLst/>
                <a:latin typeface="Times New Roman" pitchFamily="18" charset="0"/>
                <a:cs typeface="Times New Roman" pitchFamily="18" charset="0"/>
              </a:rPr>
              <a:t>:</a:t>
            </a:r>
            <a:br>
              <a:rPr lang="ru-RU" sz="2400" dirty="0">
                <a:solidFill>
                  <a:schemeClr val="bg2">
                    <a:lumMod val="50000"/>
                  </a:schemeClr>
                </a:solidFill>
                <a:effectLst/>
                <a:latin typeface="Times New Roman" pitchFamily="18" charset="0"/>
                <a:cs typeface="Times New Roman" pitchFamily="18" charset="0"/>
              </a:rPr>
            </a:br>
            <a:r>
              <a:rPr lang="ru-RU" sz="2400" dirty="0" smtClean="0">
                <a:effectLst/>
                <a:latin typeface="Times New Roman" pitchFamily="18" charset="0"/>
                <a:cs typeface="Times New Roman" pitchFamily="18" charset="0"/>
              </a:rPr>
              <a:t>1</a:t>
            </a:r>
            <a:r>
              <a:rPr lang="ru-RU" sz="2400" u="sng" dirty="0" smtClean="0">
                <a:effectLst/>
                <a:latin typeface="Times New Roman" pitchFamily="18" charset="0"/>
                <a:cs typeface="Times New Roman" pitchFamily="18" charset="0"/>
              </a:rPr>
              <a:t>.Принцип </a:t>
            </a:r>
            <a:r>
              <a:rPr lang="ru-RU" sz="2400" u="sng" dirty="0">
                <a:effectLst/>
                <a:latin typeface="Times New Roman" pitchFamily="18" charset="0"/>
                <a:cs typeface="Times New Roman" pitchFamily="18" charset="0"/>
              </a:rPr>
              <a:t>позитивного центризма</a:t>
            </a:r>
            <a:r>
              <a:rPr lang="ru-RU" sz="2400" dirty="0">
                <a:effectLst/>
                <a:latin typeface="Times New Roman" pitchFamily="18" charset="0"/>
                <a:cs typeface="Times New Roman" pitchFamily="18" charset="0"/>
              </a:rPr>
              <a:t> (отбор знаний, актуальных возрасту ребёнка)</a:t>
            </a:r>
            <a:br>
              <a:rPr lang="ru-RU" sz="2400" dirty="0">
                <a:effectLst/>
                <a:latin typeface="Times New Roman" pitchFamily="18" charset="0"/>
                <a:cs typeface="Times New Roman" pitchFamily="18" charset="0"/>
              </a:rPr>
            </a:br>
            <a:r>
              <a:rPr lang="ru-RU" sz="2400" u="sng" dirty="0" smtClean="0">
                <a:effectLst/>
                <a:latin typeface="Times New Roman" pitchFamily="18" charset="0"/>
                <a:cs typeface="Times New Roman" pitchFamily="18" charset="0"/>
              </a:rPr>
              <a:t>2.Принцип </a:t>
            </a:r>
            <a:r>
              <a:rPr lang="ru-RU" sz="2400" u="sng" dirty="0" err="1" smtClean="0">
                <a:effectLst/>
                <a:latin typeface="Times New Roman" pitchFamily="18" charset="0"/>
                <a:cs typeface="Times New Roman" pitchFamily="18" charset="0"/>
              </a:rPr>
              <a:t>гуманизации</a:t>
            </a:r>
            <a:r>
              <a:rPr lang="ru-RU" sz="2400" u="sng" dirty="0" smtClean="0">
                <a:effectLst/>
                <a:latin typeface="Times New Roman" pitchFamily="18" charset="0"/>
                <a:cs typeface="Times New Roman" pitchFamily="18" charset="0"/>
              </a:rPr>
              <a:t>.</a:t>
            </a:r>
            <a:br>
              <a:rPr lang="ru-RU" sz="2400" u="sng" dirty="0" smtClean="0">
                <a:effectLst/>
                <a:latin typeface="Times New Roman" pitchFamily="18" charset="0"/>
                <a:cs typeface="Times New Roman" pitchFamily="18" charset="0"/>
              </a:rPr>
            </a:br>
            <a:r>
              <a:rPr lang="ru-RU" sz="2400" u="sng" dirty="0" smtClean="0">
                <a:effectLst/>
                <a:latin typeface="Times New Roman" pitchFamily="18" charset="0"/>
                <a:cs typeface="Times New Roman" pitchFamily="18" charset="0"/>
              </a:rPr>
              <a:t>3.Принцип </a:t>
            </a:r>
            <a:r>
              <a:rPr lang="ru-RU" sz="2400" u="sng" dirty="0">
                <a:effectLst/>
                <a:latin typeface="Times New Roman" pitchFamily="18" charset="0"/>
                <a:cs typeface="Times New Roman" pitchFamily="18" charset="0"/>
              </a:rPr>
              <a:t>дифференциации</a:t>
            </a:r>
            <a:br>
              <a:rPr lang="ru-RU" sz="2400" u="sng" dirty="0">
                <a:effectLst/>
                <a:latin typeface="Times New Roman" pitchFamily="18" charset="0"/>
                <a:cs typeface="Times New Roman" pitchFamily="18" charset="0"/>
              </a:rPr>
            </a:br>
            <a:r>
              <a:rPr lang="ru-RU" sz="2400" u="sng" dirty="0" smtClean="0">
                <a:effectLst/>
                <a:latin typeface="Times New Roman" pitchFamily="18" charset="0"/>
                <a:cs typeface="Times New Roman" pitchFamily="18" charset="0"/>
              </a:rPr>
              <a:t>4.Принцип </a:t>
            </a:r>
            <a:r>
              <a:rPr lang="ru-RU" sz="2400" u="sng" dirty="0" err="1">
                <a:effectLst/>
                <a:latin typeface="Times New Roman" pitchFamily="18" charset="0"/>
                <a:cs typeface="Times New Roman" pitchFamily="18" charset="0"/>
              </a:rPr>
              <a:t>интегративности</a:t>
            </a:r>
            <a:r>
              <a:rPr lang="ru-RU" sz="2400" u="sng" dirty="0">
                <a:effectLst/>
                <a:latin typeface="Times New Roman" pitchFamily="18" charset="0"/>
                <a:cs typeface="Times New Roman" pitchFamily="18" charset="0"/>
              </a:rPr>
              <a:t>.</a:t>
            </a:r>
            <a:br>
              <a:rPr lang="ru-RU" sz="2400" u="sng" dirty="0">
                <a:effectLst/>
                <a:latin typeface="Times New Roman" pitchFamily="18" charset="0"/>
                <a:cs typeface="Times New Roman" pitchFamily="18" charset="0"/>
              </a:rPr>
            </a:br>
            <a:r>
              <a:rPr lang="ru-RU" sz="2400" u="sng" dirty="0">
                <a:effectLst/>
                <a:latin typeface="Times New Roman" pitchFamily="18" charset="0"/>
                <a:cs typeface="Times New Roman" pitchFamily="18" charset="0"/>
              </a:rPr>
              <a:t/>
            </a:r>
            <a:br>
              <a:rPr lang="ru-RU" sz="2400" u="sng" dirty="0">
                <a:effectLst/>
                <a:latin typeface="Times New Roman" pitchFamily="18" charset="0"/>
                <a:cs typeface="Times New Roman" pitchFamily="18" charset="0"/>
              </a:rPr>
            </a:br>
            <a:r>
              <a:rPr lang="ru-RU" sz="2400" u="sng" dirty="0">
                <a:solidFill>
                  <a:schemeClr val="bg2">
                    <a:lumMod val="50000"/>
                  </a:schemeClr>
                </a:solidFill>
                <a:effectLst/>
                <a:latin typeface="Times New Roman" pitchFamily="18" charset="0"/>
                <a:cs typeface="Times New Roman" pitchFamily="18" charset="0"/>
              </a:rPr>
              <a:t>Вид проекта: информационно-практический</a:t>
            </a:r>
            <a:r>
              <a:rPr lang="ru-RU" sz="2400" u="sng" dirty="0">
                <a:effectLst/>
                <a:latin typeface="Times New Roman" pitchFamily="18" charset="0"/>
                <a:cs typeface="Times New Roman" pitchFamily="18" charset="0"/>
              </a:rPr>
              <a:t/>
            </a:r>
            <a:br>
              <a:rPr lang="ru-RU" sz="2400" u="sng" dirty="0">
                <a:effectLst/>
                <a:latin typeface="Times New Roman" pitchFamily="18" charset="0"/>
                <a:cs typeface="Times New Roman" pitchFamily="18" charset="0"/>
              </a:rPr>
            </a:br>
            <a:r>
              <a:rPr lang="ru-RU" sz="2400" u="sng" dirty="0">
                <a:effectLst/>
                <a:latin typeface="Times New Roman" pitchFamily="18" charset="0"/>
                <a:cs typeface="Times New Roman" pitchFamily="18" charset="0"/>
              </a:rPr>
              <a:t>Участники проекта: </a:t>
            </a:r>
            <a:br>
              <a:rPr lang="ru-RU" sz="2400" u="sng" dirty="0">
                <a:effectLst/>
                <a:latin typeface="Times New Roman" pitchFamily="18" charset="0"/>
                <a:cs typeface="Times New Roman" pitchFamily="18" charset="0"/>
              </a:rPr>
            </a:br>
            <a:r>
              <a:rPr lang="ru-RU" sz="2400" u="sng" dirty="0" smtClean="0">
                <a:effectLst/>
                <a:latin typeface="Times New Roman" pitchFamily="18" charset="0"/>
                <a:cs typeface="Times New Roman" pitchFamily="18" charset="0"/>
              </a:rPr>
              <a:t> Воспитанники </a:t>
            </a:r>
            <a:r>
              <a:rPr lang="ru-RU" sz="2400" u="sng" dirty="0">
                <a:effectLst/>
                <a:latin typeface="Times New Roman" pitchFamily="18" charset="0"/>
                <a:cs typeface="Times New Roman" pitchFamily="18" charset="0"/>
              </a:rPr>
              <a:t>ДОУ</a:t>
            </a:r>
            <a:br>
              <a:rPr lang="ru-RU" sz="2400" u="sng" dirty="0">
                <a:effectLst/>
                <a:latin typeface="Times New Roman" pitchFamily="18" charset="0"/>
                <a:cs typeface="Times New Roman" pitchFamily="18" charset="0"/>
              </a:rPr>
            </a:br>
            <a:r>
              <a:rPr lang="ru-RU" sz="2400" u="sng" dirty="0" smtClean="0">
                <a:effectLst/>
                <a:latin typeface="Times New Roman" pitchFamily="18" charset="0"/>
                <a:cs typeface="Times New Roman" pitchFamily="18" charset="0"/>
              </a:rPr>
              <a:t>Педагоги </a:t>
            </a:r>
            <a:r>
              <a:rPr lang="ru-RU" sz="2400" u="sng" dirty="0">
                <a:effectLst/>
                <a:latin typeface="Times New Roman" pitchFamily="18" charset="0"/>
                <a:cs typeface="Times New Roman" pitchFamily="18" charset="0"/>
              </a:rPr>
              <a:t>ДОУ</a:t>
            </a:r>
            <a:br>
              <a:rPr lang="ru-RU" sz="2400" u="sng" dirty="0">
                <a:effectLst/>
                <a:latin typeface="Times New Roman" pitchFamily="18" charset="0"/>
                <a:cs typeface="Times New Roman" pitchFamily="18" charset="0"/>
              </a:rPr>
            </a:br>
            <a:r>
              <a:rPr lang="ru-RU" sz="2400" u="sng" dirty="0" smtClean="0">
                <a:effectLst/>
                <a:latin typeface="Times New Roman" pitchFamily="18" charset="0"/>
                <a:cs typeface="Times New Roman" pitchFamily="18" charset="0"/>
              </a:rPr>
              <a:t>Родители</a:t>
            </a:r>
            <a:r>
              <a:rPr lang="ru-RU" sz="2400" u="sng" dirty="0">
                <a:effectLst/>
                <a:latin typeface="Times New Roman" pitchFamily="18" charset="0"/>
                <a:cs typeface="Times New Roman" pitchFamily="18" charset="0"/>
              </a:rPr>
              <a:t/>
            </a:r>
            <a:br>
              <a:rPr lang="ru-RU" sz="2400" u="sng" dirty="0">
                <a:effectLst/>
                <a:latin typeface="Times New Roman" pitchFamily="18" charset="0"/>
                <a:cs typeface="Times New Roman" pitchFamily="18" charset="0"/>
              </a:rPr>
            </a:br>
            <a:endParaRPr lang="ru-RU" sz="2400" u="sng" dirty="0">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86606"/>
            <a:ext cx="295232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40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1" y="260648"/>
            <a:ext cx="7694240" cy="4680520"/>
          </a:xfrm>
        </p:spPr>
        <p:txBody>
          <a:bodyPr/>
          <a:lstStyle/>
          <a:p>
            <a:pPr algn="l"/>
            <a:r>
              <a:rPr lang="ru-RU" sz="2000" u="sng" dirty="0">
                <a:solidFill>
                  <a:schemeClr val="bg2">
                    <a:lumMod val="50000"/>
                  </a:schemeClr>
                </a:solidFill>
                <a:effectLst/>
              </a:rPr>
              <a:t>Этапы реализации проекта</a:t>
            </a:r>
            <a:r>
              <a:rPr lang="ru-RU" sz="2000" dirty="0">
                <a:effectLst/>
              </a:rPr>
              <a:t>:</a:t>
            </a:r>
            <a:br>
              <a:rPr lang="ru-RU" sz="2000" dirty="0">
                <a:effectLst/>
              </a:rPr>
            </a:br>
            <a:r>
              <a:rPr lang="ru-RU" sz="2000" dirty="0">
                <a:effectLst/>
              </a:rPr>
              <a:t>1.Подготовительный</a:t>
            </a:r>
            <a:r>
              <a:rPr lang="ru-RU" sz="2000" b="0" dirty="0">
                <a:effectLst/>
              </a:rPr>
              <a:t>.  Сбор и анализ информации по темам, создание предметно- развивающей среды, приобретение художественной и методической литературы.</a:t>
            </a:r>
            <a:r>
              <a:rPr lang="ru-RU" sz="2000" dirty="0">
                <a:effectLst/>
              </a:rPr>
              <a:t/>
            </a:r>
            <a:br>
              <a:rPr lang="ru-RU" sz="2000" dirty="0">
                <a:effectLst/>
              </a:rPr>
            </a:br>
            <a:r>
              <a:rPr lang="ru-RU" sz="2000" dirty="0">
                <a:effectLst/>
              </a:rPr>
              <a:t>2.Основной</a:t>
            </a:r>
            <a:r>
              <a:rPr lang="ru-RU" sz="2000" b="0" dirty="0">
                <a:effectLst/>
              </a:rPr>
              <a:t>.  Проведение ООД, бесед, развлечений, досугов, совместных конкурсов творческого мастерства.</a:t>
            </a:r>
            <a:r>
              <a:rPr lang="ru-RU" sz="2000" dirty="0">
                <a:effectLst/>
              </a:rPr>
              <a:t/>
            </a:r>
            <a:br>
              <a:rPr lang="ru-RU" sz="2000" dirty="0">
                <a:effectLst/>
              </a:rPr>
            </a:br>
            <a:r>
              <a:rPr lang="ru-RU" sz="2000" dirty="0">
                <a:effectLst/>
              </a:rPr>
              <a:t>3.Заключительный</a:t>
            </a:r>
            <a:r>
              <a:rPr lang="ru-RU" sz="2000" b="0" dirty="0">
                <a:effectLst/>
              </a:rPr>
              <a:t>.  Оценка результатов.</a:t>
            </a:r>
            <a:endParaRPr lang="ru-RU" sz="2000" dirty="0">
              <a:effectLst/>
            </a:endParaRPr>
          </a:p>
        </p:txBody>
      </p:sp>
      <p:sp>
        <p:nvSpPr>
          <p:cNvPr id="3" name="AutoShape 5" descr="https://catherineasquithgallery.com/uploads/posts/2021-02/1613518401_37-p-fon-dlya-prezentatsii-na-temu-folklor-4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9456" y="2925192"/>
            <a:ext cx="2644120" cy="374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036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404664"/>
            <a:ext cx="7766248" cy="5110504"/>
          </a:xfrm>
        </p:spPr>
        <p:txBody>
          <a:bodyPr/>
          <a:lstStyle/>
          <a:p>
            <a:pPr algn="l"/>
            <a:r>
              <a:rPr lang="ru-RU" sz="2400" u="sng" dirty="0">
                <a:solidFill>
                  <a:schemeClr val="bg2">
                    <a:lumMod val="50000"/>
                  </a:schemeClr>
                </a:solidFill>
                <a:effectLst/>
              </a:rPr>
              <a:t>Предполагаемые результаты:</a:t>
            </a:r>
            <a:r>
              <a:rPr lang="ru-RU" sz="2000" u="sng" dirty="0">
                <a:solidFill>
                  <a:schemeClr val="bg2">
                    <a:lumMod val="50000"/>
                  </a:schemeClr>
                </a:solidFill>
                <a:effectLst/>
              </a:rPr>
              <a:t/>
            </a:r>
            <a:br>
              <a:rPr lang="ru-RU" sz="2000" u="sng" dirty="0">
                <a:solidFill>
                  <a:schemeClr val="bg2">
                    <a:lumMod val="50000"/>
                  </a:schemeClr>
                </a:solidFill>
                <a:effectLst/>
              </a:rPr>
            </a:br>
            <a:r>
              <a:rPr lang="ru-RU" sz="2000" dirty="0" smtClean="0">
                <a:effectLst/>
              </a:rPr>
              <a:t>1.Итоговым </a:t>
            </a:r>
            <a:r>
              <a:rPr lang="ru-RU" sz="2000" dirty="0">
                <a:effectLst/>
              </a:rPr>
              <a:t>результатом является активное участие детей в выставках, конкурсах, спортивно-патриотических мероприятиях, дискуссиях, других видах деятельности. </a:t>
            </a:r>
            <a:br>
              <a:rPr lang="ru-RU" sz="2000" dirty="0">
                <a:effectLst/>
              </a:rPr>
            </a:br>
            <a:r>
              <a:rPr lang="ru-RU" sz="2000" dirty="0" smtClean="0">
                <a:effectLst/>
              </a:rPr>
              <a:t>2.Умение </a:t>
            </a:r>
            <a:r>
              <a:rPr lang="ru-RU" sz="2000" dirty="0">
                <a:effectLst/>
              </a:rPr>
              <a:t>выражать собственное мнение, анализировать, живо реагировать на происходящее, оказывать посильную помощь. </a:t>
            </a:r>
            <a:br>
              <a:rPr lang="ru-RU" sz="2000" dirty="0">
                <a:effectLst/>
              </a:rPr>
            </a:br>
            <a:r>
              <a:rPr lang="ru-RU" sz="2000" dirty="0" smtClean="0">
                <a:effectLst/>
              </a:rPr>
              <a:t>3.Освоение </a:t>
            </a:r>
            <a:r>
              <a:rPr lang="ru-RU" sz="2000" dirty="0">
                <a:effectLst/>
              </a:rPr>
              <a:t>доступных знаний об истории родного Отечества. </a:t>
            </a:r>
            <a:br>
              <a:rPr lang="ru-RU" sz="2000" dirty="0">
                <a:effectLst/>
              </a:rPr>
            </a:br>
            <a:r>
              <a:rPr lang="ru-RU" sz="2000" dirty="0" smtClean="0">
                <a:effectLst/>
              </a:rPr>
              <a:t>4.Приобретение </a:t>
            </a:r>
            <a:r>
              <a:rPr lang="ru-RU" sz="2000" dirty="0">
                <a:effectLst/>
              </a:rPr>
              <a:t>детьми дошкольного возраста навыков социального общения со взрослыми. </a:t>
            </a:r>
            <a:br>
              <a:rPr lang="ru-RU" sz="2000" dirty="0">
                <a:effectLst/>
              </a:rPr>
            </a:br>
            <a:r>
              <a:rPr lang="ru-RU" sz="2000" dirty="0" smtClean="0">
                <a:effectLst/>
              </a:rPr>
              <a:t>5.Проявление </a:t>
            </a:r>
            <a:r>
              <a:rPr lang="ru-RU" sz="2000" dirty="0">
                <a:effectLst/>
              </a:rPr>
              <a:t>внимания и уважения к ветеранам, пожилым людям, оказание посильной помощи.</a:t>
            </a:r>
            <a:br>
              <a:rPr lang="ru-RU" sz="2000" dirty="0">
                <a:effectLst/>
              </a:rPr>
            </a:br>
            <a:r>
              <a:rPr lang="ru-RU" sz="2000" dirty="0" smtClean="0">
                <a:effectLst/>
              </a:rPr>
              <a:t>6.Улучшение </a:t>
            </a:r>
            <a:r>
              <a:rPr lang="ru-RU" sz="2000" dirty="0">
                <a:effectLst/>
              </a:rPr>
              <a:t>работы по взаимодействию с родителями, активизация позиции родителей как участников педагогического процесса в детском саду.</a:t>
            </a:r>
            <a:br>
              <a:rPr lang="ru-RU" sz="2000" dirty="0">
                <a:effectLst/>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917458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1412</TotalTime>
  <Words>163</Words>
  <Application>Microsoft Office PowerPoint</Application>
  <PresentationFormat>Экран (4:3)</PresentationFormat>
  <Paragraphs>28</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Воздушный поток</vt:lpstr>
      <vt:lpstr>Презентация PowerPoint</vt:lpstr>
      <vt:lpstr>Презентация PowerPoint</vt:lpstr>
      <vt:lpstr>Актуальность: К сожалению, в последние годы в умах молодого поколения утрачивается традиционное патриотическое сознание. Для возрождения новой России должно быть воспитано поколение с устойчивыми чертами гражданина и патриота. Бесспорно, что воспитание гражданско-патриотических чувств необходимо начинать с дошкольного возраста. </vt:lpstr>
      <vt:lpstr>Проблема: Рост научно-технического прогресса, новые открытия и технические изобретения отодвинули на второй план духовные ценности. Проблемы воспитания у подрастающего поколения любви к своей малой Родине выпали из поля зрения учёных и практиков на многие годы. С введением в действие закона РФ “Об образовании” произошли существенные изменения в развитии системы образования. Это повлекло изменения содержания образования. Теперь же одним из приоритетных направлений стало знакомство детей дошкольного возраста с национальным и региональным культурным наследием, и историей страны, края.  </vt:lpstr>
      <vt:lpstr> Цель проекта: Воспитание гражданских чувств, чувства любви к Родине, родному краю; развитие способностей к практическому и умственному экспериментированию, речевому планированию, логическим операциям.      </vt:lpstr>
      <vt:lpstr>Задачи проекта:  Воспитывать у ребёнка чувство любви и привязанности к своей семье, дому, детскому саду, городу.  Развивать чувство ответственности и гордости за свою страну. Воспитывать уважение к труду, русским промыслам. Воспитывать любовь к родному краю, умение видеть прекрасное, гордиться им.  Создать благоприятную среду обеспечивающую эмоциональное развитие. Формировать экологическую культуру у детей и их родителей, желание принимать участие в проведении мероприятий по охране окружающей среды.</vt:lpstr>
      <vt:lpstr>Принципы решения задач проекта: 1.Принцип позитивного центризма (отбор знаний, актуальных возрасту ребёнка) 2.Принцип гуманизации. 3.Принцип дифференциации 4.Принцип интегративности.  Вид проекта: информационно-практический Участники проекта:   Воспитанники ДОУ Педагоги ДОУ Родители </vt:lpstr>
      <vt:lpstr>Этапы реализации проекта: 1.Подготовительный.  Сбор и анализ информации по темам, создание предметно- развивающей среды, приобретение художественной и методической литературы. 2.Основной.  Проведение ООД, бесед, развлечений, досугов, совместных конкурсов творческого мастерства. 3.Заключительный.  Оценка результатов.</vt:lpstr>
      <vt:lpstr>Предполагаемые результаты: 1.Итоговым результатом является активное участие детей в выставках, конкурсах, спортивно-патриотических мероприятиях, дискуссиях, других видах деятельности.  2.Умение выражать собственное мнение, анализировать, живо реагировать на происходящее, оказывать посильную помощь.  3.Освоение доступных знаний об истории родного Отечества.  4.Приобретение детьми дошкольного возраста навыков социального общения со взрослыми.  5.Проявление внимания и уважения к ветеранам, пожилым людям, оказание посильной помощи. 6.Улучшение работы по взаимодействию с родителями, активизация позиции родителей как участников педагогического процесса в детском саду. </vt:lpstr>
      <vt:lpstr> </vt:lpstr>
      <vt:lpstr>Содержание работы над проектом по этапам: *1-этап – подготовительный Сбор и анализ информации по темам, сбор исторических материалов, создание предметно-развивающей среды, приобретение методической и художественной литературы. *2-этап – основной.  Составление перспективного плана работы по патриотическому воспитанию с детьми и форм взаимодействия работы с родителями.  Начинаем свою работу  с создания для детей тёплой и уютной атмосферы. Каждый день ребёнка в детском саду наполняем  радостью, улыбками, добрыми друзьями, весёлыми играми. 3 этап – заключительный. Достигнутые результаты: *Повысилась познавательная активность детей; *Повысился уровень социализации детей: дети являются активными участниками конкурсов творческого мастерства, спортивных досугов; *Повысилась активность родителей по воспитанию патриотизма у детей; </vt:lpstr>
      <vt:lpstr>Привлечение родителей к участию в деятельности группы Участие в организации совместных конкурсов творческого мастерства "Осенние  фантазии"; "Новогодняя композиция" «Дорожная азбука».        4 Участие в изготовлении макета по дорожному движению.        5.Участие в изготовлении снежных построек к зимнему конкурсу.       6. Участие в изготовлении поделок для конкурса «Детский сад летом»         7.Экскурсии по городу, в лес.        8. Возложение цветов на мемориальный памятник у вечного огня</vt:lpstr>
      <vt:lpstr>Праздники, развлечения День знаний"; "Праздник осени» «День матери» «Экологический досуг» "Новогодний утренник» Досуг Бережём здоровье с детства» "Военно-патриотическая игра «Зарничка"; Досуг по ПДД» «Масленица» "Праздник 8 Марта"; «Праздник весны» "Праздник Победы"; "Здравствуй, лето".</vt:lpstr>
      <vt:lpstr>Наглядная педагогическая информацияТематические выставки:  "Воспитание у детей любви к природе"; "Мой родной город»;                      "Права ребёнка". Памятки для родителей:  "10 заповедей родителям"; "Известные люди о воспитании любви к Родине"; "Растим патриотов". Выставки детских работ; Реклама книг, статей из газет и журналов на тему патриотического воспитания детей.</vt:lpstr>
      <vt:lpstr>Консультирование Азбука общения"; "Как приучить детей охранять природу"; "Как рассказать детям о Великой Отечественной войне" </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«Семья»</dc:title>
  <dc:creator>User</dc:creator>
  <cp:lastModifiedBy>Югорка 4</cp:lastModifiedBy>
  <cp:revision>75</cp:revision>
  <dcterms:created xsi:type="dcterms:W3CDTF">2020-05-10T15:01:38Z</dcterms:created>
  <dcterms:modified xsi:type="dcterms:W3CDTF">2024-01-26T04:14:21Z</dcterms:modified>
</cp:coreProperties>
</file>