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57" r:id="rId3"/>
    <p:sldId id="262" r:id="rId4"/>
    <p:sldId id="261" r:id="rId5"/>
    <p:sldId id="258" r:id="rId6"/>
    <p:sldId id="264" r:id="rId7"/>
    <p:sldId id="259" r:id="rId8"/>
    <p:sldId id="270" r:id="rId9"/>
    <p:sldId id="269" r:id="rId10"/>
    <p:sldId id="263" r:id="rId11"/>
    <p:sldId id="272" r:id="rId12"/>
    <p:sldId id="273" r:id="rId13"/>
    <p:sldId id="274" r:id="rId14"/>
    <p:sldId id="260" r:id="rId15"/>
    <p:sldId id="276" r:id="rId16"/>
    <p:sldId id="277" r:id="rId17"/>
    <p:sldId id="278" r:id="rId18"/>
    <p:sldId id="283" r:id="rId19"/>
    <p:sldId id="284" r:id="rId20"/>
    <p:sldId id="268" r:id="rId21"/>
    <p:sldId id="27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15" autoAdjust="0"/>
  </p:normalViewPr>
  <p:slideViewPr>
    <p:cSldViewPr>
      <p:cViewPr>
        <p:scale>
          <a:sx n="80" d="100"/>
          <a:sy n="80" d="100"/>
        </p:scale>
        <p:origin x="-72"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7944C-0DBA-455A-A8BB-7B78D2AEEB81}" type="datetimeFigureOut">
              <a:rPr lang="ru-RU" smtClean="0"/>
              <a:t>06.04.2022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0BEF7-807F-4884-8F51-4357064916EF}" type="slidenum">
              <a:rPr lang="ru-RU" smtClean="0"/>
              <a:t>‹#›</a:t>
            </a:fld>
            <a:endParaRPr lang="ru-RU"/>
          </a:p>
        </p:txBody>
      </p:sp>
    </p:spTree>
    <p:extLst>
      <p:ext uri="{BB962C8B-B14F-4D97-AF65-F5344CB8AC3E}">
        <p14:creationId xmlns:p14="http://schemas.microsoft.com/office/powerpoint/2010/main" val="138452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CF2F500-DFB1-41EE-B719-71C583AAFEB4}" type="datetimeFigureOut">
              <a:rPr lang="ru-RU" smtClean="0"/>
              <a:pPr/>
              <a:t>06.04.2022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4D6B37A3-D0D8-40FE-BB5A-CBFC8DEBCEF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F2F500-DFB1-41EE-B719-71C583AAFEB4}" type="datetimeFigureOut">
              <a:rPr lang="ru-RU" smtClean="0"/>
              <a:pPr/>
              <a:t>06.04.2022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6B37A3-D0D8-40FE-BB5A-CBFC8DEBCEF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F2F500-DFB1-41EE-B719-71C583AAFEB4}" type="datetimeFigureOut">
              <a:rPr lang="ru-RU" smtClean="0"/>
              <a:pPr/>
              <a:t>06.04.2022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6B37A3-D0D8-40FE-BB5A-CBFC8DEBCEF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CF2F500-DFB1-41EE-B719-71C583AAFEB4}" type="datetimeFigureOut">
              <a:rPr lang="ru-RU" smtClean="0"/>
              <a:pPr/>
              <a:t>06.04.2022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4D6B37A3-D0D8-40FE-BB5A-CBFC8DEBCEF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CF2F500-DFB1-41EE-B719-71C583AAFEB4}" type="datetimeFigureOut">
              <a:rPr lang="ru-RU" smtClean="0"/>
              <a:pPr/>
              <a:t>06.04.2022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4D6B37A3-D0D8-40FE-BB5A-CBFC8DEBCEFA}"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CF2F500-DFB1-41EE-B719-71C583AAFEB4}" type="datetimeFigureOut">
              <a:rPr lang="ru-RU" smtClean="0"/>
              <a:pPr/>
              <a:t>06.04.2022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D6B37A3-D0D8-40FE-BB5A-CBFC8DEBCEF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CF2F500-DFB1-41EE-B719-71C583AAFEB4}" type="datetimeFigureOut">
              <a:rPr lang="ru-RU" smtClean="0"/>
              <a:pPr/>
              <a:t>06.04.2022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4D6B37A3-D0D8-40FE-BB5A-CBFC8DEBCEFA}"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CF2F500-DFB1-41EE-B719-71C583AAFEB4}" type="datetimeFigureOut">
              <a:rPr lang="ru-RU" smtClean="0"/>
              <a:pPr/>
              <a:t>06.04.2022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6B37A3-D0D8-40FE-BB5A-CBFC8DEBCEF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F2F500-DFB1-41EE-B719-71C583AAFEB4}" type="datetimeFigureOut">
              <a:rPr lang="ru-RU" smtClean="0"/>
              <a:pPr/>
              <a:t>06.04.2022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6B37A3-D0D8-40FE-BB5A-CBFC8DEBCEF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CF2F500-DFB1-41EE-B719-71C583AAFEB4}" type="datetimeFigureOut">
              <a:rPr lang="ru-RU" smtClean="0"/>
              <a:pPr/>
              <a:t>06.04.2022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6B37A3-D0D8-40FE-BB5A-CBFC8DEBCEF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CF2F500-DFB1-41EE-B719-71C583AAFEB4}" type="datetimeFigureOut">
              <a:rPr lang="ru-RU" smtClean="0"/>
              <a:pPr/>
              <a:t>06.04.2022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D6B37A3-D0D8-40FE-BB5A-CBFC8DEBCEFA}"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CF2F500-DFB1-41EE-B719-71C583AAFEB4}" type="datetimeFigureOut">
              <a:rPr lang="ru-RU" smtClean="0"/>
              <a:pPr/>
              <a:t>06.04.2022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D6B37A3-D0D8-40FE-BB5A-CBFC8DEBCEFA}"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980728"/>
            <a:ext cx="6964288" cy="1080120"/>
          </a:xfrm>
        </p:spPr>
        <p:txBody>
          <a:bodyPr>
            <a:normAutofit fontScale="90000"/>
          </a:bodyPr>
          <a:lstStyle/>
          <a:p>
            <a:pPr algn="ctr"/>
            <a:r>
              <a:rPr lang="ru-RU" sz="2400" dirty="0" smtClean="0">
                <a:solidFill>
                  <a:srgbClr val="FF0000"/>
                </a:solidFill>
                <a:latin typeface="Times New Roman" pitchFamily="18" charset="0"/>
                <a:cs typeface="Times New Roman" pitchFamily="18" charset="0"/>
              </a:rPr>
              <a:t>«Пальчиковая игра </a:t>
            </a:r>
            <a:br>
              <a:rPr lang="ru-RU" sz="2400" dirty="0" smtClean="0">
                <a:solidFill>
                  <a:srgbClr val="FF0000"/>
                </a:solidFill>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как средство развития мелкой моторики у детей дошкольного возраста»</a:t>
            </a:r>
            <a:endParaRPr lang="ru-RU" sz="24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28596" y="5003322"/>
            <a:ext cx="8029604" cy="1371600"/>
          </a:xfrm>
        </p:spPr>
        <p:txBody>
          <a:bodyPr/>
          <a:lstStyle/>
          <a:p>
            <a:pPr algn="ctr"/>
            <a:r>
              <a:rPr lang="ru-RU" dirty="0" smtClean="0"/>
              <a:t>                  </a:t>
            </a:r>
            <a:r>
              <a:rPr lang="ru-RU" dirty="0" smtClean="0">
                <a:solidFill>
                  <a:srgbClr val="7030A0"/>
                </a:solidFill>
              </a:rPr>
              <a:t>Усманова </a:t>
            </a:r>
            <a:r>
              <a:rPr lang="ru-RU" dirty="0" err="1" smtClean="0">
                <a:solidFill>
                  <a:srgbClr val="7030A0"/>
                </a:solidFill>
              </a:rPr>
              <a:t>Зелмира</a:t>
            </a:r>
            <a:r>
              <a:rPr lang="ru-RU" dirty="0" smtClean="0">
                <a:solidFill>
                  <a:srgbClr val="7030A0"/>
                </a:solidFill>
              </a:rPr>
              <a:t> </a:t>
            </a:r>
            <a:r>
              <a:rPr lang="ru-RU" dirty="0" err="1" smtClean="0">
                <a:solidFill>
                  <a:srgbClr val="7030A0"/>
                </a:solidFill>
              </a:rPr>
              <a:t>Шахбановна</a:t>
            </a:r>
            <a:r>
              <a:rPr lang="ru-RU" dirty="0" smtClean="0">
                <a:solidFill>
                  <a:srgbClr val="7030A0"/>
                </a:solidFill>
              </a:rPr>
              <a:t>, воспитатель</a:t>
            </a:r>
            <a:endParaRPr lang="ru-RU" dirty="0">
              <a:solidFill>
                <a:srgbClr val="7030A0"/>
              </a:solidFill>
            </a:endParaRPr>
          </a:p>
        </p:txBody>
      </p:sp>
      <p:pic>
        <p:nvPicPr>
          <p:cNvPr id="1026" name="Picture 2" descr="C:\Users\Югорка 4\Desktop\veselye-ladoshki-1536x8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708920"/>
            <a:ext cx="4059943" cy="2283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371656" cy="523528"/>
          </a:xfrm>
        </p:spPr>
        <p:txBody>
          <a:bodyPr>
            <a:normAutofit/>
          </a:bodyPr>
          <a:lstStyle/>
          <a:p>
            <a:pPr algn="ctr"/>
            <a:r>
              <a:rPr lang="ru-RU" sz="2400" dirty="0" smtClean="0">
                <a:solidFill>
                  <a:srgbClr val="C00000"/>
                </a:solidFill>
                <a:latin typeface="Times New Roman" pitchFamily="18" charset="0"/>
                <a:cs typeface="Times New Roman" pitchFamily="18" charset="0"/>
              </a:rPr>
              <a:t>Игра с крупными бигуди</a:t>
            </a:r>
            <a:endParaRPr lang="ru-RU" sz="24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857232"/>
            <a:ext cx="8258204" cy="5616720"/>
          </a:xfrm>
        </p:spPr>
        <p:txBody>
          <a:bodyPr>
            <a:normAutofit/>
          </a:bodyPr>
          <a:lstStyle/>
          <a:p>
            <a:endParaRPr lang="ru-RU" sz="2000" dirty="0" smtClean="0">
              <a:solidFill>
                <a:srgbClr val="7030A0"/>
              </a:solidFill>
              <a:latin typeface="Times New Roman" pitchFamily="18" charset="0"/>
              <a:cs typeface="Times New Roman" pitchFamily="18" charset="0"/>
            </a:endParaRPr>
          </a:p>
          <a:p>
            <a:r>
              <a:rPr lang="ru-RU" sz="2400" dirty="0" smtClean="0">
                <a:solidFill>
                  <a:srgbClr val="7030A0"/>
                </a:solidFill>
                <a:latin typeface="Times New Roman" pitchFamily="18" charset="0"/>
                <a:cs typeface="Times New Roman" pitchFamily="18" charset="0"/>
              </a:rPr>
              <a:t>У </a:t>
            </a:r>
            <a:r>
              <a:rPr lang="ru-RU" sz="2400" dirty="0">
                <a:solidFill>
                  <a:srgbClr val="7030A0"/>
                </a:solidFill>
                <a:latin typeface="Times New Roman" pitchFamily="18" charset="0"/>
                <a:cs typeface="Times New Roman" pitchFamily="18" charset="0"/>
              </a:rPr>
              <a:t>сосны, у пихты, ёлки</a:t>
            </a:r>
            <a:br>
              <a:rPr lang="ru-RU" sz="2400" dirty="0">
                <a:solidFill>
                  <a:srgbClr val="7030A0"/>
                </a:solidFill>
                <a:latin typeface="Times New Roman" pitchFamily="18" charset="0"/>
                <a:cs typeface="Times New Roman" pitchFamily="18" charset="0"/>
              </a:rPr>
            </a:br>
            <a:r>
              <a:rPr lang="ru-RU" sz="2400" dirty="0">
                <a:solidFill>
                  <a:srgbClr val="7030A0"/>
                </a:solidFill>
                <a:latin typeface="Times New Roman" pitchFamily="18" charset="0"/>
                <a:cs typeface="Times New Roman" pitchFamily="18" charset="0"/>
              </a:rPr>
              <a:t>очень колкие иголки.</a:t>
            </a:r>
            <a:br>
              <a:rPr lang="ru-RU" sz="2400" dirty="0">
                <a:solidFill>
                  <a:srgbClr val="7030A0"/>
                </a:solidFill>
                <a:latin typeface="Times New Roman" pitchFamily="18" charset="0"/>
                <a:cs typeface="Times New Roman" pitchFamily="18" charset="0"/>
              </a:rPr>
            </a:br>
            <a:r>
              <a:rPr lang="ru-RU" sz="2400" dirty="0">
                <a:solidFill>
                  <a:srgbClr val="7030A0"/>
                </a:solidFill>
                <a:latin typeface="Times New Roman" pitchFamily="18" charset="0"/>
                <a:cs typeface="Times New Roman" pitchFamily="18" charset="0"/>
              </a:rPr>
              <a:t>Но ещё сильней, чем ельник</a:t>
            </a:r>
            <a:br>
              <a:rPr lang="ru-RU" sz="2400" dirty="0">
                <a:solidFill>
                  <a:srgbClr val="7030A0"/>
                </a:solidFill>
                <a:latin typeface="Times New Roman" pitchFamily="18" charset="0"/>
                <a:cs typeface="Times New Roman" pitchFamily="18" charset="0"/>
              </a:rPr>
            </a:br>
            <a:r>
              <a:rPr lang="ru-RU" sz="2400" dirty="0">
                <a:solidFill>
                  <a:srgbClr val="7030A0"/>
                </a:solidFill>
                <a:latin typeface="Times New Roman" pitchFamily="18" charset="0"/>
                <a:cs typeface="Times New Roman" pitchFamily="18" charset="0"/>
              </a:rPr>
              <a:t>вас уколет  можжевельник</a:t>
            </a:r>
            <a:r>
              <a:rPr lang="ru-RU" dirty="0"/>
              <a:t>.</a:t>
            </a:r>
          </a:p>
        </p:txBody>
      </p:sp>
      <p:pic>
        <p:nvPicPr>
          <p:cNvPr id="1027" name="Picture 3" descr="C:\Users\Югорка 4\Desktop\Новая папка\20220406_0828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556792"/>
            <a:ext cx="3473408" cy="46312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Югорка 4\Desktop\Новая папка\20220406_0828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924302"/>
            <a:ext cx="2664296" cy="3552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Игры </a:t>
            </a:r>
            <a:r>
              <a:rPr lang="ru-RU" dirty="0">
                <a:solidFill>
                  <a:srgbClr val="C00000"/>
                </a:solidFill>
              </a:rPr>
              <a:t>с шестигранными карандашами</a:t>
            </a:r>
          </a:p>
        </p:txBody>
      </p:sp>
      <p:sp>
        <p:nvSpPr>
          <p:cNvPr id="3" name="Объект 2"/>
          <p:cNvSpPr>
            <a:spLocks noGrp="1"/>
          </p:cNvSpPr>
          <p:nvPr>
            <p:ph idx="1"/>
          </p:nvPr>
        </p:nvSpPr>
        <p:spPr/>
        <p:txBody>
          <a:bodyPr/>
          <a:lstStyle/>
          <a:p>
            <a:r>
              <a:rPr lang="ru-RU" sz="2400" dirty="0">
                <a:latin typeface="Times New Roman" pitchFamily="18" charset="0"/>
                <a:cs typeface="Times New Roman" pitchFamily="18" charset="0"/>
              </a:rPr>
              <a:t>Крутим мы с трудом давно</a:t>
            </a:r>
          </a:p>
          <a:p>
            <a:r>
              <a:rPr lang="ru-RU" sz="2400" dirty="0">
                <a:latin typeface="Times New Roman" pitchFamily="18" charset="0"/>
                <a:cs typeface="Times New Roman" pitchFamily="18" charset="0"/>
              </a:rPr>
              <a:t> это толстое бревно,</a:t>
            </a:r>
          </a:p>
          <a:p>
            <a:r>
              <a:rPr lang="ru-RU" sz="2400" dirty="0">
                <a:latin typeface="Times New Roman" pitchFamily="18" charset="0"/>
                <a:cs typeface="Times New Roman" pitchFamily="18" charset="0"/>
              </a:rPr>
              <a:t> вы ошиблись, это наш </a:t>
            </a:r>
          </a:p>
          <a:p>
            <a:r>
              <a:rPr lang="ru-RU" sz="2400" dirty="0">
                <a:latin typeface="Times New Roman" pitchFamily="18" charset="0"/>
                <a:cs typeface="Times New Roman" pitchFamily="18" charset="0"/>
              </a:rPr>
              <a:t>тонкий лёгкий карандаш</a:t>
            </a:r>
          </a:p>
          <a:p>
            <a:endParaRPr lang="ru-RU" dirty="0"/>
          </a:p>
        </p:txBody>
      </p:sp>
      <p:pic>
        <p:nvPicPr>
          <p:cNvPr id="5123" name="Picture 3" descr="C:\Users\Югорка 4\Desktop\20220405_1714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724810"/>
            <a:ext cx="3600400" cy="480053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050" name="Picture 2" descr="C:\Users\Югорка 4\Desktop\Новая папка\20220406_083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356992"/>
            <a:ext cx="2517744"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212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a:solidFill>
                  <a:srgbClr val="C00000"/>
                </a:solidFill>
                <a:latin typeface="Times New Roman" pitchFamily="18" charset="0"/>
                <a:cs typeface="Times New Roman" pitchFamily="18" charset="0"/>
              </a:rPr>
              <a:t>Игра с прищепками</a:t>
            </a:r>
          </a:p>
        </p:txBody>
      </p:sp>
      <p:sp>
        <p:nvSpPr>
          <p:cNvPr id="3" name="Объект 2"/>
          <p:cNvSpPr>
            <a:spLocks noGrp="1"/>
          </p:cNvSpPr>
          <p:nvPr>
            <p:ph idx="1"/>
          </p:nvPr>
        </p:nvSpPr>
        <p:spPr/>
        <p:txBody>
          <a:bodyPr/>
          <a:lstStyle/>
          <a:p>
            <a:r>
              <a:rPr lang="ru-RU" sz="2400" dirty="0" smtClean="0">
                <a:latin typeface="Times New Roman" pitchFamily="18" charset="0"/>
                <a:cs typeface="Times New Roman" pitchFamily="18" charset="0"/>
              </a:rPr>
              <a:t>Вот </a:t>
            </a:r>
            <a:r>
              <a:rPr lang="ru-RU" sz="2400" dirty="0">
                <a:latin typeface="Times New Roman" pitchFamily="18" charset="0"/>
                <a:cs typeface="Times New Roman" pitchFamily="18" charset="0"/>
              </a:rPr>
              <a:t>проснулся, встал гусёнок,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пальцы </a:t>
            </a:r>
            <a:r>
              <a:rPr lang="ru-RU" sz="2400" dirty="0">
                <a:latin typeface="Times New Roman" pitchFamily="18" charset="0"/>
                <a:cs typeface="Times New Roman" pitchFamily="18" charset="0"/>
              </a:rPr>
              <a:t>щиплет он спросонок: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дай, хозяйка, корма </a:t>
            </a:r>
            <a:r>
              <a:rPr lang="ru-RU" sz="2400" dirty="0" smtClean="0">
                <a:latin typeface="Times New Roman" pitchFamily="18" charset="0"/>
                <a:cs typeface="Times New Roman" pitchFamily="18" charset="0"/>
              </a:rPr>
              <a:t>мне,  </a:t>
            </a:r>
          </a:p>
          <a:p>
            <a:r>
              <a:rPr lang="ru-RU" sz="2400" dirty="0" smtClean="0">
                <a:latin typeface="Times New Roman" pitchFamily="18" charset="0"/>
                <a:cs typeface="Times New Roman" pitchFamily="18" charset="0"/>
              </a:rPr>
              <a:t>раньше</a:t>
            </a:r>
            <a:r>
              <a:rPr lang="ru-RU" sz="2400" dirty="0">
                <a:latin typeface="Times New Roman" pitchFamily="18" charset="0"/>
                <a:cs typeface="Times New Roman" pitchFamily="18" charset="0"/>
              </a:rPr>
              <a:t>, чем моей родне.</a:t>
            </a:r>
          </a:p>
          <a:p>
            <a:endParaRPr lang="ru-RU" dirty="0"/>
          </a:p>
        </p:txBody>
      </p:sp>
      <p:pic>
        <p:nvPicPr>
          <p:cNvPr id="6146" name="Picture 2" descr="C:\Users\Югорка 4\Desktop\20220405_1702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412776"/>
            <a:ext cx="3543858"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04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Су -</a:t>
            </a:r>
            <a:r>
              <a:rPr lang="ru-RU" dirty="0" err="1" smtClean="0">
                <a:solidFill>
                  <a:srgbClr val="C00000"/>
                </a:solidFill>
              </a:rPr>
              <a:t>Джок</a:t>
            </a:r>
            <a:endParaRPr lang="ru-RU" dirty="0">
              <a:solidFill>
                <a:srgbClr val="C00000"/>
              </a:solidFill>
            </a:endParaRPr>
          </a:p>
        </p:txBody>
      </p:sp>
      <p:sp>
        <p:nvSpPr>
          <p:cNvPr id="3" name="Объект 2"/>
          <p:cNvSpPr>
            <a:spLocks noGrp="1"/>
          </p:cNvSpPr>
          <p:nvPr>
            <p:ph idx="1"/>
          </p:nvPr>
        </p:nvSpPr>
        <p:spPr/>
        <p:txBody>
          <a:bodyPr>
            <a:normAutofit/>
          </a:bodyPr>
          <a:lstStyle/>
          <a:p>
            <a:r>
              <a:rPr lang="ru-RU" sz="2800" dirty="0">
                <a:latin typeface="Times New Roman" pitchFamily="18" charset="0"/>
                <a:cs typeface="Times New Roman" pitchFamily="18" charset="0"/>
              </a:rPr>
              <a:t>Покатаю я в руках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шарики</a:t>
            </a:r>
            <a:r>
              <a:rPr lang="ru-RU" sz="2800" dirty="0">
                <a:latin typeface="Times New Roman" pitchFamily="18" charset="0"/>
                <a:cs typeface="Times New Roman" pitchFamily="18" charset="0"/>
              </a:rPr>
              <a:t>, горошки.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Быть </a:t>
            </a:r>
            <a:r>
              <a:rPr lang="ru-RU" sz="2800" dirty="0">
                <a:latin typeface="Times New Roman" pitchFamily="18" charset="0"/>
                <a:cs typeface="Times New Roman" pitchFamily="18" charset="0"/>
              </a:rPr>
              <a:t>послушными учу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пальчики</a:t>
            </a:r>
            <a:r>
              <a:rPr lang="ru-RU" sz="2800" dirty="0">
                <a:latin typeface="Times New Roman" pitchFamily="18" charset="0"/>
                <a:cs typeface="Times New Roman" pitchFamily="18" charset="0"/>
              </a:rPr>
              <a:t>, ладошки</a:t>
            </a:r>
          </a:p>
        </p:txBody>
      </p:sp>
      <p:pic>
        <p:nvPicPr>
          <p:cNvPr id="7170" name="Picture 2" descr="C:\Users\Югорка 4\Desktop\20220405_1705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484784"/>
            <a:ext cx="3283676" cy="43782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Югорка 4\Desktop\Новая папка\20220406_1025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80" y="3789040"/>
            <a:ext cx="216024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480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solidFill>
                  <a:srgbClr val="C00000"/>
                </a:solidFill>
              </a:rPr>
              <a:t>Игры со счётными палочками</a:t>
            </a:r>
          </a:p>
        </p:txBody>
      </p:sp>
      <p:sp>
        <p:nvSpPr>
          <p:cNvPr id="3" name="Содержимое 2"/>
          <p:cNvSpPr>
            <a:spLocks noGrp="1"/>
          </p:cNvSpPr>
          <p:nvPr>
            <p:ph idx="1"/>
          </p:nvPr>
        </p:nvSpPr>
        <p:spPr/>
        <p:txBody>
          <a:bodyPr>
            <a:normAutofit/>
          </a:bodyPr>
          <a:lstStyle/>
          <a:p>
            <a:r>
              <a:rPr lang="ru-RU" sz="2400" dirty="0">
                <a:latin typeface="Times New Roman" pitchFamily="18" charset="0"/>
                <a:cs typeface="Times New Roman" pitchFamily="18" charset="0"/>
              </a:rPr>
              <a:t>Счётных палочек  с утра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посылаем </a:t>
            </a:r>
            <a:r>
              <a:rPr lang="ru-RU" sz="2400" dirty="0">
                <a:latin typeface="Times New Roman" pitchFamily="18" charset="0"/>
                <a:cs typeface="Times New Roman" pitchFamily="18" charset="0"/>
              </a:rPr>
              <a:t>три ведра,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пусть </a:t>
            </a:r>
            <a:r>
              <a:rPr lang="ru-RU" sz="2400" dirty="0">
                <a:latin typeface="Times New Roman" pitchFamily="18" charset="0"/>
                <a:cs typeface="Times New Roman" pitchFamily="18" charset="0"/>
              </a:rPr>
              <a:t>вокруг царит жара</a:t>
            </a:r>
          </a:p>
          <a:p>
            <a:endParaRPr lang="ru-RU" dirty="0"/>
          </a:p>
        </p:txBody>
      </p:sp>
      <p:sp>
        <p:nvSpPr>
          <p:cNvPr id="4" name="Прямоугольник 3"/>
          <p:cNvSpPr/>
          <p:nvPr/>
        </p:nvSpPr>
        <p:spPr>
          <a:xfrm>
            <a:off x="2985219" y="3244334"/>
            <a:ext cx="184731" cy="369332"/>
          </a:xfrm>
          <a:prstGeom prst="rect">
            <a:avLst/>
          </a:prstGeom>
        </p:spPr>
        <p:txBody>
          <a:bodyPr wrap="none">
            <a:spAutoFit/>
          </a:bodyPr>
          <a:lstStyle/>
          <a:p>
            <a:endParaRPr lang="ru-RU" dirty="0"/>
          </a:p>
        </p:txBody>
      </p:sp>
      <p:pic>
        <p:nvPicPr>
          <p:cNvPr id="6147" name="Picture 3" descr="C:\Users\Югорка 4\Desktop\Новая папка\20220406_0741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700808"/>
            <a:ext cx="3291830" cy="43891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Югорка 4\Desktop\Новая папка\20220406_0741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068960"/>
            <a:ext cx="2514764" cy="3353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ШНУРОВКА</a:t>
            </a:r>
            <a:endParaRPr lang="ru-RU" dirty="0">
              <a:solidFill>
                <a:srgbClr val="C00000"/>
              </a:solidFill>
            </a:endParaRPr>
          </a:p>
        </p:txBody>
      </p:sp>
      <p:sp>
        <p:nvSpPr>
          <p:cNvPr id="3" name="Объект 2"/>
          <p:cNvSpPr>
            <a:spLocks noGrp="1"/>
          </p:cNvSpPr>
          <p:nvPr>
            <p:ph idx="1"/>
          </p:nvPr>
        </p:nvSpPr>
        <p:spPr/>
        <p:txBody>
          <a:bodyPr/>
          <a:lstStyle/>
          <a:p>
            <a:r>
              <a:rPr lang="ru-RU" sz="2400" dirty="0" smtClean="0">
                <a:latin typeface="Times New Roman" pitchFamily="18" charset="0"/>
                <a:cs typeface="Times New Roman" pitchFamily="18" charset="0"/>
              </a:rPr>
              <a:t>Не </a:t>
            </a:r>
            <a:r>
              <a:rPr lang="ru-RU" sz="2400" dirty="0">
                <a:latin typeface="Times New Roman" pitchFamily="18" charset="0"/>
                <a:cs typeface="Times New Roman" pitchFamily="18" charset="0"/>
              </a:rPr>
              <a:t>ботинки я шнурую,</a:t>
            </a:r>
          </a:p>
          <a:p>
            <a:r>
              <a:rPr lang="ru-RU" sz="2400" dirty="0">
                <a:latin typeface="Times New Roman" pitchFamily="18" charset="0"/>
                <a:cs typeface="Times New Roman" pitchFamily="18" charset="0"/>
              </a:rPr>
              <a:t>А шнурки я дрессирую,</a:t>
            </a:r>
          </a:p>
          <a:p>
            <a:r>
              <a:rPr lang="ru-RU" sz="2400" dirty="0">
                <a:latin typeface="Times New Roman" pitchFamily="18" charset="0"/>
                <a:cs typeface="Times New Roman" pitchFamily="18" charset="0"/>
              </a:rPr>
              <a:t>Чтоб из рук не вырывались,</a:t>
            </a:r>
          </a:p>
          <a:p>
            <a:r>
              <a:rPr lang="ru-RU" sz="2400" dirty="0">
                <a:latin typeface="Times New Roman" pitchFamily="18" charset="0"/>
                <a:cs typeface="Times New Roman" pitchFamily="18" charset="0"/>
              </a:rPr>
              <a:t>Надо мной не </a:t>
            </a:r>
            <a:r>
              <a:rPr lang="ru-RU" sz="2400" dirty="0" smtClean="0">
                <a:latin typeface="Times New Roman" pitchFamily="18" charset="0"/>
                <a:cs typeface="Times New Roman" pitchFamily="18" charset="0"/>
              </a:rPr>
              <a:t>измывались</a:t>
            </a:r>
          </a:p>
          <a:p>
            <a:endParaRPr lang="ru-RU" sz="2400" dirty="0">
              <a:latin typeface="Times New Roman" pitchFamily="18" charset="0"/>
              <a:cs typeface="Times New Roman" pitchFamily="18" charset="0"/>
            </a:endParaRPr>
          </a:p>
          <a:p>
            <a:endParaRPr lang="ru-RU" dirty="0"/>
          </a:p>
        </p:txBody>
      </p:sp>
      <p:pic>
        <p:nvPicPr>
          <p:cNvPr id="9218" name="Picture 2" descr="C:\Users\Югорка 4\Desktop\20220405_1715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976" y="3645024"/>
            <a:ext cx="2291327" cy="30551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Югорка 4\Desktop\Новая папка\20220406_0827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7154" y="1340768"/>
            <a:ext cx="2742770" cy="365702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Югорка 4\Desktop\Новая папка\20220406_0826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364" y="3295128"/>
            <a:ext cx="2553748" cy="3404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97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Пальчиковая гимнастика</a:t>
            </a:r>
            <a:endParaRPr lang="ru-RU" dirty="0">
              <a:solidFill>
                <a:srgbClr val="C00000"/>
              </a:solidFill>
            </a:endParaRPr>
          </a:p>
        </p:txBody>
      </p:sp>
      <p:sp>
        <p:nvSpPr>
          <p:cNvPr id="3" name="Объект 2"/>
          <p:cNvSpPr>
            <a:spLocks noGrp="1"/>
          </p:cNvSpPr>
          <p:nvPr>
            <p:ph idx="1"/>
          </p:nvPr>
        </p:nvSpPr>
        <p:spPr/>
        <p:txBody>
          <a:bodyPr/>
          <a:lstStyle/>
          <a:p>
            <a:r>
              <a:rPr lang="ru-RU" sz="2000" dirty="0">
                <a:latin typeface="Times New Roman" pitchFamily="18" charset="0"/>
                <a:cs typeface="Times New Roman" pitchFamily="18" charset="0"/>
              </a:rPr>
              <a:t>вызывает у детей оживление, эмоциональный подъём  и оказывает специфическое тонизирующее действие на функциональное состояние мозга и развитие речи</a:t>
            </a:r>
          </a:p>
          <a:p>
            <a:endParaRPr lang="ru-RU" dirty="0"/>
          </a:p>
        </p:txBody>
      </p:sp>
      <p:pic>
        <p:nvPicPr>
          <p:cNvPr id="9218" name="Picture 2" descr="C:\Users\Югорка 4\Desktop\Новая папка\20220406_0754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681361"/>
            <a:ext cx="2895786" cy="386104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Югорка 4\Desktop\Новая папка\20220406_0755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708920"/>
            <a:ext cx="2895786"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013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Утро</a:t>
            </a:r>
            <a:endParaRPr lang="ru-RU" dirty="0">
              <a:solidFill>
                <a:srgbClr val="C00000"/>
              </a:solidFill>
            </a:endParaRPr>
          </a:p>
        </p:txBody>
      </p:sp>
      <p:sp>
        <p:nvSpPr>
          <p:cNvPr id="3" name="Объект 2"/>
          <p:cNvSpPr>
            <a:spLocks noGrp="1"/>
          </p:cNvSpPr>
          <p:nvPr>
            <p:ph idx="1"/>
          </p:nvPr>
        </p:nvSpPr>
        <p:spPr/>
        <p:txBody>
          <a:bodyPr>
            <a:normAutofit/>
          </a:bodyPr>
          <a:lstStyle/>
          <a:p>
            <a:r>
              <a:rPr lang="ru-RU" sz="1800" dirty="0">
                <a:latin typeface="Times New Roman" pitchFamily="18" charset="0"/>
                <a:cs typeface="Times New Roman" pitchFamily="18" charset="0"/>
              </a:rPr>
              <a:t>Здравствуй, солнышко – дружок, (руки вверх, «фонарики»)</a:t>
            </a:r>
          </a:p>
          <a:p>
            <a:r>
              <a:rPr lang="ru-RU" sz="1800" dirty="0">
                <a:latin typeface="Times New Roman" pitchFamily="18" charset="0"/>
                <a:cs typeface="Times New Roman" pitchFamily="18" charset="0"/>
              </a:rPr>
              <a:t>Здравствуй, носик – пятачок (указательным пальцем показываем носик)</a:t>
            </a:r>
          </a:p>
          <a:p>
            <a:r>
              <a:rPr lang="ru-RU" sz="1800" dirty="0">
                <a:latin typeface="Times New Roman" pitchFamily="18" charset="0"/>
                <a:cs typeface="Times New Roman" pitchFamily="18" charset="0"/>
              </a:rPr>
              <a:t>Здравствуйте, губки (показываем губки)</a:t>
            </a:r>
          </a:p>
          <a:p>
            <a:r>
              <a:rPr lang="ru-RU" sz="1800" dirty="0">
                <a:latin typeface="Times New Roman" pitchFamily="18" charset="0"/>
                <a:cs typeface="Times New Roman" pitchFamily="18" charset="0"/>
              </a:rPr>
              <a:t>Здравствуйте, зубки (показываем зубки)</a:t>
            </a:r>
          </a:p>
          <a:p>
            <a:r>
              <a:rPr lang="ru-RU" sz="1800" dirty="0">
                <a:latin typeface="Times New Roman" pitchFamily="18" charset="0"/>
                <a:cs typeface="Times New Roman" pitchFamily="18" charset="0"/>
              </a:rPr>
              <a:t>Губками «почмокали» («чмокаем»)</a:t>
            </a:r>
          </a:p>
          <a:p>
            <a:r>
              <a:rPr lang="ru-RU" sz="1800" dirty="0">
                <a:latin typeface="Times New Roman" pitchFamily="18" charset="0"/>
                <a:cs typeface="Times New Roman" pitchFamily="18" charset="0"/>
              </a:rPr>
              <a:t>Зубками «пощёлкали» («щёлкаем»)</a:t>
            </a:r>
          </a:p>
          <a:p>
            <a:r>
              <a:rPr lang="ru-RU" sz="1800" dirty="0">
                <a:latin typeface="Times New Roman" pitchFamily="18" charset="0"/>
                <a:cs typeface="Times New Roman" pitchFamily="18" charset="0"/>
              </a:rPr>
              <a:t>Ручки вверх подняли (поднимаем ручки вверх)</a:t>
            </a:r>
          </a:p>
          <a:p>
            <a:r>
              <a:rPr lang="ru-RU" sz="1800" dirty="0">
                <a:latin typeface="Times New Roman" pitchFamily="18" charset="0"/>
                <a:cs typeface="Times New Roman" pitchFamily="18" charset="0"/>
              </a:rPr>
              <a:t>И ими помахали (машем ладошками)</a:t>
            </a:r>
          </a:p>
          <a:p>
            <a:r>
              <a:rPr lang="ru-RU" sz="1800" dirty="0">
                <a:latin typeface="Times New Roman" pitchFamily="18" charset="0"/>
                <a:cs typeface="Times New Roman" pitchFamily="18" charset="0"/>
              </a:rPr>
              <a:t>А теперь все вместе –</a:t>
            </a:r>
          </a:p>
          <a:p>
            <a:r>
              <a:rPr lang="ru-RU" sz="1800" dirty="0">
                <a:latin typeface="Times New Roman" pitchFamily="18" charset="0"/>
                <a:cs typeface="Times New Roman" pitchFamily="18" charset="0"/>
              </a:rPr>
              <a:t>«Здравствуйте!» - сказали (хором здороваемся)</a:t>
            </a:r>
          </a:p>
          <a:p>
            <a:endParaRPr lang="ru-RU" dirty="0"/>
          </a:p>
        </p:txBody>
      </p:sp>
      <p:pic>
        <p:nvPicPr>
          <p:cNvPr id="5122" name="Picture 2" descr="C:\Users\Югорка 4\Desktop\Новая папка\20220406_1032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564904"/>
            <a:ext cx="291632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347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sz="2700" dirty="0" smtClean="0">
                <a:solidFill>
                  <a:srgbClr val="C00000"/>
                </a:solidFill>
              </a:rPr>
              <a:t>Умывание</a:t>
            </a:r>
            <a:r>
              <a:rPr lang="ru-RU" dirty="0"/>
              <a:t/>
            </a:r>
            <a:br>
              <a:rPr lang="ru-RU" dirty="0"/>
            </a:br>
            <a:r>
              <a:rPr lang="ru-RU" dirty="0"/>
              <a:t/>
            </a:r>
            <a:br>
              <a:rPr lang="ru-RU" dirty="0"/>
            </a:br>
            <a:endParaRPr lang="ru-RU" dirty="0"/>
          </a:p>
        </p:txBody>
      </p:sp>
      <p:sp>
        <p:nvSpPr>
          <p:cNvPr id="3" name="Объект 2"/>
          <p:cNvSpPr>
            <a:spLocks noGrp="1"/>
          </p:cNvSpPr>
          <p:nvPr>
            <p:ph idx="1"/>
          </p:nvPr>
        </p:nvSpPr>
        <p:spPr>
          <a:xfrm>
            <a:off x="251520" y="1124744"/>
            <a:ext cx="8686800" cy="4525963"/>
          </a:xfrm>
        </p:spPr>
        <p:txBody>
          <a:bodyPr>
            <a:normAutofit/>
          </a:bodyPr>
          <a:lstStyle/>
          <a:p>
            <a:pPr marL="0" indent="0">
              <a:buNone/>
            </a:pPr>
            <a:r>
              <a:rPr lang="ru-RU" sz="1900" dirty="0">
                <a:latin typeface="Times New Roman" pitchFamily="18" charset="0"/>
                <a:cs typeface="Times New Roman" pitchFamily="18" charset="0"/>
              </a:rPr>
              <a:t>Ладушки, ладушки, (дети хлопают в ладоши)</a:t>
            </a:r>
          </a:p>
          <a:p>
            <a:pPr marL="0" indent="0">
              <a:buNone/>
            </a:pPr>
            <a:r>
              <a:rPr lang="ru-RU" sz="1900" dirty="0" smtClean="0">
                <a:latin typeface="Times New Roman" pitchFamily="18" charset="0"/>
                <a:cs typeface="Times New Roman" pitchFamily="18" charset="0"/>
              </a:rPr>
              <a:t>С </a:t>
            </a:r>
            <a:r>
              <a:rPr lang="ru-RU" sz="1900" dirty="0">
                <a:latin typeface="Times New Roman" pitchFamily="18" charset="0"/>
                <a:cs typeface="Times New Roman" pitchFamily="18" charset="0"/>
              </a:rPr>
              <a:t>мылом моем лапушки (</a:t>
            </a:r>
            <a:r>
              <a:rPr lang="ru-RU" sz="1900" dirty="0" err="1">
                <a:latin typeface="Times New Roman" pitchFamily="18" charset="0"/>
                <a:cs typeface="Times New Roman" pitchFamily="18" charset="0"/>
              </a:rPr>
              <a:t>легкие</a:t>
            </a:r>
            <a:r>
              <a:rPr lang="ru-RU" sz="1900" dirty="0">
                <a:latin typeface="Times New Roman" pitchFamily="18" charset="0"/>
                <a:cs typeface="Times New Roman" pitchFamily="18" charset="0"/>
              </a:rPr>
              <a:t> трущие движения, имитация процесса намыливания рук)</a:t>
            </a:r>
          </a:p>
          <a:p>
            <a:pPr marL="0" indent="0">
              <a:buNone/>
            </a:pPr>
            <a:r>
              <a:rPr lang="ru-RU" sz="1900" dirty="0" smtClean="0">
                <a:latin typeface="Times New Roman" pitchFamily="18" charset="0"/>
                <a:cs typeface="Times New Roman" pitchFamily="18" charset="0"/>
              </a:rPr>
              <a:t>Чистые </a:t>
            </a:r>
            <a:r>
              <a:rPr lang="ru-RU" sz="1900" dirty="0">
                <a:latin typeface="Times New Roman" pitchFamily="18" charset="0"/>
                <a:cs typeface="Times New Roman" pitchFamily="18" charset="0"/>
              </a:rPr>
              <a:t>ладошки, (демонстрация рук, разведение их в стороны)</a:t>
            </a:r>
          </a:p>
          <a:p>
            <a:pPr marL="0" indent="0">
              <a:buNone/>
            </a:pPr>
            <a:r>
              <a:rPr lang="ru-RU" sz="1900" dirty="0" smtClean="0">
                <a:latin typeface="Times New Roman" pitchFamily="18" charset="0"/>
                <a:cs typeface="Times New Roman" pitchFamily="18" charset="0"/>
              </a:rPr>
              <a:t>Вот </a:t>
            </a:r>
            <a:r>
              <a:rPr lang="ru-RU" sz="1900" dirty="0">
                <a:latin typeface="Times New Roman" pitchFamily="18" charset="0"/>
                <a:cs typeface="Times New Roman" pitchFamily="18" charset="0"/>
              </a:rPr>
              <a:t>вам хлеб и ложки (попеременное открытие и сжимание кулачков левой и правой руки)</a:t>
            </a:r>
          </a:p>
          <a:p>
            <a:endParaRPr lang="ru-RU" dirty="0"/>
          </a:p>
          <a:p>
            <a:endParaRPr lang="ru-RU" dirty="0"/>
          </a:p>
        </p:txBody>
      </p:sp>
      <p:pic>
        <p:nvPicPr>
          <p:cNvPr id="7170" name="Picture 2" descr="C:\Users\Югорка 4\Desktop\Новая папка\20220406_1059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924945"/>
            <a:ext cx="2754306" cy="367240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Югорка 4\Desktop\Новая папка\20220406_110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100023"/>
            <a:ext cx="2664296" cy="355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949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Приём пищи</a:t>
            </a:r>
            <a:endParaRPr lang="ru-RU" dirty="0">
              <a:solidFill>
                <a:srgbClr val="C00000"/>
              </a:solidFill>
            </a:endParaRPr>
          </a:p>
        </p:txBody>
      </p:sp>
      <p:sp>
        <p:nvSpPr>
          <p:cNvPr id="3" name="Объект 2"/>
          <p:cNvSpPr>
            <a:spLocks noGrp="1"/>
          </p:cNvSpPr>
          <p:nvPr>
            <p:ph idx="1"/>
          </p:nvPr>
        </p:nvSpPr>
        <p:spPr>
          <a:xfrm>
            <a:off x="323528" y="1268760"/>
            <a:ext cx="8686800" cy="4525963"/>
          </a:xfrm>
        </p:spPr>
        <p:txBody>
          <a:bodyPr>
            <a:noAutofit/>
          </a:bodyPr>
          <a:lstStyle/>
          <a:p>
            <a:r>
              <a:rPr lang="ru-RU" sz="1600" dirty="0">
                <a:latin typeface="Times New Roman" pitchFamily="18" charset="0"/>
                <a:cs typeface="Times New Roman" pitchFamily="18" charset="0"/>
              </a:rPr>
              <a:t>Будем мы варить компот,</a:t>
            </a:r>
          </a:p>
          <a:p>
            <a:pPr marL="0" indent="0">
              <a:buNone/>
            </a:pPr>
            <a:r>
              <a:rPr lang="ru-RU" sz="1600" dirty="0" smtClean="0">
                <a:latin typeface="Times New Roman" pitchFamily="18" charset="0"/>
                <a:cs typeface="Times New Roman" pitchFamily="18" charset="0"/>
              </a:rPr>
              <a:t>Фруктов </a:t>
            </a:r>
            <a:r>
              <a:rPr lang="ru-RU" sz="1600" dirty="0">
                <a:latin typeface="Times New Roman" pitchFamily="18" charset="0"/>
                <a:cs typeface="Times New Roman" pitchFamily="18" charset="0"/>
              </a:rPr>
              <a:t>нужно много. Вот:</a:t>
            </a:r>
          </a:p>
          <a:p>
            <a:pPr marL="0" indent="0">
              <a:buNone/>
            </a:pP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левую </a:t>
            </a:r>
            <a:r>
              <a:rPr lang="ru-RU" sz="1600" dirty="0" smtClean="0">
                <a:latin typeface="Times New Roman" pitchFamily="18" charset="0"/>
                <a:cs typeface="Times New Roman" pitchFamily="18" charset="0"/>
              </a:rPr>
              <a:t>ладошку</a:t>
            </a:r>
          </a:p>
          <a:p>
            <a:pPr marL="0" indent="0">
              <a:buNone/>
            </a:pPr>
            <a:r>
              <a:rPr lang="ru-RU" sz="1600" dirty="0" smtClean="0">
                <a:latin typeface="Times New Roman" pitchFamily="18" charset="0"/>
                <a:cs typeface="Times New Roman" pitchFamily="18" charset="0"/>
              </a:rPr>
              <a:t>Будем </a:t>
            </a:r>
            <a:r>
              <a:rPr lang="ru-RU" sz="1600" dirty="0">
                <a:latin typeface="Times New Roman" pitchFamily="18" charset="0"/>
                <a:cs typeface="Times New Roman" pitchFamily="18" charset="0"/>
              </a:rPr>
              <a:t>яблоки крошить,</a:t>
            </a:r>
          </a:p>
          <a:p>
            <a:pPr marL="0" indent="0">
              <a:buNone/>
            </a:pPr>
            <a:r>
              <a:rPr lang="ru-RU" sz="1600" dirty="0" smtClean="0">
                <a:latin typeface="Times New Roman" pitchFamily="18" charset="0"/>
                <a:cs typeface="Times New Roman" pitchFamily="18" charset="0"/>
              </a:rPr>
              <a:t>Будем </a:t>
            </a:r>
            <a:r>
              <a:rPr lang="ru-RU" sz="1600" dirty="0">
                <a:latin typeface="Times New Roman" pitchFamily="18" charset="0"/>
                <a:cs typeface="Times New Roman" pitchFamily="18" charset="0"/>
              </a:rPr>
              <a:t>грушу мы рубить;</a:t>
            </a:r>
          </a:p>
          <a:p>
            <a:pPr marL="0" indent="0">
              <a:buNone/>
            </a:pPr>
            <a:r>
              <a:rPr lang="ru-RU" sz="1600" dirty="0" err="1" smtClean="0">
                <a:latin typeface="Times New Roman" pitchFamily="18" charset="0"/>
                <a:cs typeface="Times New Roman" pitchFamily="18" charset="0"/>
              </a:rPr>
              <a:t>Отожмем</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лимонный сок,</a:t>
            </a:r>
          </a:p>
          <a:p>
            <a:pPr marL="0" indent="0">
              <a:buNone/>
            </a:pPr>
            <a:r>
              <a:rPr lang="ru-RU" sz="1600" dirty="0" smtClean="0">
                <a:latin typeface="Times New Roman" pitchFamily="18" charset="0"/>
                <a:cs typeface="Times New Roman" pitchFamily="18" charset="0"/>
              </a:rPr>
              <a:t>Слив </a:t>
            </a:r>
            <a:r>
              <a:rPr lang="ru-RU" sz="1600" dirty="0">
                <a:latin typeface="Times New Roman" pitchFamily="18" charset="0"/>
                <a:cs typeface="Times New Roman" pitchFamily="18" charset="0"/>
              </a:rPr>
              <a:t>положим и песок.</a:t>
            </a:r>
          </a:p>
          <a:p>
            <a:pPr marL="0" indent="0">
              <a:buNone/>
            </a:pPr>
            <a:r>
              <a:rPr lang="ru-RU" sz="1600" dirty="0" smtClean="0">
                <a:latin typeface="Times New Roman" pitchFamily="18" charset="0"/>
                <a:cs typeface="Times New Roman" pitchFamily="18" charset="0"/>
              </a:rPr>
              <a:t>Варим</a:t>
            </a:r>
            <a:r>
              <a:rPr lang="ru-RU" sz="1600" dirty="0">
                <a:latin typeface="Times New Roman" pitchFamily="18" charset="0"/>
                <a:cs typeface="Times New Roman" pitchFamily="18" charset="0"/>
              </a:rPr>
              <a:t>, варим мы компот.</a:t>
            </a:r>
          </a:p>
          <a:p>
            <a:pPr marL="0" indent="0">
              <a:buNone/>
            </a:pPr>
            <a:r>
              <a:rPr lang="ru-RU" sz="1600" dirty="0" smtClean="0">
                <a:latin typeface="Times New Roman" pitchFamily="18" charset="0"/>
                <a:cs typeface="Times New Roman" pitchFamily="18" charset="0"/>
              </a:rPr>
              <a:t>Угостим </a:t>
            </a:r>
            <a:r>
              <a:rPr lang="ru-RU" sz="1600" dirty="0">
                <a:latin typeface="Times New Roman" pitchFamily="18" charset="0"/>
                <a:cs typeface="Times New Roman" pitchFamily="18" charset="0"/>
              </a:rPr>
              <a:t>честной народ.</a:t>
            </a:r>
          </a:p>
          <a:p>
            <a:pPr marL="0" indent="0">
              <a:buNone/>
            </a:pPr>
            <a:endParaRPr lang="ru-RU" sz="1600" dirty="0">
              <a:latin typeface="Times New Roman" pitchFamily="18" charset="0"/>
              <a:cs typeface="Times New Roman" pitchFamily="18" charset="0"/>
            </a:endParaRPr>
          </a:p>
        </p:txBody>
      </p:sp>
      <p:pic>
        <p:nvPicPr>
          <p:cNvPr id="8194" name="Picture 2" descr="C:\Users\Югорка 4\Desktop\Новая папка\20220207_1151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484784"/>
            <a:ext cx="3564396" cy="475252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Югорка 4\Desktop\Новая папка\20220207_1532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005064"/>
            <a:ext cx="2074910" cy="276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478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5040560" cy="3528392"/>
          </a:xfrm>
        </p:spPr>
        <p:txBody>
          <a:bodyPr>
            <a:normAutofit fontScale="92500" lnSpcReduction="10000"/>
          </a:bodyPr>
          <a:lstStyle/>
          <a:p>
            <a:pPr algn="ctr">
              <a:buNone/>
            </a:pPr>
            <a:r>
              <a:rPr lang="ru-RU" i="1" dirty="0" smtClean="0"/>
              <a:t> </a:t>
            </a:r>
            <a:r>
              <a:rPr lang="ru-RU" i="1" dirty="0" smtClean="0">
                <a:latin typeface="Times New Roman" pitchFamily="18" charset="0"/>
                <a:cs typeface="Times New Roman" pitchFamily="18" charset="0"/>
              </a:rPr>
              <a:t>«Если руки неумелы,</a:t>
            </a:r>
            <a:endParaRPr lang="ru-RU" dirty="0" smtClean="0">
              <a:latin typeface="Times New Roman" pitchFamily="18" charset="0"/>
              <a:cs typeface="Times New Roman" pitchFamily="18" charset="0"/>
            </a:endParaRPr>
          </a:p>
          <a:p>
            <a:pPr algn="ctr">
              <a:buNone/>
            </a:pPr>
            <a:r>
              <a:rPr lang="ru-RU" i="1" dirty="0" smtClean="0">
                <a:latin typeface="Times New Roman" pitchFamily="18" charset="0"/>
                <a:cs typeface="Times New Roman" pitchFamily="18" charset="0"/>
              </a:rPr>
              <a:t>Если пальчики несмелы,</a:t>
            </a:r>
            <a:endParaRPr lang="ru-RU" dirty="0" smtClean="0">
              <a:latin typeface="Times New Roman" pitchFamily="18" charset="0"/>
              <a:cs typeface="Times New Roman" pitchFamily="18" charset="0"/>
            </a:endParaRPr>
          </a:p>
          <a:p>
            <a:pPr algn="ctr">
              <a:buNone/>
            </a:pPr>
            <a:r>
              <a:rPr lang="ru-RU" i="1" dirty="0" smtClean="0">
                <a:latin typeface="Times New Roman" pitchFamily="18" charset="0"/>
                <a:cs typeface="Times New Roman" pitchFamily="18" charset="0"/>
              </a:rPr>
              <a:t>Трудно ручку удержать,</a:t>
            </a:r>
            <a:endParaRPr lang="ru-RU" dirty="0" smtClean="0">
              <a:latin typeface="Times New Roman" pitchFamily="18" charset="0"/>
              <a:cs typeface="Times New Roman" pitchFamily="18" charset="0"/>
            </a:endParaRPr>
          </a:p>
          <a:p>
            <a:pPr algn="ctr">
              <a:buNone/>
            </a:pPr>
            <a:r>
              <a:rPr lang="ru-RU" i="1" dirty="0" smtClean="0">
                <a:latin typeface="Times New Roman" pitchFamily="18" charset="0"/>
                <a:cs typeface="Times New Roman" pitchFamily="18" charset="0"/>
              </a:rPr>
              <a:t>Буквы ровно написать</a:t>
            </a:r>
            <a:endParaRPr lang="ru-RU" dirty="0" smtClean="0">
              <a:latin typeface="Times New Roman" pitchFamily="18" charset="0"/>
              <a:cs typeface="Times New Roman" pitchFamily="18" charset="0"/>
            </a:endParaRPr>
          </a:p>
          <a:p>
            <a:pPr algn="ctr">
              <a:buNone/>
            </a:pPr>
            <a:r>
              <a:rPr lang="ru-RU" i="1" dirty="0" smtClean="0">
                <a:latin typeface="Times New Roman" pitchFamily="18" charset="0"/>
                <a:cs typeface="Times New Roman" pitchFamily="18" charset="0"/>
              </a:rPr>
              <a:t>Не удержишь карандаш –</a:t>
            </a:r>
            <a:endParaRPr lang="ru-RU" dirty="0" smtClean="0">
              <a:latin typeface="Times New Roman" pitchFamily="18" charset="0"/>
              <a:cs typeface="Times New Roman" pitchFamily="18" charset="0"/>
            </a:endParaRPr>
          </a:p>
          <a:p>
            <a:pPr algn="ctr">
              <a:buNone/>
            </a:pPr>
            <a:r>
              <a:rPr lang="ru-RU" i="1" dirty="0" smtClean="0">
                <a:latin typeface="Times New Roman" pitchFamily="18" charset="0"/>
                <a:cs typeface="Times New Roman" pitchFamily="18" charset="0"/>
              </a:rPr>
              <a:t>Не получится пейзаж».</a:t>
            </a:r>
            <a:endParaRPr lang="ru-RU" dirty="0" smtClean="0">
              <a:latin typeface="Times New Roman" pitchFamily="18" charset="0"/>
              <a:cs typeface="Times New Roman" pitchFamily="18" charset="0"/>
            </a:endParaRPr>
          </a:p>
          <a:p>
            <a:pPr algn="ctr">
              <a:buNone/>
            </a:pPr>
            <a:r>
              <a:rPr lang="ru-RU" i="1" dirty="0" smtClean="0">
                <a:latin typeface="Times New Roman" pitchFamily="18" charset="0"/>
                <a:cs typeface="Times New Roman" pitchFamily="18" charset="0"/>
              </a:rPr>
              <a:t>              В. </a:t>
            </a:r>
            <a:r>
              <a:rPr lang="ru-RU" i="1" dirty="0" err="1" smtClean="0">
                <a:latin typeface="Times New Roman" pitchFamily="18" charset="0"/>
                <a:cs typeface="Times New Roman" pitchFamily="18" charset="0"/>
              </a:rPr>
              <a:t>Лирясова</a:t>
            </a:r>
            <a:r>
              <a:rPr lang="ru-RU" i="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933056"/>
            <a:ext cx="5282952" cy="27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Заключение</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0000" lnSpcReduction="20000"/>
          </a:bodyPr>
          <a:lstStyle/>
          <a:p>
            <a:pPr fontAlgn="t"/>
            <a:r>
              <a:rPr lang="ru-RU" dirty="0" smtClean="0"/>
              <a:t>Таким образом, чтобы результат работы был эффективным необходимо использовать разнообразные приемы и методы работы по формированию тонких движений пальцев рук. Результаты своей работы я вижу в проявлении интереса детей к различным видам деятельности.</a:t>
            </a:r>
          </a:p>
          <a:p>
            <a:pPr fontAlgn="t"/>
            <a:r>
              <a:rPr lang="ru-RU" dirty="0" smtClean="0"/>
              <a:t>Я стараюсь предоставить детям возможность всегда испытать удовольствие от творческого процесса, от того что он что-то сделал сам, учу тому, что любую работу и любое действие можно сделать с интересом.</a:t>
            </a:r>
          </a:p>
          <a:p>
            <a:pPr fontAlgn="t"/>
            <a:r>
              <a:rPr lang="ru-RU" dirty="0" smtClean="0"/>
              <a:t>В дальнейшем я буду продолжать искать новые методические приемы, которые будут способствовать развитию мелкой моторики рук, общей моторики, самостоятельности, которые будут формировать интерес к различным видам деятельности.</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endParaRPr lang="ru-RU" dirty="0"/>
          </a:p>
        </p:txBody>
      </p:sp>
      <p:sp>
        <p:nvSpPr>
          <p:cNvPr id="3" name="Содержимое 2"/>
          <p:cNvSpPr>
            <a:spLocks noGrp="1"/>
          </p:cNvSpPr>
          <p:nvPr>
            <p:ph idx="1"/>
          </p:nvPr>
        </p:nvSpPr>
        <p:spPr>
          <a:xfrm>
            <a:off x="457200" y="1000108"/>
            <a:ext cx="8329642" cy="5473844"/>
          </a:xfrm>
        </p:spPr>
        <p:txBody>
          <a:bodyPr>
            <a:noAutofit/>
          </a:bodyPr>
          <a:lstStyle/>
          <a:p>
            <a:pPr lvl="0"/>
            <a:endParaRPr lang="ru-RU" sz="1400" dirty="0" smtClean="0">
              <a:latin typeface="Times New Roman" pitchFamily="18" charset="0"/>
              <a:cs typeface="Times New Roman" pitchFamily="18" charset="0"/>
            </a:endParaRPr>
          </a:p>
          <a:p>
            <a:pPr lvl="0"/>
            <a:endParaRPr lang="ru-RU" sz="1400" dirty="0">
              <a:latin typeface="Times New Roman" pitchFamily="18" charset="0"/>
              <a:cs typeface="Times New Roman" pitchFamily="18" charset="0"/>
            </a:endParaRPr>
          </a:p>
          <a:p>
            <a:pPr lvl="0"/>
            <a:endParaRPr lang="ru-RU" sz="1400" dirty="0" smtClean="0">
              <a:latin typeface="Times New Roman" pitchFamily="18" charset="0"/>
              <a:cs typeface="Times New Roman" pitchFamily="18" charset="0"/>
            </a:endParaRPr>
          </a:p>
          <a:p>
            <a:pPr lvl="0"/>
            <a:endParaRPr lang="ru-RU" sz="1400" dirty="0">
              <a:latin typeface="Times New Roman" pitchFamily="18" charset="0"/>
              <a:cs typeface="Times New Roman" pitchFamily="18" charset="0"/>
            </a:endParaRPr>
          </a:p>
          <a:p>
            <a:pPr lvl="0"/>
            <a:endParaRPr lang="ru-RU" sz="1400" dirty="0" smtClean="0">
              <a:latin typeface="Times New Roman" pitchFamily="18" charset="0"/>
              <a:cs typeface="Times New Roman" pitchFamily="18" charset="0"/>
            </a:endParaRPr>
          </a:p>
          <a:p>
            <a:pPr lvl="0"/>
            <a:endParaRPr lang="ru-RU" sz="1400" dirty="0">
              <a:latin typeface="Times New Roman" pitchFamily="18" charset="0"/>
              <a:cs typeface="Times New Roman" pitchFamily="18" charset="0"/>
            </a:endParaRPr>
          </a:p>
          <a:p>
            <a:pPr lvl="0"/>
            <a:endParaRPr lang="ru-RU" sz="1400" dirty="0" smtClean="0">
              <a:latin typeface="Times New Roman" pitchFamily="18" charset="0"/>
              <a:cs typeface="Times New Roman" pitchFamily="18" charset="0"/>
            </a:endParaRPr>
          </a:p>
          <a:p>
            <a:pPr lvl="0"/>
            <a:endParaRPr lang="ru-RU" sz="1400" dirty="0">
              <a:latin typeface="Times New Roman" pitchFamily="18" charset="0"/>
              <a:cs typeface="Times New Roman" pitchFamily="18" charset="0"/>
            </a:endParaRPr>
          </a:p>
          <a:p>
            <a:pPr lvl="0"/>
            <a:endParaRPr lang="ru-RU" sz="1400" dirty="0" smtClean="0">
              <a:latin typeface="Times New Roman" pitchFamily="18" charset="0"/>
              <a:cs typeface="Times New Roman" pitchFamily="18" charset="0"/>
            </a:endParaRPr>
          </a:p>
          <a:p>
            <a:pPr lvl="0"/>
            <a:endParaRPr lang="ru-RU" sz="1400" dirty="0">
              <a:latin typeface="Times New Roman" pitchFamily="18" charset="0"/>
              <a:cs typeface="Times New Roman" pitchFamily="18" charset="0"/>
            </a:endParaRPr>
          </a:p>
          <a:p>
            <a:pPr lvl="0"/>
            <a:endParaRPr lang="ru-RU" sz="1400" dirty="0" smtClean="0">
              <a:latin typeface="Times New Roman" pitchFamily="18" charset="0"/>
              <a:cs typeface="Times New Roman" pitchFamily="18" charset="0"/>
            </a:endParaRPr>
          </a:p>
          <a:p>
            <a:pPr lvl="0"/>
            <a:endParaRPr lang="ru-RU" sz="1400" dirty="0">
              <a:latin typeface="Times New Roman" pitchFamily="18" charset="0"/>
              <a:cs typeface="Times New Roman" pitchFamily="18" charset="0"/>
            </a:endParaRPr>
          </a:p>
          <a:p>
            <a:pPr lvl="0"/>
            <a:endParaRPr lang="ru-RU" sz="1400" dirty="0" smtClean="0">
              <a:latin typeface="Times New Roman" pitchFamily="18" charset="0"/>
              <a:cs typeface="Times New Roman" pitchFamily="18" charset="0"/>
            </a:endParaRPr>
          </a:p>
          <a:p>
            <a:pPr lvl="0"/>
            <a:endParaRPr lang="ru-RU" sz="1400" dirty="0">
              <a:latin typeface="Times New Roman" pitchFamily="18" charset="0"/>
              <a:cs typeface="Times New Roman" pitchFamily="18" charset="0"/>
            </a:endParaRPr>
          </a:p>
          <a:p>
            <a:pPr lvl="0"/>
            <a:endParaRPr lang="ru-RU" sz="1400" dirty="0" smtClean="0">
              <a:latin typeface="Times New Roman" pitchFamily="18" charset="0"/>
              <a:cs typeface="Times New Roman" pitchFamily="18" charset="0"/>
            </a:endParaRPr>
          </a:p>
          <a:p>
            <a:pPr lvl="0"/>
            <a:endParaRPr lang="ru-RU" sz="1400" dirty="0">
              <a:latin typeface="Times New Roman" pitchFamily="18" charset="0"/>
              <a:cs typeface="Times New Roman" pitchFamily="18" charset="0"/>
            </a:endParaRPr>
          </a:p>
          <a:p>
            <a:pPr lvl="0"/>
            <a:endParaRPr lang="ru-RU" sz="1400" dirty="0" smtClean="0">
              <a:latin typeface="Times New Roman" pitchFamily="18" charset="0"/>
              <a:cs typeface="Times New Roman" pitchFamily="18" charset="0"/>
            </a:endParaRPr>
          </a:p>
          <a:p>
            <a:pPr lvl="0"/>
            <a:endParaRPr lang="ru-RU" sz="1400" dirty="0">
              <a:latin typeface="Times New Roman" pitchFamily="18" charset="0"/>
              <a:cs typeface="Times New Roman" pitchFamily="18" charset="0"/>
            </a:endParaRPr>
          </a:p>
          <a:p>
            <a:pPr lvl="0" algn="ctr"/>
            <a:r>
              <a:rPr lang="ru-RU" sz="4400" dirty="0" smtClean="0">
                <a:latin typeface="Times New Roman" pitchFamily="18" charset="0"/>
                <a:cs typeface="Times New Roman" pitchFamily="18" charset="0"/>
              </a:rPr>
              <a:t>СПАСИБО ЗА ВНИМАНИЕ</a:t>
            </a:r>
            <a:endParaRPr lang="ru-RU" sz="44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24744"/>
            <a:ext cx="3744416" cy="388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332656"/>
            <a:ext cx="6552728" cy="4896544"/>
          </a:xfrm>
        </p:spPr>
        <p:txBody>
          <a:bodyPr>
            <a:normAutofit fontScale="85000" lnSpcReduction="10000"/>
          </a:bodyPr>
          <a:lstStyle/>
          <a:p>
            <a:endParaRPr lang="ru-RU" u="sng" dirty="0" smtClean="0"/>
          </a:p>
          <a:p>
            <a:endParaRPr lang="ru-RU" u="sng" dirty="0"/>
          </a:p>
          <a:p>
            <a:r>
              <a:rPr lang="ru-RU" u="sng" dirty="0" smtClean="0"/>
              <a:t>Мелкая моторика</a:t>
            </a:r>
            <a:r>
              <a:rPr lang="ru-RU" dirty="0" smtClean="0"/>
              <a:t>— это способность выполнения мелких движений пальцами и руками посредством  скоординированных действий нервной, мышечной и костной систем. </a:t>
            </a:r>
          </a:p>
          <a:p>
            <a:r>
              <a:rPr lang="ru-RU" dirty="0" smtClean="0"/>
              <a:t>      </a:t>
            </a:r>
            <a:r>
              <a:rPr lang="ru-RU" u="sng" dirty="0" smtClean="0"/>
              <a:t>Пальчиковые игры</a:t>
            </a:r>
            <a:r>
              <a:rPr lang="ru-RU" dirty="0" smtClean="0"/>
              <a:t> – это веселые упражнения для пальчиков и ручек, инсценировка с их помощью каких-либо стихотворений, историй, сказок.   </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7587" y="548680"/>
            <a:ext cx="196372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083" y="4817620"/>
            <a:ext cx="2016224" cy="20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Актуальность выбранной темы</a:t>
            </a:r>
            <a:r>
              <a:rPr lang="ru-RU" dirty="0" smtClean="0"/>
              <a:t/>
            </a:r>
            <a:br>
              <a:rPr lang="ru-RU" dirty="0" smtClean="0"/>
            </a:br>
            <a:endParaRPr lang="ru-RU" dirty="0"/>
          </a:p>
        </p:txBody>
      </p:sp>
      <p:sp>
        <p:nvSpPr>
          <p:cNvPr id="3" name="Содержимое 2"/>
          <p:cNvSpPr>
            <a:spLocks noGrp="1"/>
          </p:cNvSpPr>
          <p:nvPr>
            <p:ph idx="1"/>
          </p:nvPr>
        </p:nvSpPr>
        <p:spPr>
          <a:xfrm>
            <a:off x="457200" y="1000108"/>
            <a:ext cx="8258204" cy="5473844"/>
          </a:xfrm>
        </p:spPr>
        <p:txBody>
          <a:bodyPr>
            <a:normAutofit fontScale="92500" lnSpcReduction="10000"/>
          </a:bodyPr>
          <a:lstStyle/>
          <a:p>
            <a:r>
              <a:rPr lang="ru-RU" sz="2600" dirty="0" smtClean="0"/>
              <a:t>Пальчиковые игры – это мощная целенаправленная тренировка для мозга ребенка, стимулирующая его развитие. Пальчиковые игры отображают реальность окружающего мира – предметы, животных, людей, их деятельность, явления природы. В ходе пальчиковых игр дети повторяют движения взрослых, активизируют моторику рук, тем самым вырабатывая ловкость, умение управлять своими движениями, концентрировать внимание на одном виде деятельности. Современные концепции дошкольного образования признают незаменимое влияние пальчиковых игр на развитие мелкой моторики ребёнка, а также проблема вызвана недостаточным просвещением родителей в данном вопросе.</a:t>
            </a:r>
            <a:br>
              <a:rPr lang="ru-RU" sz="2600" dirty="0" smtClean="0"/>
            </a:br>
            <a:r>
              <a:rPr lang="ru-RU" sz="2600" dirty="0" smtClean="0"/>
              <a:t>Актуальность данной проблемы очевидна на сегодняшний день.</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692696"/>
            <a:ext cx="8686800" cy="4104457"/>
          </a:xfrm>
        </p:spPr>
        <p:txBody>
          <a:bodyPr>
            <a:normAutofit fontScale="85000" lnSpcReduction="20000"/>
          </a:bodyPr>
          <a:lstStyle/>
          <a:p>
            <a:pPr>
              <a:buNone/>
            </a:pPr>
            <a:r>
              <a:rPr lang="ru-RU" b="1" dirty="0" smtClean="0"/>
              <a:t>Цель: </a:t>
            </a:r>
            <a:r>
              <a:rPr lang="ru-RU" dirty="0" smtClean="0"/>
              <a:t>развитие мелкой  моторики кистей рук у детей дошкольного возраста посредством пальчиковых игр.</a:t>
            </a:r>
          </a:p>
          <a:p>
            <a:pPr>
              <a:buNone/>
            </a:pPr>
            <a:r>
              <a:rPr lang="ru-RU" dirty="0" smtClean="0"/>
              <a:t> </a:t>
            </a:r>
          </a:p>
          <a:p>
            <a:pPr>
              <a:buNone/>
            </a:pPr>
            <a:r>
              <a:rPr lang="ru-RU" b="1" dirty="0" smtClean="0"/>
              <a:t>Задачи: </a:t>
            </a:r>
            <a:endParaRPr lang="ru-RU" dirty="0" smtClean="0"/>
          </a:p>
          <a:p>
            <a:pPr lvl="0"/>
            <a:r>
              <a:rPr lang="ru-RU" dirty="0" smtClean="0"/>
              <a:t>развивать мелкую моторику пальцев рук детей посредствам пальчиковых игр, речевые способности, учитывая возрастные и индивидуальные особенности;</a:t>
            </a:r>
          </a:p>
          <a:p>
            <a:pPr lvl="0"/>
            <a:r>
              <a:rPr lang="ru-RU" dirty="0" smtClean="0"/>
              <a:t>создать картотеку пальчиковых игр;</a:t>
            </a:r>
          </a:p>
          <a:p>
            <a:pPr lvl="0"/>
            <a:r>
              <a:rPr lang="ru-RU" dirty="0" smtClean="0"/>
              <a:t>привлекать родителей  к проведению пальчиковых  игр  в домашней обстановке; </a:t>
            </a: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221088"/>
            <a:ext cx="25202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Новизна темы</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 Это замечательный способ формирования устной речи ребенка и мелкой моторики рук, прекрасная возможность в интересной игровой форме прививать культурно-гигиенические навыки, корректировать эмоциональное состояние, а также увлекательный способ провести время с пользой. Благодаря таким играм вырабатываются навыки общения с другими детьми и взрослыми. Формируется понятие гендерной принадлежности, происходит приобщение к истокам народной культуры. Пальчиковые игры помогут детям освоить счет, пространственные понятия. Многие игры основаны на сказочных сюжетах, что помогает формировать интерес и потребность к восприятию художественного слова, развивать память, воображение и речь. С помощью игр можно в интересной форме организовать любой режимный момент, совместную и самостоятельную деятельность детей, построить увлекательное занятие в детском саду. </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Ожидаемые результаты:</a:t>
            </a:r>
            <a:endParaRPr lang="ru-RU" dirty="0" smtClean="0"/>
          </a:p>
        </p:txBody>
      </p:sp>
      <p:sp>
        <p:nvSpPr>
          <p:cNvPr id="3" name="Содержимое 2"/>
          <p:cNvSpPr>
            <a:spLocks noGrp="1"/>
          </p:cNvSpPr>
          <p:nvPr>
            <p:ph idx="1"/>
          </p:nvPr>
        </p:nvSpPr>
        <p:spPr/>
        <p:txBody>
          <a:bodyPr>
            <a:normAutofit fontScale="92500" lnSpcReduction="10000"/>
          </a:bodyPr>
          <a:lstStyle/>
          <a:p>
            <a:pPr lvl="0"/>
            <a:r>
              <a:rPr lang="ru-RU" dirty="0" smtClean="0"/>
              <a:t>В результате предложенных упражнений разовьется мелкая моторика, кисти рук приобретают подвижность гибкость, исчезает скованность движений, развивается речь детей.</a:t>
            </a:r>
          </a:p>
          <a:p>
            <a:pPr lvl="0"/>
            <a:r>
              <a:rPr lang="ru-RU" dirty="0" smtClean="0"/>
              <a:t>Дети проявляют интерес к пальчиковым играм, используют пальчиковую гимнастику в повседневной жизни.</a:t>
            </a:r>
          </a:p>
          <a:p>
            <a:pPr lvl="0"/>
            <a:r>
              <a:rPr lang="ru-RU" dirty="0" smtClean="0"/>
              <a:t>Родители стали единомышленниками с педагогами ДОУ по использованию речевых пальчиковых игр.</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normAutofit fontScale="90000"/>
          </a:bodyPr>
          <a:lstStyle/>
          <a:p>
            <a:pPr algn="ctr"/>
            <a:r>
              <a:rPr lang="ru-RU" b="1" dirty="0" smtClean="0"/>
              <a:t>Объем и содержание работы</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57200" y="714358"/>
          <a:ext cx="8329642" cy="5790721"/>
        </p:xfrm>
        <a:graphic>
          <a:graphicData uri="http://schemas.openxmlformats.org/drawingml/2006/table">
            <a:tbl>
              <a:tblPr firstRow="1" bandRow="1">
                <a:tableStyleId>{7DF18680-E054-41AD-8BC1-D1AEF772440D}</a:tableStyleId>
              </a:tblPr>
              <a:tblGrid>
                <a:gridCol w="3950507"/>
                <a:gridCol w="4379135"/>
              </a:tblGrid>
              <a:tr h="402148">
                <a:tc>
                  <a:txBody>
                    <a:bodyPr/>
                    <a:lstStyle/>
                    <a:p>
                      <a:r>
                        <a:rPr kumimoji="0" lang="ru-RU" sz="1800" b="1" kern="1200" dirty="0" smtClean="0">
                          <a:solidFill>
                            <a:schemeClr val="lt1"/>
                          </a:solidFill>
                          <a:latin typeface="+mn-lt"/>
                          <a:ea typeface="+mn-ea"/>
                          <a:cs typeface="+mn-cs"/>
                        </a:rPr>
                        <a:t>Направление деятельности</a:t>
                      </a:r>
                      <a:endParaRPr lang="ru-RU" dirty="0"/>
                    </a:p>
                  </a:txBody>
                  <a:tcPr/>
                </a:tc>
                <a:tc>
                  <a:txBody>
                    <a:bodyPr/>
                    <a:lstStyle/>
                    <a:p>
                      <a:r>
                        <a:rPr kumimoji="0" lang="ru-RU" sz="1800" b="1" kern="1200" dirty="0" smtClean="0">
                          <a:solidFill>
                            <a:schemeClr val="lt1"/>
                          </a:solidFill>
                          <a:latin typeface="+mn-lt"/>
                          <a:ea typeface="+mn-ea"/>
                          <a:cs typeface="+mn-cs"/>
                        </a:rPr>
                        <a:t>Содержание деятельности </a:t>
                      </a:r>
                      <a:endParaRPr lang="ru-RU" dirty="0"/>
                    </a:p>
                  </a:txBody>
                  <a:tcPr/>
                </a:tc>
              </a:tr>
              <a:tr h="703967">
                <a:tc>
                  <a:txBody>
                    <a:bodyPr/>
                    <a:lstStyle/>
                    <a:p>
                      <a:pPr>
                        <a:lnSpc>
                          <a:spcPct val="150000"/>
                        </a:lnSpc>
                        <a:spcAft>
                          <a:spcPts val="1000"/>
                        </a:spcAft>
                        <a:tabLst>
                          <a:tab pos="1476375" algn="l"/>
                        </a:tabLst>
                      </a:pPr>
                      <a:r>
                        <a:rPr lang="ru-RU" sz="1500" smtClean="0">
                          <a:solidFill>
                            <a:srgbClr val="000000"/>
                          </a:solidFill>
                          <a:latin typeface="Times New Roman"/>
                          <a:ea typeface="Calibri"/>
                          <a:cs typeface="Times New Roman"/>
                        </a:rPr>
                        <a:t>Диагностика развития мелкой моторики рук.</a:t>
                      </a:r>
                      <a:endParaRPr lang="ru-RU" sz="1500" dirty="0">
                        <a:latin typeface="Calibri"/>
                        <a:ea typeface="Calibri"/>
                        <a:cs typeface="Times New Roman"/>
                      </a:endParaRPr>
                    </a:p>
                  </a:txBody>
                  <a:tcPr marL="68580" marR="68580" marT="0" marB="0"/>
                </a:tc>
                <a:tc>
                  <a:txBody>
                    <a:bodyPr/>
                    <a:lstStyle/>
                    <a:p>
                      <a:pPr>
                        <a:lnSpc>
                          <a:spcPct val="150000"/>
                        </a:lnSpc>
                        <a:tabLst>
                          <a:tab pos="1476375" algn="l"/>
                        </a:tabLst>
                      </a:pPr>
                      <a:r>
                        <a:rPr lang="ru-RU" sz="1500" smtClean="0">
                          <a:solidFill>
                            <a:srgbClr val="000000"/>
                          </a:solidFill>
                          <a:latin typeface="Times New Roman"/>
                        </a:rPr>
                        <a:t>Проведение диагностики уровня развития мелкой моторики детей 4- 5 лет.</a:t>
                      </a:r>
                      <a:endParaRPr lang="ru-RU" sz="1500" dirty="0">
                        <a:latin typeface="Calibri"/>
                      </a:endParaRPr>
                    </a:p>
                  </a:txBody>
                  <a:tcPr marL="68580" marR="68580" marT="0" marB="0"/>
                </a:tc>
              </a:tr>
              <a:tr h="402148">
                <a:tc>
                  <a:txBody>
                    <a:bodyPr/>
                    <a:lstStyle/>
                    <a:p>
                      <a:pPr>
                        <a:lnSpc>
                          <a:spcPct val="150000"/>
                        </a:lnSpc>
                        <a:spcAft>
                          <a:spcPts val="1000"/>
                        </a:spcAft>
                        <a:tabLst>
                          <a:tab pos="1476375" algn="l"/>
                        </a:tabLst>
                      </a:pPr>
                      <a:r>
                        <a:rPr lang="ru-RU" sz="1500" dirty="0">
                          <a:solidFill>
                            <a:srgbClr val="000000"/>
                          </a:solidFill>
                          <a:latin typeface="Times New Roman"/>
                          <a:ea typeface="Calibri"/>
                          <a:cs typeface="Times New Roman"/>
                        </a:rPr>
                        <a:t>Создание картотеки пальчиковых игр</a:t>
                      </a:r>
                      <a:endParaRPr lang="ru-RU" sz="1500" dirty="0">
                        <a:latin typeface="Calibri"/>
                        <a:ea typeface="Calibri"/>
                        <a:cs typeface="Times New Roman"/>
                      </a:endParaRPr>
                    </a:p>
                  </a:txBody>
                  <a:tcPr marL="68580" marR="68580" marT="0" marB="0"/>
                </a:tc>
                <a:tc>
                  <a:txBody>
                    <a:bodyPr/>
                    <a:lstStyle/>
                    <a:p>
                      <a:pPr>
                        <a:lnSpc>
                          <a:spcPct val="150000"/>
                        </a:lnSpc>
                        <a:spcAft>
                          <a:spcPts val="1000"/>
                        </a:spcAft>
                      </a:pPr>
                      <a:r>
                        <a:rPr lang="ru-RU" sz="1500" dirty="0">
                          <a:solidFill>
                            <a:srgbClr val="000000"/>
                          </a:solidFill>
                          <a:latin typeface="Times New Roman"/>
                          <a:ea typeface="Calibri"/>
                          <a:cs typeface="Times New Roman"/>
                        </a:rPr>
                        <a:t>«Наши пальчики играют»</a:t>
                      </a:r>
                      <a:endParaRPr lang="ru-RU" sz="1500" dirty="0">
                        <a:latin typeface="Calibri"/>
                        <a:ea typeface="Calibri"/>
                        <a:cs typeface="Times New Roman"/>
                      </a:endParaRPr>
                    </a:p>
                  </a:txBody>
                  <a:tcPr marL="68580" marR="68580" marT="0" marB="0"/>
                </a:tc>
              </a:tr>
              <a:tr h="703967">
                <a:tc>
                  <a:txBody>
                    <a:bodyPr/>
                    <a:lstStyle/>
                    <a:p>
                      <a:pPr>
                        <a:lnSpc>
                          <a:spcPct val="150000"/>
                        </a:lnSpc>
                        <a:spcAft>
                          <a:spcPts val="1000"/>
                        </a:spcAft>
                        <a:tabLst>
                          <a:tab pos="1476375" algn="l"/>
                        </a:tabLst>
                      </a:pPr>
                      <a:r>
                        <a:rPr lang="ru-RU" sz="1500">
                          <a:solidFill>
                            <a:srgbClr val="000000"/>
                          </a:solidFill>
                          <a:latin typeface="Times New Roman"/>
                          <a:ea typeface="Calibri"/>
                          <a:cs typeface="Times New Roman"/>
                        </a:rPr>
                        <a:t>Подготовка наглядного материала</a:t>
                      </a:r>
                      <a:endParaRPr lang="ru-RU" sz="1500">
                        <a:latin typeface="Calibri"/>
                        <a:ea typeface="Calibri"/>
                        <a:cs typeface="Times New Roman"/>
                      </a:endParaRPr>
                    </a:p>
                  </a:txBody>
                  <a:tcPr marL="68580" marR="68580" marT="0" marB="0"/>
                </a:tc>
                <a:tc>
                  <a:txBody>
                    <a:bodyPr/>
                    <a:lstStyle/>
                    <a:p>
                      <a:pPr>
                        <a:lnSpc>
                          <a:spcPct val="150000"/>
                        </a:lnSpc>
                        <a:spcAft>
                          <a:spcPts val="1000"/>
                        </a:spcAft>
                      </a:pPr>
                      <a:r>
                        <a:rPr lang="ru-RU" sz="1500" dirty="0">
                          <a:solidFill>
                            <a:srgbClr val="000000"/>
                          </a:solidFill>
                          <a:latin typeface="Times New Roman"/>
                          <a:ea typeface="Calibri"/>
                          <a:cs typeface="Times New Roman"/>
                        </a:rPr>
                        <a:t>Консультации на стенд, папки передвижки, памятки для родителей.</a:t>
                      </a:r>
                      <a:endParaRPr lang="ru-RU" sz="1500" dirty="0">
                        <a:latin typeface="Calibri"/>
                        <a:ea typeface="Calibri"/>
                        <a:cs typeface="Times New Roman"/>
                      </a:endParaRPr>
                    </a:p>
                  </a:txBody>
                  <a:tcPr marL="68580" marR="68580" marT="0" marB="0"/>
                </a:tc>
              </a:tr>
              <a:tr h="1075815">
                <a:tc>
                  <a:txBody>
                    <a:bodyPr/>
                    <a:lstStyle/>
                    <a:p>
                      <a:pPr>
                        <a:lnSpc>
                          <a:spcPct val="150000"/>
                        </a:lnSpc>
                        <a:spcAft>
                          <a:spcPts val="1000"/>
                        </a:spcAft>
                        <a:tabLst>
                          <a:tab pos="1476375" algn="l"/>
                        </a:tabLst>
                      </a:pPr>
                      <a:r>
                        <a:rPr lang="ru-RU" sz="1500" dirty="0">
                          <a:solidFill>
                            <a:srgbClr val="000000"/>
                          </a:solidFill>
                          <a:latin typeface="Times New Roman"/>
                          <a:ea typeface="Calibri"/>
                          <a:cs typeface="Times New Roman"/>
                        </a:rPr>
                        <a:t>Составление перспективного плана </a:t>
                      </a:r>
                      <a:endParaRPr lang="ru-RU" sz="1500" dirty="0">
                        <a:latin typeface="Calibri"/>
                        <a:ea typeface="Calibri"/>
                        <a:cs typeface="Times New Roman"/>
                      </a:endParaRPr>
                    </a:p>
                  </a:txBody>
                  <a:tcPr marL="68580" marR="68580" marT="0" marB="0"/>
                </a:tc>
                <a:tc>
                  <a:txBody>
                    <a:bodyPr/>
                    <a:lstStyle/>
                    <a:p>
                      <a:pPr>
                        <a:lnSpc>
                          <a:spcPct val="150000"/>
                        </a:lnSpc>
                        <a:spcAft>
                          <a:spcPts val="1000"/>
                        </a:spcAft>
                      </a:pPr>
                      <a:r>
                        <a:rPr lang="ru-RU" sz="1500">
                          <a:solidFill>
                            <a:srgbClr val="000000"/>
                          </a:solidFill>
                          <a:latin typeface="Times New Roman"/>
                          <a:ea typeface="Calibri"/>
                          <a:cs typeface="Times New Roman"/>
                        </a:rPr>
                        <a:t>Конспекты НОД направленные на развитие мелкой моторики по средствам пальчиковой игры</a:t>
                      </a:r>
                      <a:endParaRPr lang="ru-RU" sz="1500">
                        <a:latin typeface="Calibri"/>
                        <a:ea typeface="Calibri"/>
                        <a:cs typeface="Times New Roman"/>
                      </a:endParaRPr>
                    </a:p>
                  </a:txBody>
                  <a:tcPr marL="68580" marR="68580" marT="0" marB="0"/>
                </a:tc>
              </a:tr>
              <a:tr h="703967">
                <a:tc>
                  <a:txBody>
                    <a:bodyPr/>
                    <a:lstStyle/>
                    <a:p>
                      <a:pPr>
                        <a:lnSpc>
                          <a:spcPct val="150000"/>
                        </a:lnSpc>
                        <a:spcAft>
                          <a:spcPts val="1000"/>
                        </a:spcAft>
                        <a:tabLst>
                          <a:tab pos="1476375" algn="l"/>
                        </a:tabLst>
                      </a:pPr>
                      <a:r>
                        <a:rPr lang="ru-RU" sz="1500">
                          <a:solidFill>
                            <a:srgbClr val="000000"/>
                          </a:solidFill>
                          <a:latin typeface="Times New Roman"/>
                          <a:ea typeface="Calibri"/>
                          <a:cs typeface="Times New Roman"/>
                        </a:rPr>
                        <a:t>Составление перспективного плана пальчиковых игр.</a:t>
                      </a:r>
                      <a:endParaRPr lang="ru-RU" sz="1500">
                        <a:latin typeface="Calibri"/>
                        <a:ea typeface="Calibri"/>
                        <a:cs typeface="Times New Roman"/>
                      </a:endParaRPr>
                    </a:p>
                  </a:txBody>
                  <a:tcPr marL="68580" marR="68580" marT="0" marB="0"/>
                </a:tc>
                <a:tc>
                  <a:txBody>
                    <a:bodyPr/>
                    <a:lstStyle/>
                    <a:p>
                      <a:pPr>
                        <a:lnSpc>
                          <a:spcPct val="150000"/>
                        </a:lnSpc>
                        <a:spcAft>
                          <a:spcPts val="1000"/>
                        </a:spcAft>
                      </a:pPr>
                      <a:r>
                        <a:rPr lang="ru-RU" sz="1500">
                          <a:solidFill>
                            <a:srgbClr val="000000"/>
                          </a:solidFill>
                          <a:latin typeface="Times New Roman"/>
                          <a:ea typeface="Calibri"/>
                          <a:cs typeface="Times New Roman"/>
                        </a:rPr>
                        <a:t>Систематизация, дополнение картотеки пальчиковых игр «Наши пальчики играют».</a:t>
                      </a:r>
                      <a:endParaRPr lang="ru-RU" sz="1500">
                        <a:latin typeface="Calibri"/>
                        <a:ea typeface="Calibri"/>
                        <a:cs typeface="Times New Roman"/>
                      </a:endParaRPr>
                    </a:p>
                  </a:txBody>
                  <a:tcPr marL="68580" marR="68580" marT="0" marB="0"/>
                </a:tc>
              </a:tr>
              <a:tr h="722894">
                <a:tc>
                  <a:txBody>
                    <a:bodyPr/>
                    <a:lstStyle/>
                    <a:p>
                      <a:pPr>
                        <a:lnSpc>
                          <a:spcPct val="150000"/>
                        </a:lnSpc>
                        <a:spcAft>
                          <a:spcPts val="1000"/>
                        </a:spcAft>
                      </a:pPr>
                      <a:r>
                        <a:rPr lang="ru-RU" sz="1500" dirty="0">
                          <a:solidFill>
                            <a:srgbClr val="000000"/>
                          </a:solidFill>
                          <a:latin typeface="Times New Roman"/>
                          <a:ea typeface="Calibri"/>
                          <a:cs typeface="Times New Roman"/>
                        </a:rPr>
                        <a:t>Индивидуальные беседы с родителями</a:t>
                      </a:r>
                      <a:endParaRPr lang="ru-RU" sz="1500" dirty="0">
                        <a:latin typeface="Calibri"/>
                        <a:ea typeface="Calibri"/>
                        <a:cs typeface="Times New Roman"/>
                      </a:endParaRPr>
                    </a:p>
                  </a:txBody>
                  <a:tcPr marL="68580" marR="68580" marT="0" marB="0"/>
                </a:tc>
                <a:tc>
                  <a:txBody>
                    <a:bodyPr/>
                    <a:lstStyle/>
                    <a:p>
                      <a:pPr>
                        <a:lnSpc>
                          <a:spcPct val="150000"/>
                        </a:lnSpc>
                        <a:spcAft>
                          <a:spcPts val="1000"/>
                        </a:spcAft>
                      </a:pPr>
                      <a:r>
                        <a:rPr lang="ru-RU" sz="1500" dirty="0">
                          <a:solidFill>
                            <a:srgbClr val="000000"/>
                          </a:solidFill>
                          <a:latin typeface="Times New Roman"/>
                          <a:ea typeface="Calibri"/>
                          <a:cs typeface="Times New Roman"/>
                        </a:rPr>
                        <a:t>Дать родителям рекомендации по проведению пальчиковой гимнастики и пальчиковой игры</a:t>
                      </a:r>
                      <a:endParaRPr lang="ru-RU" sz="1500" dirty="0">
                        <a:latin typeface="Calibri"/>
                        <a:ea typeface="Calibri"/>
                        <a:cs typeface="Times New Roman"/>
                      </a:endParaRPr>
                    </a:p>
                  </a:txBody>
                  <a:tcPr marL="68580" marR="68580" marT="0" marB="0"/>
                </a:tc>
              </a:tr>
              <a:tr h="1075815">
                <a:tc>
                  <a:txBody>
                    <a:bodyPr/>
                    <a:lstStyle/>
                    <a:p>
                      <a:pPr>
                        <a:lnSpc>
                          <a:spcPct val="150000"/>
                        </a:lnSpc>
                        <a:spcAft>
                          <a:spcPts val="1000"/>
                        </a:spcAft>
                      </a:pPr>
                      <a:r>
                        <a:rPr lang="ru-RU" sz="1500" dirty="0">
                          <a:solidFill>
                            <a:srgbClr val="000000"/>
                          </a:solidFill>
                          <a:latin typeface="Times New Roman"/>
                          <a:ea typeface="Calibri"/>
                          <a:cs typeface="Times New Roman"/>
                        </a:rPr>
                        <a:t>Ознакомление родителей с информацией на тему «Пальчиковая игра, что это?»</a:t>
                      </a:r>
                      <a:endParaRPr lang="ru-RU" sz="1500" dirty="0">
                        <a:latin typeface="Calibri"/>
                        <a:ea typeface="Calibri"/>
                        <a:cs typeface="Times New Roman"/>
                      </a:endParaRPr>
                    </a:p>
                  </a:txBody>
                  <a:tcPr marL="68580" marR="68580" marT="0" marB="0"/>
                </a:tc>
                <a:tc>
                  <a:txBody>
                    <a:bodyPr/>
                    <a:lstStyle/>
                    <a:p>
                      <a:pPr>
                        <a:lnSpc>
                          <a:spcPct val="150000"/>
                        </a:lnSpc>
                        <a:spcAft>
                          <a:spcPts val="1000"/>
                        </a:spcAft>
                      </a:pPr>
                      <a:r>
                        <a:rPr lang="ru-RU" sz="1500" dirty="0">
                          <a:solidFill>
                            <a:srgbClr val="000000"/>
                          </a:solidFill>
                          <a:latin typeface="Times New Roman"/>
                          <a:ea typeface="Calibri"/>
                          <a:cs typeface="Times New Roman"/>
                        </a:rPr>
                        <a:t>Размещение папки передвижки в раздевалке,  для ознакомления родителей с информацией.</a:t>
                      </a:r>
                      <a:endParaRPr lang="ru-RU" sz="15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1953966748"/>
              </p:ext>
            </p:extLst>
          </p:nvPr>
        </p:nvGraphicFramePr>
        <p:xfrm>
          <a:off x="304800" y="1554163"/>
          <a:ext cx="8686800" cy="4439920"/>
        </p:xfrm>
        <a:graphic>
          <a:graphicData uri="http://schemas.openxmlformats.org/drawingml/2006/table">
            <a:tbl>
              <a:tblPr firstRow="1" bandRow="1">
                <a:tableStyleId>{7DF18680-E054-41AD-8BC1-D1AEF772440D}</a:tableStyleId>
              </a:tblPr>
              <a:tblGrid>
                <a:gridCol w="4343400"/>
                <a:gridCol w="4343400"/>
              </a:tblGrid>
              <a:tr h="370840">
                <a:tc>
                  <a:txBody>
                    <a:bodyPr/>
                    <a:lstStyle/>
                    <a:p>
                      <a:r>
                        <a:rPr kumimoji="0" lang="ru-RU" sz="1800" b="1" kern="1200" dirty="0" smtClean="0">
                          <a:solidFill>
                            <a:schemeClr val="lt1"/>
                          </a:solidFill>
                          <a:latin typeface="+mn-lt"/>
                          <a:ea typeface="+mn-ea"/>
                          <a:cs typeface="+mn-cs"/>
                        </a:rPr>
                        <a:t>Направление деятельности</a:t>
                      </a:r>
                      <a:endParaRPr lang="ru-RU" dirty="0"/>
                    </a:p>
                  </a:txBody>
                  <a:tcPr marL="106368" marR="10636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latin typeface="+mn-lt"/>
                          <a:ea typeface="+mn-ea"/>
                          <a:cs typeface="+mn-cs"/>
                        </a:rPr>
                        <a:t>Содержание деятельности </a:t>
                      </a:r>
                      <a:endParaRPr lang="ru-RU" dirty="0" smtClean="0"/>
                    </a:p>
                    <a:p>
                      <a:endParaRPr lang="ru-RU" dirty="0"/>
                    </a:p>
                  </a:txBody>
                  <a:tcPr marL="106368" marR="106368"/>
                </a:tc>
              </a:tr>
              <a:tr h="370840">
                <a:tc>
                  <a:txBody>
                    <a:bodyPr/>
                    <a:lstStyle/>
                    <a:p>
                      <a:pPr>
                        <a:lnSpc>
                          <a:spcPct val="150000"/>
                        </a:lnSpc>
                        <a:spcAft>
                          <a:spcPts val="1000"/>
                        </a:spcAft>
                      </a:pPr>
                      <a:r>
                        <a:rPr lang="ru-RU" sz="1500" dirty="0">
                          <a:solidFill>
                            <a:srgbClr val="000000"/>
                          </a:solidFill>
                          <a:latin typeface="Times New Roman"/>
                          <a:ea typeface="Calibri"/>
                          <a:cs typeface="Times New Roman"/>
                        </a:rPr>
                        <a:t>Индивидуальные консультации для родителей.</a:t>
                      </a:r>
                      <a:endParaRPr lang="ru-RU" sz="1500" dirty="0">
                        <a:latin typeface="Calibri"/>
                        <a:ea typeface="Calibri"/>
                        <a:cs typeface="Times New Roman"/>
                      </a:endParaRPr>
                    </a:p>
                  </a:txBody>
                  <a:tcPr marL="79777" marR="79777" marT="0" marB="0"/>
                </a:tc>
                <a:tc>
                  <a:txBody>
                    <a:bodyPr/>
                    <a:lstStyle/>
                    <a:p>
                      <a:pPr>
                        <a:lnSpc>
                          <a:spcPct val="150000"/>
                        </a:lnSpc>
                        <a:spcAft>
                          <a:spcPts val="1000"/>
                        </a:spcAft>
                      </a:pPr>
                      <a:r>
                        <a:rPr lang="ru-RU" sz="1500" dirty="0">
                          <a:latin typeface="Times New Roman"/>
                          <a:ea typeface="Calibri"/>
                          <a:cs typeface="Times New Roman"/>
                        </a:rPr>
                        <a:t>Консультирование родителей по вопросам, возникающим в процессе реализации работы.</a:t>
                      </a:r>
                      <a:endParaRPr lang="ru-RU" sz="1500" dirty="0">
                        <a:latin typeface="Calibri"/>
                        <a:ea typeface="Calibri"/>
                        <a:cs typeface="Times New Roman"/>
                      </a:endParaRPr>
                    </a:p>
                  </a:txBody>
                  <a:tcPr marL="79777" marR="79777" marT="0" marB="0"/>
                </a:tc>
              </a:tr>
              <a:tr h="370840">
                <a:tc>
                  <a:txBody>
                    <a:bodyPr/>
                    <a:lstStyle/>
                    <a:p>
                      <a:pPr>
                        <a:lnSpc>
                          <a:spcPct val="150000"/>
                        </a:lnSpc>
                        <a:spcAft>
                          <a:spcPts val="1000"/>
                        </a:spcAft>
                      </a:pPr>
                      <a:r>
                        <a:rPr lang="ru-RU" sz="1500">
                          <a:solidFill>
                            <a:srgbClr val="000000"/>
                          </a:solidFill>
                          <a:latin typeface="Times New Roman"/>
                          <a:ea typeface="Calibri"/>
                          <a:cs typeface="Times New Roman"/>
                        </a:rPr>
                        <a:t>Игра-беседа с детьми.</a:t>
                      </a:r>
                      <a:endParaRPr lang="ru-RU" sz="1500">
                        <a:latin typeface="Calibri"/>
                        <a:ea typeface="Calibri"/>
                        <a:cs typeface="Times New Roman"/>
                      </a:endParaRPr>
                    </a:p>
                  </a:txBody>
                  <a:tcPr marL="79777" marR="79777" marT="0" marB="0"/>
                </a:tc>
                <a:tc>
                  <a:txBody>
                    <a:bodyPr/>
                    <a:lstStyle/>
                    <a:p>
                      <a:pPr>
                        <a:lnSpc>
                          <a:spcPct val="150000"/>
                        </a:lnSpc>
                        <a:spcAft>
                          <a:spcPts val="1000"/>
                        </a:spcAft>
                      </a:pPr>
                      <a:r>
                        <a:rPr lang="ru-RU" sz="1500">
                          <a:solidFill>
                            <a:srgbClr val="000000"/>
                          </a:solidFill>
                          <a:latin typeface="Times New Roman"/>
                          <a:ea typeface="Calibri"/>
                          <a:cs typeface="Times New Roman"/>
                        </a:rPr>
                        <a:t>«Наши помощники» - вызвать у детей интерес к пальчиковым играм.</a:t>
                      </a:r>
                      <a:endParaRPr lang="ru-RU" sz="1500">
                        <a:latin typeface="Calibri"/>
                        <a:ea typeface="Calibri"/>
                        <a:cs typeface="Times New Roman"/>
                      </a:endParaRPr>
                    </a:p>
                  </a:txBody>
                  <a:tcPr marL="79777" marR="79777" marT="0" marB="0"/>
                </a:tc>
              </a:tr>
              <a:tr h="370840">
                <a:tc>
                  <a:txBody>
                    <a:bodyPr/>
                    <a:lstStyle/>
                    <a:p>
                      <a:pPr>
                        <a:lnSpc>
                          <a:spcPct val="150000"/>
                        </a:lnSpc>
                        <a:spcAft>
                          <a:spcPts val="1000"/>
                        </a:spcAft>
                      </a:pPr>
                      <a:endParaRPr lang="ru-RU" sz="1500" dirty="0">
                        <a:latin typeface="Calibri"/>
                        <a:ea typeface="Calibri"/>
                        <a:cs typeface="Times New Roman"/>
                      </a:endParaRPr>
                    </a:p>
                  </a:txBody>
                  <a:tcPr marL="79777" marR="79777" marT="0" marB="0"/>
                </a:tc>
                <a:tc>
                  <a:txBody>
                    <a:bodyPr/>
                    <a:lstStyle/>
                    <a:p>
                      <a:pPr>
                        <a:lnSpc>
                          <a:spcPct val="150000"/>
                        </a:lnSpc>
                        <a:spcAft>
                          <a:spcPts val="1000"/>
                        </a:spcAft>
                      </a:pPr>
                      <a:endParaRPr lang="ru-RU" sz="1500" dirty="0">
                        <a:latin typeface="Calibri"/>
                        <a:ea typeface="Calibri"/>
                        <a:cs typeface="Times New Roman"/>
                      </a:endParaRPr>
                    </a:p>
                  </a:txBody>
                  <a:tcPr marL="79777" marR="79777" marT="0" marB="0"/>
                </a:tc>
              </a:tr>
              <a:tr h="370840">
                <a:tc>
                  <a:txBody>
                    <a:bodyPr/>
                    <a:lstStyle/>
                    <a:p>
                      <a:pPr>
                        <a:lnSpc>
                          <a:spcPct val="150000"/>
                        </a:lnSpc>
                        <a:spcAft>
                          <a:spcPts val="1000"/>
                        </a:spcAft>
                      </a:pPr>
                      <a:r>
                        <a:rPr lang="ru-RU" sz="1500">
                          <a:solidFill>
                            <a:srgbClr val="000000"/>
                          </a:solidFill>
                          <a:latin typeface="Times New Roman"/>
                          <a:ea typeface="Calibri"/>
                          <a:cs typeface="Times New Roman"/>
                        </a:rPr>
                        <a:t>Привлечение родителей к выполнению дома пальчиковой гимнастики.</a:t>
                      </a:r>
                      <a:endParaRPr lang="ru-RU" sz="1500">
                        <a:latin typeface="Calibri"/>
                        <a:ea typeface="Calibri"/>
                        <a:cs typeface="Times New Roman"/>
                      </a:endParaRPr>
                    </a:p>
                  </a:txBody>
                  <a:tcPr marL="79777" marR="79777" marT="0" marB="0"/>
                </a:tc>
                <a:tc>
                  <a:txBody>
                    <a:bodyPr/>
                    <a:lstStyle/>
                    <a:p>
                      <a:pPr>
                        <a:lnSpc>
                          <a:spcPct val="150000"/>
                        </a:lnSpc>
                        <a:spcAft>
                          <a:spcPts val="1000"/>
                        </a:spcAft>
                        <a:tabLst>
                          <a:tab pos="1476375" algn="l"/>
                        </a:tabLst>
                      </a:pPr>
                      <a:r>
                        <a:rPr lang="ru-RU" sz="1500">
                          <a:solidFill>
                            <a:srgbClr val="000000"/>
                          </a:solidFill>
                          <a:latin typeface="Times New Roman"/>
                          <a:ea typeface="Calibri"/>
                          <a:cs typeface="Times New Roman"/>
                        </a:rPr>
                        <a:t>Создание, раздача памятки для родителей: «Поиграем с мамой дома»</a:t>
                      </a:r>
                      <a:endParaRPr lang="ru-RU" sz="1500">
                        <a:latin typeface="Calibri"/>
                        <a:ea typeface="Calibri"/>
                        <a:cs typeface="Times New Roman"/>
                      </a:endParaRPr>
                    </a:p>
                  </a:txBody>
                  <a:tcPr marL="79777" marR="79777" marT="0" marB="0"/>
                </a:tc>
              </a:tr>
              <a:tr h="370840">
                <a:tc>
                  <a:txBody>
                    <a:bodyPr/>
                    <a:lstStyle/>
                    <a:p>
                      <a:pPr>
                        <a:lnSpc>
                          <a:spcPct val="150000"/>
                        </a:lnSpc>
                        <a:spcAft>
                          <a:spcPts val="1000"/>
                        </a:spcAft>
                      </a:pPr>
                      <a:r>
                        <a:rPr lang="ru-RU" sz="1500">
                          <a:solidFill>
                            <a:srgbClr val="000000"/>
                          </a:solidFill>
                          <a:latin typeface="Times New Roman"/>
                          <a:ea typeface="Calibri"/>
                          <a:cs typeface="Times New Roman"/>
                        </a:rPr>
                        <a:t>Включение пальчиковой гимнастики в различные режимные моменты.</a:t>
                      </a:r>
                      <a:endParaRPr lang="ru-RU" sz="1500">
                        <a:latin typeface="Calibri"/>
                        <a:ea typeface="Calibri"/>
                        <a:cs typeface="Times New Roman"/>
                      </a:endParaRPr>
                    </a:p>
                  </a:txBody>
                  <a:tcPr marL="79777" marR="79777" marT="0" marB="0"/>
                </a:tc>
                <a:tc>
                  <a:txBody>
                    <a:bodyPr/>
                    <a:lstStyle/>
                    <a:p>
                      <a:pPr>
                        <a:lnSpc>
                          <a:spcPct val="150000"/>
                        </a:lnSpc>
                        <a:spcAft>
                          <a:spcPts val="1000"/>
                        </a:spcAft>
                      </a:pPr>
                      <a:r>
                        <a:rPr lang="ru-RU" sz="1500">
                          <a:solidFill>
                            <a:srgbClr val="000000"/>
                          </a:solidFill>
                          <a:latin typeface="Times New Roman"/>
                          <a:ea typeface="Calibri"/>
                          <a:cs typeface="Times New Roman"/>
                        </a:rPr>
                        <a:t>Каждодневное систематическое выполнение пальчиковой гимнастики.</a:t>
                      </a:r>
                      <a:endParaRPr lang="ru-RU" sz="1500">
                        <a:latin typeface="Calibri"/>
                        <a:ea typeface="Calibri"/>
                        <a:cs typeface="Times New Roman"/>
                      </a:endParaRPr>
                    </a:p>
                  </a:txBody>
                  <a:tcPr marL="79777" marR="79777" marT="0" marB="0"/>
                </a:tc>
              </a:tr>
              <a:tr h="370840">
                <a:tc>
                  <a:txBody>
                    <a:bodyPr/>
                    <a:lstStyle/>
                    <a:p>
                      <a:pPr>
                        <a:lnSpc>
                          <a:spcPct val="150000"/>
                        </a:lnSpc>
                        <a:spcAft>
                          <a:spcPts val="1000"/>
                        </a:spcAft>
                      </a:pPr>
                      <a:r>
                        <a:rPr lang="ru-RU" sz="1500" dirty="0">
                          <a:solidFill>
                            <a:srgbClr val="000000"/>
                          </a:solidFill>
                          <a:latin typeface="Times New Roman"/>
                          <a:ea typeface="Calibri"/>
                          <a:cs typeface="Times New Roman"/>
                        </a:rPr>
                        <a:t>Диагностика развития мелкой моторики</a:t>
                      </a:r>
                      <a:endParaRPr lang="ru-RU" sz="1500" dirty="0">
                        <a:latin typeface="Calibri"/>
                        <a:ea typeface="Calibri"/>
                        <a:cs typeface="Times New Roman"/>
                      </a:endParaRPr>
                    </a:p>
                  </a:txBody>
                  <a:tcPr marL="79777" marR="79777" marT="0" marB="0"/>
                </a:tc>
                <a:tc>
                  <a:txBody>
                    <a:bodyPr/>
                    <a:lstStyle/>
                    <a:p>
                      <a:pPr>
                        <a:lnSpc>
                          <a:spcPct val="150000"/>
                        </a:lnSpc>
                        <a:spcAft>
                          <a:spcPts val="1000"/>
                        </a:spcAft>
                      </a:pPr>
                      <a:r>
                        <a:rPr lang="ru-RU" sz="1500" dirty="0">
                          <a:solidFill>
                            <a:srgbClr val="000000"/>
                          </a:solidFill>
                          <a:latin typeface="Times New Roman"/>
                          <a:ea typeface="Calibri"/>
                          <a:cs typeface="Times New Roman"/>
                        </a:rPr>
                        <a:t>Проведение повторной диагностики уровня развития мелкой моторики детей 4- 5 лет.</a:t>
                      </a:r>
                      <a:endParaRPr lang="ru-RU" sz="1500" dirty="0">
                        <a:latin typeface="Calibri"/>
                        <a:ea typeface="Calibri"/>
                        <a:cs typeface="Times New Roman"/>
                      </a:endParaRPr>
                    </a:p>
                  </a:txBody>
                  <a:tcPr marL="79777" marR="79777" marT="0" marB="0"/>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991</TotalTime>
  <Words>954</Words>
  <Application>Microsoft Office PowerPoint</Application>
  <PresentationFormat>Экран (4:3)</PresentationFormat>
  <Paragraphs>135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«Пальчиковая игра  как средство развития мелкой моторики у детей дошкольного возраста»</vt:lpstr>
      <vt:lpstr>Презентация PowerPoint</vt:lpstr>
      <vt:lpstr>Презентация PowerPoint</vt:lpstr>
      <vt:lpstr>Актуальность выбранной темы </vt:lpstr>
      <vt:lpstr>Презентация PowerPoint</vt:lpstr>
      <vt:lpstr>Новизна темы </vt:lpstr>
      <vt:lpstr>Ожидаемые результаты:</vt:lpstr>
      <vt:lpstr>Объем и содержание работы </vt:lpstr>
      <vt:lpstr>Презентация PowerPoint</vt:lpstr>
      <vt:lpstr>Игра с крупными бигуди</vt:lpstr>
      <vt:lpstr>Игры с шестигранными карандашами</vt:lpstr>
      <vt:lpstr>Игра с прищепками</vt:lpstr>
      <vt:lpstr>Су -Джок</vt:lpstr>
      <vt:lpstr>Игры со счётными палочками</vt:lpstr>
      <vt:lpstr>ШНУРОВКА</vt:lpstr>
      <vt:lpstr>Пальчиковая гимнастика</vt:lpstr>
      <vt:lpstr>Утро</vt:lpstr>
      <vt:lpstr> Умывание  </vt:lpstr>
      <vt:lpstr>Приём пищи</vt:lpstr>
      <vt:lpstr>Заключение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topolek</dc:creator>
  <cp:lastModifiedBy>Югорка 4</cp:lastModifiedBy>
  <cp:revision>88</cp:revision>
  <dcterms:created xsi:type="dcterms:W3CDTF">2016-01-24T12:24:30Z</dcterms:created>
  <dcterms:modified xsi:type="dcterms:W3CDTF">2022-04-06T06:38:08Z</dcterms:modified>
</cp:coreProperties>
</file>