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316" r:id="rId2"/>
    <p:sldId id="310" r:id="rId3"/>
    <p:sldId id="293" r:id="rId4"/>
    <p:sldId id="330" r:id="rId5"/>
    <p:sldId id="314" r:id="rId6"/>
    <p:sldId id="313" r:id="rId7"/>
    <p:sldId id="312" r:id="rId8"/>
    <p:sldId id="332" r:id="rId9"/>
    <p:sldId id="307" r:id="rId10"/>
    <p:sldId id="297" r:id="rId11"/>
    <p:sldId id="295" r:id="rId12"/>
    <p:sldId id="294" r:id="rId13"/>
    <p:sldId id="317" r:id="rId14"/>
    <p:sldId id="340" r:id="rId15"/>
    <p:sldId id="339" r:id="rId16"/>
    <p:sldId id="341" r:id="rId17"/>
    <p:sldId id="334" r:id="rId18"/>
    <p:sldId id="328" r:id="rId19"/>
    <p:sldId id="342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85" autoAdjust="0"/>
    <p:restoredTop sz="91935" autoAdjust="0"/>
  </p:normalViewPr>
  <p:slideViewPr>
    <p:cSldViewPr>
      <p:cViewPr>
        <p:scale>
          <a:sx n="70" d="100"/>
          <a:sy n="70" d="100"/>
        </p:scale>
        <p:origin x="-1428" y="-1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6D4AFD-89B7-47FA-90E3-0C083F95458E}" type="datetimeFigureOut">
              <a:rPr lang="ru-RU" smtClean="0"/>
              <a:pPr/>
              <a:t>05.01.2022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A2F968-8F76-4C98-9E1B-63A4AF9BE84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16772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A2F968-8F76-4C98-9E1B-63A4AF9BE849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A2F968-8F76-4C98-9E1B-63A4AF9BE849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05.01.2022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Пользователь\Downloads\bluewave-bkg-1980light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35719" y="637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2" descr="C:\Users\Пользователь\Downloads\no-translate-detected_33070-260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94794" y="404664"/>
            <a:ext cx="3562153" cy="352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4357686" y="2285992"/>
            <a:ext cx="33575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3500430" y="2285992"/>
            <a:ext cx="521497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Презентация</a:t>
            </a:r>
          </a:p>
          <a:p>
            <a:pPr algn="ctr"/>
            <a:r>
              <a:rPr lang="ru-RU" sz="2400" b="1" dirty="0" smtClean="0">
                <a:solidFill>
                  <a:srgbClr val="7030A0"/>
                </a:solidFill>
                <a:latin typeface="Monotype Corsiva" pitchFamily="66" charset="0"/>
              </a:rPr>
              <a:t>Использование современных  технологий социализации ребёнка  в условиях общественного и семейного воспитания.</a:t>
            </a:r>
            <a:endParaRPr lang="ru-RU" sz="2400" b="1" dirty="0" smtClean="0">
              <a:solidFill>
                <a:srgbClr val="7030A0"/>
              </a:solidFill>
              <a:latin typeface="Monotype Corsiva" pitchFamily="66" charset="0"/>
            </a:endParaRPr>
          </a:p>
          <a:p>
            <a:endParaRPr lang="ru-RU" sz="24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071934" y="5786454"/>
            <a:ext cx="476185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dirty="0" smtClean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 smtClean="0"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dirty="0" smtClean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r"/>
            <a:endParaRPr lang="ru-RU" dirty="0" smtClean="0"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428596" y="4572008"/>
            <a:ext cx="821537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sz="2000" b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Ввести ребенка в мир человеческих отношений-</a:t>
            </a:r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одна из важных задач воспитания личности ребенка дошкольного возраста»</a:t>
            </a:r>
            <a:endParaRPr kumimoji="0" lang="ru-RU" sz="2000" b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В.А. Сухомлинский.</a:t>
            </a:r>
            <a:endParaRPr kumimoji="0" lang="ru-RU" sz="2000" b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Пользователь\Downloads\bluewave-bkg-1980light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428596" y="1643050"/>
            <a:ext cx="835824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</a:t>
            </a:r>
            <a:endParaRPr lang="ru-RU" sz="20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57158" y="357166"/>
            <a:ext cx="8286840" cy="6063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Основные направления в работе по позитивной социализации детей дошкольного возраста:</a:t>
            </a:r>
          </a:p>
          <a:p>
            <a:pPr algn="ctr" fontAlgn="base"/>
            <a:endParaRPr lang="ru-RU" sz="20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lvl="1" fontAlgn="base">
              <a:buFont typeface="Wingdings" pitchFamily="2" charset="2"/>
              <a:buChar char="Ø"/>
            </a:pPr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Актуализация приоритетных задач воспитания личности.</a:t>
            </a:r>
            <a:endParaRPr lang="ru-RU" sz="20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fontAlgn="base"/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Формирование гуманистической направленности личности ребенка.</a:t>
            </a:r>
          </a:p>
          <a:p>
            <a:pPr fontAlgn="base"/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Умение регулировать своё поведение с учетом интересов и прав другого человека.    </a:t>
            </a:r>
          </a:p>
          <a:p>
            <a:pPr fontAlgn="base"/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Обеспечение сохранение жизни и здоровья ребенка.</a:t>
            </a:r>
          </a:p>
          <a:p>
            <a:pPr fontAlgn="base"/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Свободное развитие его личности в современном обществе и государстве.</a:t>
            </a:r>
            <a:b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Ключевыми понятиями</a:t>
            </a:r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 гуманистической педагогики являются «</a:t>
            </a:r>
            <a:r>
              <a:rPr lang="ru-RU" sz="20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самоактуализация</a:t>
            </a:r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», «саморазвитие», «личностный рост», то есть развитие личностных качеств человека, которые формируются под влиянием общечеловеческих нравственных и гражданско-правовых норм.</a:t>
            </a:r>
          </a:p>
          <a:p>
            <a:pPr fontAlgn="base"/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Направление позитивной социализации личности дошкольника: </a:t>
            </a:r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нравственное, гражданское, патриотическое, правовое.</a:t>
            </a:r>
          </a:p>
          <a:p>
            <a:pPr fontAlgn="base"/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Важно сформировать так же у детей гуманные представления о дружбе, доброте, честности, справедливости. </a:t>
            </a:r>
          </a:p>
          <a:p>
            <a:pPr fontAlgn="base"/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Решать их следует с учётом возрастных и индивидуальных особенностей дошкольников.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Пользователь\Downloads\bluewave-bkg-1980light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85720" y="571480"/>
            <a:ext cx="8572560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Wingdings" pitchFamily="2" charset="2"/>
              <a:buChar char="Ø"/>
            </a:pP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Соответствие принципам развивающего образования.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Сегодня на первое место выдвигается задача развития ребенка.</a:t>
            </a:r>
          </a:p>
          <a:p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Педагог должен так организовать совместную деятельность с дошкольниками, чтобы она была направлена на формирование их познавательной активности и самостоятельности, развитие способностей.</a:t>
            </a:r>
            <a:b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Процесс позитивной социализации личности ребенка сочетается с такими </a:t>
            </a:r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видами детской деятельности</a:t>
            </a:r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 как двигательная, игровая, познавательно-исследовательская, продуктивная, художественно-эстетическая.</a:t>
            </a:r>
            <a:b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Формы работы</a:t>
            </a:r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 в рамках развивающего обучения достаточно разнообразны: это игра, наблюдение, беседы-обсуждения из личного опыта, экспериментирование, решение проблемных ситуаций, проектная деятельность, моделирование, речевые ситуации, мини – диспуты и многие другие.</a:t>
            </a:r>
            <a:b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Важно, чтобы в процессе совместной с педагогом деятельности ребенок усваивал не только нравственные, этические представления, но и овладевал способами действий, учился управлять своей деятельностью.</a:t>
            </a:r>
            <a:endParaRPr lang="ru-RU" sz="2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Пользователь\Downloads\bluewave-bkg-1980light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14282" y="357166"/>
            <a:ext cx="8715436" cy="6063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Wingdings" pitchFamily="2" charset="2"/>
              <a:buChar char="Ø"/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Педагогическая деятельность по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взаимодополнению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образовательных областей.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dirty="0" smtClean="0">
                <a:solidFill>
                  <a:srgbClr val="002060"/>
                </a:solidFill>
              </a:rPr>
              <a:t/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соответствии с ФГОС ДО, образовательная программа ДОУ строится с учетом принципа </a:t>
            </a:r>
            <a:r>
              <a:rPr lang="ru-RU" sz="20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взаимодополнения</a:t>
            </a:r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образовательных областей.</a:t>
            </a:r>
            <a:b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Социальное развитие личности ребенка является неотъемлемым компонентом коммуникативного общения, познавательной активности, нравственного воспитания, поэтому решение основных педагогических задач осуществляется во всех пяти областях образовательной деятельности.</a:t>
            </a:r>
            <a:b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Например, </a:t>
            </a:r>
            <a:r>
              <a:rPr lang="ru-RU" sz="20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взаимодополнение</a:t>
            </a:r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образовательных областей «Социально-коммуникативное развитие» и «Познавательное развитие» направлено как </a:t>
            </a:r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 социализацию дошкольника, так и на развитие психических процессов</a:t>
            </a:r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(мышление, воображение, память) и познавательных операций (анализ, синтез, обобщение, классификация).</a:t>
            </a:r>
            <a:b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рамках этих же образовательных областей реализуются задачи </a:t>
            </a:r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нравственного и трудового воспитания</a:t>
            </a:r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 дошкольников. 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 данной интеграции -воспитание ценностного отношения к собственному труду, труду других людей и его результатам в процессе включения детей в систему социальных отношений. </a:t>
            </a:r>
          </a:p>
          <a:p>
            <a:pPr algn="ctr"/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Такой подход обеспечивает разностороннее развитие детей.</a:t>
            </a:r>
            <a:endParaRPr lang="ru-RU" sz="2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Пользователь\Downloads\bluewave-bkg-1980light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9144000" cy="7143728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500034" y="428604"/>
            <a:ext cx="8072494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Таким образом</a:t>
            </a:r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главный акцент в социализации ребёнка должен делаться не столько на процесс усвоения им определённой системы ценностей, сколько на создание определённых условий для его социализации:</a:t>
            </a:r>
          </a:p>
          <a:p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Создание развивающей  комфортной  среды, единого пространства социализации ,включение родителей  в социально значимую для детей деятельность, трансляция всеми участниками образовательного процесса в ДОУ значимых образцов социального поведения, регулярное проведение специально организованных мероприятий для развития </a:t>
            </a:r>
            <a:r>
              <a:rPr lang="ru-RU" sz="20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саморегуляции</a:t>
            </a:r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поведения детей.</a:t>
            </a:r>
          </a:p>
          <a:p>
            <a:pPr algn="ctr"/>
            <a:endParaRPr lang="ru-RU" sz="20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/>
          </a:p>
          <a:p>
            <a:endParaRPr lang="ru-RU" sz="2000" dirty="0" smtClean="0"/>
          </a:p>
          <a:p>
            <a:pPr algn="ctr"/>
            <a:endParaRPr lang="ru-RU" sz="20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57158" y="4071942"/>
            <a:ext cx="835826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0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Традиционные подходы к проблеме адаптации ребенка в обществе в современных условиях не всегда удовлетворяют социальные запросы.</a:t>
            </a:r>
          </a:p>
          <a:p>
            <a:pPr algn="ctr"/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 помощь приходят технологии связанные с позитивной социализацией дошкольников.</a:t>
            </a:r>
            <a:r>
              <a:rPr lang="ru-RU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ru-RU" sz="2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Пользователь\Downloads\bluewave-bkg-1980light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-285728"/>
            <a:ext cx="9144000" cy="7143728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428596" y="214290"/>
            <a:ext cx="80724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Современные технологии социализации дошкольника.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714612" y="1285860"/>
            <a:ext cx="607223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§"/>
            </a:pPr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Инновационные технологии в направлении социально</a:t>
            </a:r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– коммуникативного развития </a:t>
            </a:r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предлагает Н. П. Гришаева</a:t>
            </a:r>
            <a:r>
              <a:rPr lang="ru-RU" sz="2000" dirty="0" smtClean="0"/>
              <a:t> </a:t>
            </a:r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«Современные технологии эффективной социализации ребёнка в дошкольной образовательной организации»</a:t>
            </a:r>
          </a:p>
          <a:p>
            <a:pPr marL="342900" indent="-342900" algn="ctr"/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пособии представлены  новые технологии социализации ребёнка, позволяющие эффективно сформировать и развить у него </a:t>
            </a:r>
            <a:r>
              <a:rPr lang="ru-RU" sz="20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саморегуляцию</a:t>
            </a:r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поведения, самостоятельность, инициативность, ответственность – качества, необходимые  для жизни  в современном обществе.</a:t>
            </a:r>
          </a:p>
          <a:p>
            <a:pPr marL="342900" indent="-342900" algn="ctr"/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Заложить основы полноценной социально успешной личности в период дошкольного детства.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71440" y="5572140"/>
            <a:ext cx="85725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/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Предлагаемая система </a:t>
            </a:r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социализации включает 10 технологий</a:t>
            </a:r>
            <a:endParaRPr lang="ru-RU" sz="2000" dirty="0"/>
          </a:p>
        </p:txBody>
      </p:sp>
      <p:pic>
        <p:nvPicPr>
          <p:cNvPr id="7171" name="Picture 3" descr="C:\Users\Югорка 4\Desktop\Все фото и видео\ФОТО ГРУППЫ\IMG-20190812-WA001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41675"/>
            <a:ext cx="2841780" cy="378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Пользователь\Downloads\bluewave-bkg-1980light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142844" y="1643050"/>
            <a:ext cx="871543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Рефлексивный круг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способствует сплочению коллектива. Дети обсуждают насущные проблемы, приобретают мотивацию к текущим занятиям, обмениваются полученным знанием и опытом.</a:t>
            </a:r>
            <a:endParaRPr lang="ru-RU" sz="2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0" y="5357826"/>
            <a:ext cx="9001156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Дети</a:t>
            </a:r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-</a:t>
            </a:r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волонтеры</a:t>
            </a:r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развивается навык общения в разновозрастном коллективе,</a:t>
            </a:r>
          </a:p>
          <a:p>
            <a:pPr fontAlgn="base"/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самостоятельность и ответственность. Передача игрового опыта происходит в естественной среде.</a:t>
            </a:r>
          </a:p>
          <a:p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142844" y="285728"/>
            <a:ext cx="885831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Клубный час -</a:t>
            </a:r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технология которая позволяет детям, под незримым контролем взрослых, свободно перемещаться по территории детского сада и выбирать, ту деятельность, которая им нравится. Приобретается  собственный жизненный опыт для самоопределения и </a:t>
            </a:r>
            <a:r>
              <a:rPr lang="ru-RU" sz="20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саморегуляции</a:t>
            </a:r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поведения.</a:t>
            </a:r>
            <a:endParaRPr lang="ru-RU" sz="2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42844" y="2643182"/>
            <a:ext cx="90011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Ситуации месяца</a:t>
            </a:r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технология позволяет заложить  базовые модели социальных  ролей .</a:t>
            </a:r>
            <a:endParaRPr lang="ru-RU" sz="2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42844" y="3286124"/>
            <a:ext cx="900115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Заключительные праздники по ситуации месяца</a:t>
            </a:r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позволят проявить те социальные навыки и жизненный опыт, которые дети приобрели в течении месяца, реализуя свои потребности и способности без утомительных репетиций.</a:t>
            </a:r>
            <a:endParaRPr lang="ru-RU" sz="2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42844" y="4286256"/>
            <a:ext cx="900115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Проблемная педагогическая ситуация</a:t>
            </a:r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это созданная взрослыми или спонтанно возникшая ситуация, которая позволит детям принять собственное решение, без присутствия взрослого. Дать оценку своим действиям.</a:t>
            </a:r>
            <a:endParaRPr lang="ru-RU" sz="2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Пользователь\Downloads\bluewave-bkg-1980light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7143728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14282" y="428604"/>
            <a:ext cx="871543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Социальные акции- </a:t>
            </a:r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технология позволяет объединить педагогов, родителей и детей в единый коллектив, для участия в благотворительных акциях, формируя активную социальную позицию у всех членов сообщества.</a:t>
            </a:r>
            <a:endParaRPr lang="ru-RU" sz="2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14282" y="1714488"/>
            <a:ext cx="878687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Волшебный телефон, детский «телефон доверия»</a:t>
            </a:r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технология позволит ребенку выражать свои мысли и чувства, в процессе общения со сказочными персонажами, а педагогу понять, что волнует ребенка и в какой помощи он нуждается.</a:t>
            </a:r>
            <a:endParaRPr lang="ru-RU" sz="2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42844" y="3214686"/>
            <a:ext cx="878687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Развивающее общение</a:t>
            </a:r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 технология гуманистического общения, которая создает условия для развития инициативы и </a:t>
            </a:r>
            <a:r>
              <a:rPr lang="ru-RU" sz="20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саморегуляции</a:t>
            </a:r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поведения у детей и взрослых, а также бесконфликтного разрешения возникающих проблем.</a:t>
            </a:r>
            <a:endParaRPr lang="ru-RU" sz="2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85720" y="4500570"/>
            <a:ext cx="864399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Включения родителей в образовательный процесс</a:t>
            </a:r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-технология позволяет реально включить родителей в жизнь детского сада для реализации их потребностей и интересов. </a:t>
            </a:r>
            <a:endParaRPr lang="ru-RU" sz="2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Пользователь\Downloads\bluewave-bkg-1980light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285984" y="214291"/>
            <a:ext cx="6715172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Социоигровую</a:t>
            </a:r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технологию в работе со старшими дошкольниками</a:t>
            </a:r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Данная технология  - это способ развития ребёнка  в игровом общении со сверстниками, целью  её является  формирование у детей  коммуникативных  навыков.  Главный принцип  </a:t>
            </a:r>
            <a:r>
              <a:rPr lang="ru-RU" sz="20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социоигровой</a:t>
            </a:r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технологии – снятие с педагога оценивающей  судейской роли детского коллектива в целом и каждого ребёнка в отдельности.  Достигается это путём организации детской деятельности как  игры - жизни  между </a:t>
            </a:r>
            <a:r>
              <a:rPr lang="ru-RU" sz="20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микрогруппами</a:t>
            </a:r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детей  ( малыми социумами). </a:t>
            </a:r>
          </a:p>
          <a:p>
            <a:endParaRPr lang="ru-RU" sz="20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14282" y="5643578"/>
            <a:ext cx="842968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Социоигровую</a:t>
            </a:r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технологию можно системно использовать как в  образовательной деятельности , так и при организации свободной деятельности. Это даёт возможность объединить детей общим делом.</a:t>
            </a:r>
            <a:endParaRPr lang="ru-RU" sz="2000" dirty="0" smtClean="0"/>
          </a:p>
        </p:txBody>
      </p:sp>
      <p:sp>
        <p:nvSpPr>
          <p:cNvPr id="5" name="Прямоугольник 4"/>
          <p:cNvSpPr/>
          <p:nvPr/>
        </p:nvSpPr>
        <p:spPr>
          <a:xfrm>
            <a:off x="214282" y="3929066"/>
            <a:ext cx="871543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Эта технология основывается на формировании и использовании детьми и педагогами умения свободно  и с интересом обсуждать различные вопросы, следить за ходом  общего разговора (внутри  отдельных  </a:t>
            </a:r>
            <a:r>
              <a:rPr lang="ru-RU" sz="20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микрогрупп</a:t>
            </a:r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sz="20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микрогрупп</a:t>
            </a:r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друг с другом) , оказывать  помощь друг другу и принимать её, когда это необходимо, выполнять различные совместные задания. </a:t>
            </a:r>
            <a:endParaRPr lang="ru-RU" sz="2000" dirty="0"/>
          </a:p>
        </p:txBody>
      </p:sp>
      <p:pic>
        <p:nvPicPr>
          <p:cNvPr id="8194" name="Picture 2" descr="C:\Users\Югорка 4\Desktop\Все фото и видео\ФОТО ГРУППЫ\2 младшая\IMG-20210113-WA00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33188"/>
            <a:ext cx="2180071" cy="2906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Пользователь\Downloads\bluewave-bkg-1980light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14282" y="3571876"/>
            <a:ext cx="864399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22860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Ребёнок учится самостоятельно добывать знания, приобретает эмоционально положительный опыт проживания в различных ролях, эпохах, ситуациях, познавая себя, сверстников, взрослых, родителей!</a:t>
            </a:r>
            <a:endParaRPr lang="ru-RU" sz="20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lvl="0" indent="22860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 родителей возникает интерес к жизни ребёнка, его внутреннему миру, раскрываются собственные творческие возможности.</a:t>
            </a:r>
            <a:endParaRPr lang="ru-RU" sz="20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lvl="0" indent="22860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Весь материал, методы, содержание работы педагог определяет самостоятельно. Роль педагога в ситуации определяется как организационная. Главные действующие лица ситуации – дети и родители.</a:t>
            </a:r>
            <a:endParaRPr lang="ru-RU" sz="20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85918" y="2928934"/>
            <a:ext cx="53094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indent="228600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Преимущества данных технологий</a:t>
            </a:r>
            <a:endParaRPr lang="ru-RU" sz="24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4" descr="C:\Program Files (x86)\img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826" y="714356"/>
            <a:ext cx="2433105" cy="17640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42844" y="285728"/>
            <a:ext cx="885831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Социоигры</a:t>
            </a:r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«Дружба», «Стою, на кого – то смотрю», «Разведчики» и т. д.-</a:t>
            </a:r>
          </a:p>
          <a:p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помогут настроить детей на  совместную деятельность. </a:t>
            </a:r>
          </a:p>
          <a:p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Предложенные технологии деления детей на команды</a:t>
            </a:r>
          </a:p>
          <a:p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 компании) :</a:t>
            </a:r>
          </a:p>
          <a:p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по цвету глаз, волос, одежды.</a:t>
            </a:r>
          </a:p>
          <a:p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Чтобы в имени была хотя бы одна одинаковая буква.</a:t>
            </a:r>
          </a:p>
          <a:p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 тому кто приехал на машине , пришёл пешком в </a:t>
            </a:r>
            <a:r>
              <a:rPr lang="ru-RU" sz="20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/с.</a:t>
            </a:r>
          </a:p>
          <a:p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 результатам выполнений заданий: </a:t>
            </a:r>
            <a:r>
              <a:rPr lang="ru-RU" sz="2000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собрать разрезные картинки, цифры и т.д.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Пользователь\Downloads\bluewave-bkg-1980light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7143728"/>
          </a:xfrm>
          <a:prstGeom prst="rect">
            <a:avLst/>
          </a:prstGeom>
          <a:noFill/>
        </p:spPr>
      </p:pic>
      <p:pic>
        <p:nvPicPr>
          <p:cNvPr id="1028" name="Picture 4" descr="https://ds05.infourok.ru/uploads/ex/03d9/0001c510-65784958/img1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285728"/>
            <a:ext cx="7929586" cy="594719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714348" y="6143644"/>
            <a:ext cx="76771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Спасибо за внимание!</a:t>
            </a:r>
            <a:endParaRPr lang="ru-RU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Пользователь\Downloads\bluewave-bkg-1980light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14282" y="214290"/>
            <a:ext cx="8643998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9263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Социализация детей </a:t>
            </a:r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это процесс направленный на вхождение ребёнка в </a:t>
            </a:r>
            <a:r>
              <a:rPr lang="ru-RU" sz="20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социокультурную</a:t>
            </a:r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среду современного общества, которое требует</a:t>
            </a:r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</a:t>
            </a:r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инициативных молодых людей, способных найти «себя» и своё место в жизни, восстановить духовную культуру и традиции нравственно </a:t>
            </a:r>
          </a:p>
          <a:p>
            <a:pPr lvl="0" indent="449263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стойких, социально -адаптированных, способных к саморазвитию и постоянному самосовершенствованию.</a:t>
            </a:r>
            <a:r>
              <a:rPr lang="ru-RU" sz="2000" dirty="0" smtClean="0"/>
              <a:t> </a:t>
            </a:r>
            <a:endParaRPr lang="ru-RU" sz="20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indent="449263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На семью и дошкольные учреждения возлагается ответственность по воспитанию этих качеств у подрастающего поколения.</a:t>
            </a:r>
          </a:p>
          <a:p>
            <a:pPr indent="449263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Дошкольный возраст – это время активной социализации ребёнка. Детский сад призван обеспечить ребенку гармоничное взаимодействие с миром, правильное направление его эмоционального развития, пробудить добрые чувства.</a:t>
            </a:r>
            <a:r>
              <a:rPr lang="ru-RU" sz="2000" b="1" dirty="0" smtClean="0">
                <a:solidFill>
                  <a:srgbClr val="002060"/>
                </a:solidFill>
                <a:latin typeface="Bookman Old Style" pitchFamily="18" charset="0"/>
                <a:cs typeface="Times New Roman" pitchFamily="18" charset="0"/>
              </a:rPr>
              <a:t> </a:t>
            </a:r>
          </a:p>
          <a:p>
            <a:pPr lvl="0" indent="449263" fontAlgn="base">
              <a:spcBef>
                <a:spcPct val="0"/>
              </a:spcBef>
              <a:spcAft>
                <a:spcPct val="0"/>
              </a:spcAft>
            </a:pPr>
            <a:endParaRPr lang="ru-RU" sz="20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indent="449263" fontAlgn="base">
              <a:spcBef>
                <a:spcPct val="0"/>
              </a:spcBef>
              <a:spcAft>
                <a:spcPct val="0"/>
              </a:spcAft>
            </a:pPr>
            <a:endParaRPr lang="ru-RU" sz="20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indent="449263" fontAlgn="base">
              <a:spcBef>
                <a:spcPct val="0"/>
              </a:spcBef>
              <a:spcAft>
                <a:spcPct val="0"/>
              </a:spcAft>
            </a:pPr>
            <a:endParaRPr lang="ru-RU" sz="20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85720" y="4286256"/>
            <a:ext cx="457203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Сегодня просто необходимо наличие у педагога нового взгляда на ребёнка как на  субъект ( а не на объект)  воспитания, как партнёра по совместной деятельности.</a:t>
            </a:r>
          </a:p>
        </p:txBody>
      </p:sp>
      <p:pic>
        <p:nvPicPr>
          <p:cNvPr id="9218" name="Picture 2" descr="C:\Users\Югорка 4\Desktop\Все фото и видео\ФОТО ГРУППЫ\2 младшая\IMG-20210113-WA000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7208" y="3649815"/>
            <a:ext cx="4086048" cy="306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5720" y="214290"/>
            <a:ext cx="8643998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Согласно ФГОС ДО и образовательной программы основные усилия направлены на:</a:t>
            </a:r>
          </a:p>
          <a:p>
            <a:pPr>
              <a:buFont typeface="Wingdings" pitchFamily="2" charset="2"/>
              <a:buChar char="Ø"/>
            </a:pPr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Позитивную социализацию детей</a:t>
            </a:r>
          </a:p>
          <a:p>
            <a:pPr>
              <a:buFont typeface="Wingdings" pitchFamily="2" charset="2"/>
              <a:buChar char="Ø"/>
            </a:pPr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Индивидуализацию их развития - </a:t>
            </a:r>
            <a:r>
              <a:rPr lang="ru-RU" sz="2000" dirty="0" smtClean="0"/>
              <a:t>  </a:t>
            </a:r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это процесс и результат включения индивида в социальные отношения. </a:t>
            </a:r>
            <a:r>
              <a:rPr lang="ru-RU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 стадии от рождения до 12 -13 лет ребёнок не критически усваивает социальный опыт, адаптируется к жизни подражая взрослым.</a:t>
            </a:r>
          </a:p>
          <a:p>
            <a:pPr fontAlgn="base"/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Позитивная </a:t>
            </a:r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социализация</a:t>
            </a:r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- это умение ребенка взаимодействовать с окружающими людьми, выстраивать свое поведение и деятельность, учитывая потребности и интересы других.</a:t>
            </a:r>
          </a:p>
          <a:p>
            <a:pPr fontAlgn="base"/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Позитивная социализация</a:t>
            </a:r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 основана на получении нового опыта с радостью и удовольствием благодаря положительным </a:t>
            </a:r>
            <a:endParaRPr lang="ru-RU" sz="20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fontAlgn="base"/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подкреплениям</a:t>
            </a:r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поощрениям, приятным эмоциям. </a:t>
            </a:r>
            <a:endParaRPr lang="ru-RU" sz="20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fontAlgn="base"/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Напротив</a:t>
            </a:r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негативная </a:t>
            </a:r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социализация</a:t>
            </a:r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 связана </a:t>
            </a:r>
            <a:endParaRPr lang="ru-RU" sz="20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fontAlgn="base"/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получением нового опыта путем наказаний, </a:t>
            </a:r>
            <a:endParaRPr lang="ru-RU" sz="20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fontAlgn="base"/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суровой </a:t>
            </a:r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критики, излишней строгости – то есть, </a:t>
            </a:r>
            <a:endParaRPr lang="ru-RU" sz="20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fontAlgn="base"/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негативных </a:t>
            </a:r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реакций окружающих.</a:t>
            </a:r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fontAlgn="base"/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Цель позитивной социализации</a:t>
            </a:r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– освоение</a:t>
            </a:r>
          </a:p>
          <a:p>
            <a:pPr fontAlgn="base"/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дошкольниками первоначальных представлений </a:t>
            </a:r>
          </a:p>
          <a:p>
            <a:pPr fontAlgn="base"/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социального характера и включение их в систему </a:t>
            </a:r>
          </a:p>
          <a:p>
            <a:pPr fontAlgn="base"/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социальных отношений общества.</a:t>
            </a:r>
          </a:p>
        </p:txBody>
      </p:sp>
      <p:pic>
        <p:nvPicPr>
          <p:cNvPr id="1026" name="Picture 2" descr="C:\Users\Югорка 4\Desktop\Все фото и видео\ФОТО ГРУППЫ\20190923_1652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3645024"/>
            <a:ext cx="2352581" cy="3136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Пользователь\Downloads\bluewave-bkg-1980light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857356" y="428604"/>
            <a:ext cx="52039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/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Условия позитивной социализации: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572000" y="1785926"/>
            <a:ext cx="414340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Это прежде всего комфорт  в душе ребёнка.</a:t>
            </a:r>
          </a:p>
          <a:p>
            <a:pPr algn="ctr" fontAlgn="base"/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Создание атмосферы, комфортной для каждого ребенка, способствующей развитию его индивидуальности, творчества, навыков созидательной деятельности и достижения жизненного успеха.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357290" y="5072074"/>
            <a:ext cx="607223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Предусматривает установлении доброжелательных взаимоотношений в семье, между детьми и педагогами в учебно-воспитательных учреждениях.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143240" y="1142984"/>
            <a:ext cx="480548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fontAlgn="base"/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Эмоциональное благополучие ребенка- </a:t>
            </a:r>
            <a:endParaRPr lang="ru-RU" sz="20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Югорка 4\Desktop\Все фото и видео\ФОТО ГРУППЫ\IMG-20210929-WA00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85926"/>
            <a:ext cx="4279805" cy="3209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Пользователь\Downloads\bluewave-bkg-1980light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143372" y="1571612"/>
            <a:ext cx="3643338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Это – воспитание уважения и терпимости к детям и взрослым независимо от социального происхождения, расовой и национальной принадлежности, языка, вероисповедания, пола, возраста, личностного и поведенческого своеобразия, уважения к чувству собственного достоинства других людей, их мнениям, желаниям, взглядам.</a:t>
            </a:r>
            <a:endParaRPr lang="ru-RU" sz="2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Пользователь\Downloads\img1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421727">
            <a:off x="388962" y="1478606"/>
            <a:ext cx="3338187" cy="3060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143108" y="714356"/>
            <a:ext cx="671520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Положительное отношение к окружающим людям- 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Пользователь\Downloads\bluewave-bkg-1980light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857224" y="642918"/>
            <a:ext cx="7143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buFont typeface="Wingdings" pitchFamily="2" charset="2"/>
              <a:buChar char="ü"/>
            </a:pPr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Коммуникативная компетентность дошкольника -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14282" y="5072074"/>
            <a:ext cx="628654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Освоение различных способов разрешения конфликтных ситуаций, умений договариваться, соблюдать очерёдность, устанавливать новые контакты</a:t>
            </a:r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45058" name="Rectangle 2"/>
          <p:cNvSpPr>
            <a:spLocks noChangeArrowheads="1"/>
          </p:cNvSpPr>
          <p:nvPr/>
        </p:nvSpPr>
        <p:spPr bwMode="auto">
          <a:xfrm>
            <a:off x="5357818" y="1000108"/>
            <a:ext cx="3071834" cy="433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то способность устанавливать и поддерживать необходимые эффективные контакты с другими людьми, сотрудничать, слушать и слышать, распознавать эмоциональные переживания и состояния других людей, выражать собственные эмоции.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 descr="C:\Users\Югорка 4\Desktop\Все фото и видео\ФОТО ГРУППЫ\20191001_16302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24" y="1043028"/>
            <a:ext cx="2798480" cy="3731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Пользователь\Downloads\bluewave-bkg-1980light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4195579" y="1203882"/>
            <a:ext cx="475252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Это формирование у ребёнка чувства собственного достоинства, осознания своих прав и свобод</a:t>
            </a:r>
          </a:p>
          <a:p>
            <a:pPr algn="ctr"/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(право иметь собственное мнение, выбирать друзей, игрушки, виды деятельности, иметь личные вещи, по собственному усмотрению использовать личное время).</a:t>
            </a:r>
            <a:endParaRPr lang="ru-RU" sz="2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28596" y="4000504"/>
            <a:ext cx="835824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Хорошо развитые социальные навыки дают возможность завязывать знакомства с интересными людьми, добиваться той работы, которая нравится, укреплять личные отношения. </a:t>
            </a:r>
          </a:p>
          <a:p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 наоборот, отсутствие хороших навыков общения может привести к одиночеству, что способствует развитию тревожных состояний и возникновению депрессии.</a:t>
            </a:r>
            <a:endParaRPr lang="ru-RU" sz="2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785918" y="571480"/>
            <a:ext cx="650082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5" algn="r">
              <a:buFont typeface="Wingdings" pitchFamily="2" charset="2"/>
              <a:buChar char="ü"/>
            </a:pPr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Развитие социальных навыков-</a:t>
            </a:r>
          </a:p>
        </p:txBody>
      </p:sp>
      <p:pic>
        <p:nvPicPr>
          <p:cNvPr id="3075" name="Picture 3" descr="C:\Users\Югорка 4\Desktop\Все фото и видео\ФОТО ГРУППЫ\IMG-20210929-WA000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75" y="116632"/>
            <a:ext cx="4143404" cy="3107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57158" y="642918"/>
            <a:ext cx="778674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Наполнение которой представляет ребёнку возможность для            саморазвития.</a:t>
            </a:r>
            <a:endParaRPr lang="ru-RU" sz="20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785918" y="214290"/>
            <a:ext cx="678661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buFont typeface="Wingdings" pitchFamily="2" charset="2"/>
              <a:buChar char="ü"/>
            </a:pPr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Обогащение предметно-пространственной среды</a:t>
            </a:r>
            <a:endParaRPr lang="ru-RU" sz="20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714348" y="4000504"/>
            <a:ext cx="464347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Развивающая предметно-пространственная среда должна быть</a:t>
            </a:r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содержательно-насыщенной,</a:t>
            </a:r>
          </a:p>
          <a:p>
            <a:pPr>
              <a:buFontTx/>
              <a:buChar char="-"/>
            </a:pPr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Трансформируемой,</a:t>
            </a:r>
          </a:p>
          <a:p>
            <a:pPr>
              <a:buFontTx/>
              <a:buChar char="-"/>
            </a:pPr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полифункциональной,</a:t>
            </a:r>
          </a:p>
          <a:p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вариативной,</a:t>
            </a:r>
            <a:endParaRPr lang="ru-RU" sz="2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доступной и безопасной.</a:t>
            </a:r>
            <a:endParaRPr lang="ru-RU" sz="2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572000" y="1714488"/>
            <a:ext cx="392909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Насыщенность среды должна соответствовать возрастным возможностям детей и содержанию программы.</a:t>
            </a:r>
            <a:endParaRPr lang="ru-RU" sz="2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Югорка 4\Desktop\Все фото и видео\ФОТО ГРУППЫ\2 младшая\20201001_17225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996861"/>
            <a:ext cx="2260725" cy="3014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Югорка 4\Desktop\Все фото и видео\ФОТО ГРУППЫ\2 младшая\20201001_17094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541" y="3212976"/>
            <a:ext cx="2430270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Пользователь\Downloads\bluewave-bkg-1980light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4714876" y="785794"/>
            <a:ext cx="385765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Поддержки ребёнка в семье, положительного  подкрепления педагогами, подчёркивание успехов, принятием его таким, какой он есть.</a:t>
            </a:r>
          </a:p>
          <a:p>
            <a:pPr algn="ctr"/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Родители как главные педагоги детей включены в образовательный процесс становления личности дошкольника, развития его способностей и возможностей, учитывая его желания и отношение к окружающим. </a:t>
            </a:r>
          </a:p>
          <a:p>
            <a:endParaRPr lang="ru-RU" sz="20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428728" y="285728"/>
            <a:ext cx="650085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Wingdings" pitchFamily="2" charset="2"/>
              <a:buChar char="Ø"/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Позитивная социализация возможна при :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57158" y="4929198"/>
            <a:ext cx="728667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От успешной социализации</a:t>
            </a:r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 дошкольном возрасте зависит дальнейшее развитие индивида, раскрытие его способностей, становление личности, поэтому задача педагогов направить свои усилия на создание в ДОУ условий для успешной социализации воспитанников.</a:t>
            </a:r>
            <a:endParaRPr lang="ru-RU" sz="20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C:\Users\Югорка 4\Desktop\Все фото и видео\ФОТО ГРУППЫ\2 младшая\IMG-20210115-WA002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02659"/>
            <a:ext cx="4717032" cy="3537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2106</TotalTime>
  <Words>1089</Words>
  <Application>Microsoft Office PowerPoint</Application>
  <PresentationFormat>Экран (4:3)</PresentationFormat>
  <Paragraphs>117</Paragraphs>
  <Slides>19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Пользователь</dc:creator>
  <cp:lastModifiedBy>Югорка 4</cp:lastModifiedBy>
  <cp:revision>249</cp:revision>
  <dcterms:created xsi:type="dcterms:W3CDTF">2019-03-26T16:39:17Z</dcterms:created>
  <dcterms:modified xsi:type="dcterms:W3CDTF">2022-01-05T16:14:19Z</dcterms:modified>
</cp:coreProperties>
</file>