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324" r:id="rId3"/>
    <p:sldId id="259" r:id="rId4"/>
    <p:sldId id="294" r:id="rId5"/>
    <p:sldId id="292" r:id="rId6"/>
    <p:sldId id="287" r:id="rId7"/>
    <p:sldId id="296" r:id="rId8"/>
    <p:sldId id="326" r:id="rId9"/>
    <p:sldId id="328" r:id="rId10"/>
    <p:sldId id="330" r:id="rId11"/>
    <p:sldId id="334" r:id="rId12"/>
    <p:sldId id="335" r:id="rId13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E0000"/>
    <a:srgbClr val="FFFF66"/>
    <a:srgbClr val="FFFF99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0" autoAdjust="0"/>
    <p:restoredTop sz="94660"/>
  </p:normalViewPr>
  <p:slideViewPr>
    <p:cSldViewPr>
      <p:cViewPr varScale="1">
        <p:scale>
          <a:sx n="83" d="100"/>
          <a:sy n="83" d="100"/>
        </p:scale>
        <p:origin x="144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3815C2-B4DE-400B-A576-9AC4089B320A}" type="doc">
      <dgm:prSet loTypeId="urn:microsoft.com/office/officeart/2005/8/layout/chevron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8679281-D1FB-4A27-A875-D4E6B40E22EC}" type="parTrans" cxnId="{227EDD4A-46C0-4703-84E9-2F4A53DA2FF9}">
      <dgm:prSet/>
      <dgm:spPr/>
      <dgm:t>
        <a:bodyPr/>
        <a:lstStyle/>
        <a:p>
          <a:endParaRPr lang="ru-RU"/>
        </a:p>
      </dgm:t>
    </dgm:pt>
    <dgm:pt modelId="{D409A288-89D0-49A9-ACF1-D55F9B2DDA47}">
      <dgm:prSet phldrT="[Текст]" custT="1"/>
      <dgm:spPr/>
      <dgm:t>
        <a:bodyPr/>
        <a:lstStyle/>
        <a:p>
          <a:r>
            <a:rPr lang="ru-RU" sz="1100" b="1">
              <a:latin typeface="Times New Roman" pitchFamily="18" charset="0"/>
              <a:cs typeface="Times New Roman" pitchFamily="18" charset="0"/>
            </a:rPr>
            <a:t>Основы чтения</a:t>
          </a:r>
        </a:p>
      </dgm:t>
    </dgm:pt>
    <dgm:pt modelId="{12C930A1-B802-4323-A211-A40949FF5C0A}" type="parTrans" cxnId="{EB2D9925-E083-4558-81E7-3F489882F839}">
      <dgm:prSet/>
      <dgm:spPr/>
      <dgm:t>
        <a:bodyPr/>
        <a:lstStyle/>
        <a:p>
          <a:endParaRPr/>
        </a:p>
      </dgm:t>
    </dgm:pt>
    <dgm:pt modelId="{97158992-6C73-4ED8-82B6-7BB296C5F37F}">
      <dgm:prSet/>
      <dgm:spPr/>
      <dgm:t>
        <a:bodyPr/>
        <a:lstStyle/>
        <a:p>
          <a:r>
            <a:rPr lang="ru-RU" b="1" dirty="0"/>
            <a:t>Основы программирования</a:t>
          </a:r>
        </a:p>
      </dgm:t>
    </dgm:pt>
    <dgm:pt modelId="{1E883106-090E-4B25-A345-3393A2AD69A6}" type="sibTrans" cxnId="{EB2D9925-E083-4558-81E7-3F489882F839}">
      <dgm:prSet/>
      <dgm:spPr/>
      <dgm:t>
        <a:bodyPr/>
        <a:lstStyle/>
        <a:p>
          <a:endParaRPr/>
        </a:p>
      </dgm:t>
    </dgm:pt>
    <dgm:pt modelId="{042956D8-B1CE-435C-8250-F840E35CE4A1}" type="sibTrans" cxnId="{227EDD4A-46C0-4703-84E9-2F4A53DA2FF9}">
      <dgm:prSet/>
      <dgm:spPr/>
      <dgm:t>
        <a:bodyPr/>
        <a:lstStyle/>
        <a:p>
          <a:endParaRPr lang="ru-RU"/>
        </a:p>
      </dgm:t>
    </dgm:pt>
    <dgm:pt modelId="{CE174A3D-2BDB-4A4F-9586-6438C582CB06}" type="parTrans" cxnId="{410194ED-9DB2-4C7A-86D8-7F0AC984DEA8}">
      <dgm:prSet/>
      <dgm:spPr/>
      <dgm:t>
        <a:bodyPr/>
        <a:lstStyle/>
        <a:p>
          <a:endParaRPr/>
        </a:p>
      </dgm:t>
    </dgm:pt>
    <dgm:pt modelId="{96AE65F7-E7BD-4094-B2F2-C77D2D9EB139}">
      <dgm:prSet phldrT="[Текст]" custT="1"/>
      <dgm:spPr/>
      <dgm:t>
        <a:bodyPr/>
        <a:lstStyle/>
        <a:p>
          <a:r>
            <a:rPr lang="ru-RU" sz="1100" b="1">
              <a:latin typeface="Times New Roman" pitchFamily="18" charset="0"/>
              <a:cs typeface="Times New Roman" pitchFamily="18" charset="0"/>
            </a:rPr>
            <a:t>Основы чтения</a:t>
          </a:r>
        </a:p>
      </dgm:t>
    </dgm:pt>
    <dgm:pt modelId="{529CCBEB-45A7-4076-9AB8-FA062987AF11}" type="parTrans" cxnId="{A6AE9B48-A0A2-415D-99E8-A5E8272832B1}">
      <dgm:prSet/>
      <dgm:spPr/>
      <dgm:t>
        <a:bodyPr/>
        <a:lstStyle/>
        <a:p>
          <a:endParaRPr/>
        </a:p>
      </dgm:t>
    </dgm:pt>
    <dgm:pt modelId="{F78D08B4-6CE0-4258-B577-B64E36636B04}">
      <dgm:prSet phldrT="[Текст]"/>
      <dgm:spPr/>
      <dgm:t>
        <a:bodyPr/>
        <a:lstStyle/>
        <a:p>
          <a:r>
            <a:rPr lang="ru-RU" b="1" dirty="0">
              <a:latin typeface="+mn-lt"/>
              <a:cs typeface="Times New Roman" pitchFamily="18" charset="0"/>
            </a:rPr>
            <a:t>Основы математики и теории вероятности</a:t>
          </a:r>
          <a:endParaRPr lang="ru-RU" b="1" dirty="0">
            <a:latin typeface="+mn-lt"/>
          </a:endParaRPr>
        </a:p>
      </dgm:t>
    </dgm:pt>
    <dgm:pt modelId="{5AF764B2-9CBC-46FA-878A-AC0747098BEA}" type="sibTrans" cxnId="{A6AE9B48-A0A2-415D-99E8-A5E8272832B1}">
      <dgm:prSet/>
      <dgm:spPr/>
      <dgm:t>
        <a:bodyPr/>
        <a:lstStyle/>
        <a:p>
          <a:endParaRPr/>
        </a:p>
      </dgm:t>
    </dgm:pt>
    <dgm:pt modelId="{93D162C5-C70C-40C8-97C8-2F5AF6D2C4F3}" type="sibTrans" cxnId="{410194ED-9DB2-4C7A-86D8-7F0AC984DEA8}">
      <dgm:prSet/>
      <dgm:spPr/>
      <dgm:t>
        <a:bodyPr/>
        <a:lstStyle/>
        <a:p>
          <a:endParaRPr/>
        </a:p>
      </dgm:t>
    </dgm:pt>
    <dgm:pt modelId="{95627EB0-CC83-4BB7-A883-666FAF4EB3B4}" type="parTrans" cxnId="{18D7380A-B254-48EB-B6C3-929E3777276C}">
      <dgm:prSet/>
      <dgm:spPr/>
      <dgm:t>
        <a:bodyPr/>
        <a:lstStyle/>
        <a:p>
          <a:endParaRPr/>
        </a:p>
      </dgm:t>
    </dgm:pt>
    <dgm:pt modelId="{9ABB6BE0-2D50-4D0C-AF04-455ED04F557B}">
      <dgm:prSet phldrT="[Текст]" custT="1"/>
      <dgm:spPr/>
      <dgm:t>
        <a:bodyPr/>
        <a:lstStyle/>
        <a:p>
          <a:endParaRPr lang="ru-RU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100" b="1">
              <a:latin typeface="Times New Roman" pitchFamily="18" charset="0"/>
              <a:cs typeface="Times New Roman" pitchFamily="18" charset="0"/>
            </a:rPr>
            <a:t>Основы чтения</a:t>
          </a:r>
        </a:p>
      </dgm:t>
    </dgm:pt>
    <dgm:pt modelId="{02242F4F-51F7-413B-ACA2-36961E5AD12E}" type="parTrans" cxnId="{D7D58BEF-429D-45B9-82FD-11DBAF544A0E}">
      <dgm:prSet/>
      <dgm:spPr/>
      <dgm:t>
        <a:bodyPr/>
        <a:lstStyle/>
        <a:p>
          <a:endParaRPr lang="ru-RU"/>
        </a:p>
      </dgm:t>
    </dgm:pt>
    <dgm:pt modelId="{F0372A93-9FA0-4258-B88B-D7D2CD9F9BE5}">
      <dgm:prSet phldrT="[Текст]"/>
      <dgm:spPr/>
      <dgm:t>
        <a:bodyPr/>
        <a:lstStyle/>
        <a:p>
          <a:pPr algn="l" rtl="0"/>
          <a:r>
            <a:rPr lang="ru-RU" b="1" dirty="0"/>
            <a:t>Основы картографии и астрономии</a:t>
          </a:r>
        </a:p>
      </dgm:t>
    </dgm:pt>
    <dgm:pt modelId="{05425A87-93DF-49CD-9296-20E10ED56F19}" type="sibTrans" cxnId="{D7D58BEF-429D-45B9-82FD-11DBAF544A0E}">
      <dgm:prSet/>
      <dgm:spPr/>
      <dgm:t>
        <a:bodyPr/>
        <a:lstStyle/>
        <a:p>
          <a:endParaRPr lang="ru-RU"/>
        </a:p>
      </dgm:t>
    </dgm:pt>
    <dgm:pt modelId="{5EFA5A11-2899-4B6A-A6C8-56B9A1448BA2}" type="sibTrans" cxnId="{18D7380A-B254-48EB-B6C3-929E3777276C}">
      <dgm:prSet/>
      <dgm:spPr/>
      <dgm:t>
        <a:bodyPr/>
        <a:lstStyle/>
        <a:p>
          <a:endParaRPr/>
        </a:p>
      </dgm:t>
    </dgm:pt>
    <dgm:pt modelId="{1E964A21-8BAE-4807-A151-C0EE13664A56}" type="parTrans" cxnId="{BBA31511-1AA7-4BDF-B060-7D6AE7185AF4}">
      <dgm:prSet/>
      <dgm:spPr/>
      <dgm:t>
        <a:bodyPr/>
        <a:lstStyle/>
        <a:p>
          <a:endParaRPr lang="ru-RU"/>
        </a:p>
      </dgm:t>
    </dgm:pt>
    <dgm:pt modelId="{A6EC3077-FD7D-4A75-9575-A74E7F6EB5B0}">
      <dgm:prSet phldrT="[Текст]"/>
      <dgm:spPr/>
      <dgm:t>
        <a:bodyPr/>
        <a:lstStyle/>
        <a:p>
          <a:r>
            <a:rPr lang="ru-RU" b="1">
              <a:latin typeface="Times New Roman" pitchFamily="18" charset="0"/>
              <a:cs typeface="Times New Roman" pitchFamily="18" charset="0"/>
            </a:rPr>
            <a:t> Основы чтения</a:t>
          </a:r>
        </a:p>
      </dgm:t>
    </dgm:pt>
    <dgm:pt modelId="{3D18E6F2-517E-4F91-AA25-968279D69F02}" type="parTrans" cxnId="{49AFC6E6-BB32-4F7E-980C-2513E22328AF}">
      <dgm:prSet/>
      <dgm:spPr/>
      <dgm:t>
        <a:bodyPr/>
        <a:lstStyle/>
        <a:p>
          <a:endParaRPr lang="ru-RU"/>
        </a:p>
      </dgm:t>
    </dgm:pt>
    <dgm:pt modelId="{C251C9FD-B8CF-4D4D-B0C5-4D2F78C07598}">
      <dgm:prSet phldrT="[Текст]" custT="1"/>
      <dgm:spPr/>
      <dgm:t>
        <a:bodyPr/>
        <a:lstStyle/>
        <a:p>
          <a:pPr marL="355600" marR="0" lvl="0" indent="-35560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defRPr/>
          </a:pPr>
          <a:r>
            <a:rPr kumimoji="0" lang="ru-RU" sz="2800" b="1" i="0" u="none" strike="noStrike" cap="none" normalizeH="0" baseline="0" dirty="0">
              <a:effectLst/>
              <a:latin typeface="+mn-lt"/>
              <a:cs typeface="Times New Roman" pitchFamily="18" charset="0"/>
            </a:rPr>
            <a:t>Основы криптографии</a:t>
          </a:r>
        </a:p>
      </dgm:t>
    </dgm:pt>
    <dgm:pt modelId="{3F35DFA1-FBFD-440C-A904-BDC71321C9A9}" type="sibTrans" cxnId="{49AFC6E6-BB32-4F7E-980C-2513E22328AF}">
      <dgm:prSet/>
      <dgm:spPr/>
      <dgm:t>
        <a:bodyPr/>
        <a:lstStyle/>
        <a:p>
          <a:endParaRPr lang="ru-RU"/>
        </a:p>
      </dgm:t>
    </dgm:pt>
    <dgm:pt modelId="{8E1B9C18-6E17-413A-ABE1-C9E423986EB8}" type="sibTrans" cxnId="{BBA31511-1AA7-4BDF-B060-7D6AE7185AF4}">
      <dgm:prSet/>
      <dgm:spPr/>
      <dgm:t>
        <a:bodyPr/>
        <a:lstStyle/>
        <a:p>
          <a:endParaRPr lang="ru-RU"/>
        </a:p>
      </dgm:t>
    </dgm:pt>
    <dgm:pt modelId="{9AD13278-EFDA-4594-B147-ECCC8630C120}" type="pres">
      <dgm:prSet presAssocID="{B63815C2-B4DE-400B-A576-9AC4089B320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/>
        </a:p>
      </dgm:t>
    </dgm:pt>
    <dgm:pt modelId="{7797CFB3-1B2C-4A04-B45E-654A03E0E767}" type="pres">
      <dgm:prSet presAssocID="{D409A288-89D0-49A9-ACF1-D55F9B2DDA47}" presName="composite" presStyleCnt="0"/>
      <dgm:spPr/>
      <dgm:t>
        <a:bodyPr/>
        <a:lstStyle/>
        <a:p>
          <a:endParaRPr/>
        </a:p>
      </dgm:t>
    </dgm:pt>
    <dgm:pt modelId="{C1065047-5075-44E9-A466-CF8082FD88A0}" type="pres">
      <dgm:prSet presAssocID="{D409A288-89D0-49A9-ACF1-D55F9B2DDA4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/>
        </a:p>
      </dgm:t>
    </dgm:pt>
    <dgm:pt modelId="{417D1FF9-24FC-42B6-A96C-74F6978D514A}" type="pres">
      <dgm:prSet presAssocID="{D409A288-89D0-49A9-ACF1-D55F9B2DDA47}" presName="descendantText" presStyleLbl="alignAcc1" presStyleIdx="0" presStyleCnt="4" custLinFactNeighborX="712" custLinFactNeighborY="-298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DEC5AC9D-1EE7-48AA-992B-35892AD3C9C3}" type="pres">
      <dgm:prSet presAssocID="{042956D8-B1CE-435C-8250-F840E35CE4A1}" presName="sp" presStyleCnt="0"/>
      <dgm:spPr/>
      <dgm:t>
        <a:bodyPr/>
        <a:lstStyle/>
        <a:p>
          <a:endParaRPr/>
        </a:p>
      </dgm:t>
    </dgm:pt>
    <dgm:pt modelId="{A8695263-B742-471D-8750-16452BF5375E}" type="pres">
      <dgm:prSet presAssocID="{96AE65F7-E7BD-4094-B2F2-C77D2D9EB139}" presName="composite" presStyleCnt="0"/>
      <dgm:spPr/>
      <dgm:t>
        <a:bodyPr/>
        <a:lstStyle/>
        <a:p>
          <a:endParaRPr/>
        </a:p>
      </dgm:t>
    </dgm:pt>
    <dgm:pt modelId="{982D10EF-F6AD-4B12-97EE-2A7059B086B9}" type="pres">
      <dgm:prSet presAssocID="{96AE65F7-E7BD-4094-B2F2-C77D2D9EB13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/>
        </a:p>
      </dgm:t>
    </dgm:pt>
    <dgm:pt modelId="{1EDA86D0-5918-445D-8065-9D301A6A7BAF}" type="pres">
      <dgm:prSet presAssocID="{96AE65F7-E7BD-4094-B2F2-C77D2D9EB13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B6E94447-17B0-4FF6-AB26-36B5A68A16E0}" type="pres">
      <dgm:prSet presAssocID="{93D162C5-C70C-40C8-97C8-2F5AF6D2C4F3}" presName="sp" presStyleCnt="0"/>
      <dgm:spPr/>
      <dgm:t>
        <a:bodyPr/>
        <a:lstStyle/>
        <a:p>
          <a:endParaRPr/>
        </a:p>
      </dgm:t>
    </dgm:pt>
    <dgm:pt modelId="{9F907878-1812-4F45-8618-222391034B5D}" type="pres">
      <dgm:prSet presAssocID="{9ABB6BE0-2D50-4D0C-AF04-455ED04F557B}" presName="composite" presStyleCnt="0"/>
      <dgm:spPr/>
      <dgm:t>
        <a:bodyPr/>
        <a:lstStyle/>
        <a:p>
          <a:endParaRPr/>
        </a:p>
      </dgm:t>
    </dgm:pt>
    <dgm:pt modelId="{904B459F-8205-45C9-87A5-AA7C0EFFC48F}" type="pres">
      <dgm:prSet presAssocID="{9ABB6BE0-2D50-4D0C-AF04-455ED04F557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/>
        </a:p>
      </dgm:t>
    </dgm:pt>
    <dgm:pt modelId="{A90B3EFE-01AE-4ED3-B67F-746C863F1B7C}" type="pres">
      <dgm:prSet presAssocID="{9ABB6BE0-2D50-4D0C-AF04-455ED04F557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476F48F8-3E85-444B-A3D9-990259BD1796}" type="pres">
      <dgm:prSet presAssocID="{5EFA5A11-2899-4B6A-A6C8-56B9A1448BA2}" presName="sp" presStyleCnt="0"/>
      <dgm:spPr/>
      <dgm:t>
        <a:bodyPr/>
        <a:lstStyle/>
        <a:p>
          <a:endParaRPr/>
        </a:p>
      </dgm:t>
    </dgm:pt>
    <dgm:pt modelId="{21EBC9BB-15EF-4001-A8AE-346949A61B3E}" type="pres">
      <dgm:prSet presAssocID="{A6EC3077-FD7D-4A75-9575-A74E7F6EB5B0}" presName="composite" presStyleCnt="0"/>
      <dgm:spPr/>
      <dgm:t>
        <a:bodyPr/>
        <a:lstStyle/>
        <a:p>
          <a:endParaRPr/>
        </a:p>
      </dgm:t>
    </dgm:pt>
    <dgm:pt modelId="{93097886-4AE1-4CF8-BA9E-812821696C3F}" type="pres">
      <dgm:prSet presAssocID="{A6EC3077-FD7D-4A75-9575-A74E7F6EB5B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/>
        </a:p>
      </dgm:t>
    </dgm:pt>
    <dgm:pt modelId="{D43D5AC3-C0D0-4AEE-9854-855434DA1ECA}" type="pres">
      <dgm:prSet presAssocID="{A6EC3077-FD7D-4A75-9575-A74E7F6EB5B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</dgm:ptLst>
  <dgm:cxnLst>
    <dgm:cxn modelId="{87B5433F-8467-4498-8D3A-A47B891BC915}" type="presOf" srcId="{C251C9FD-B8CF-4D4D-B0C5-4D2F78C07598}" destId="{D43D5AC3-C0D0-4AEE-9854-855434DA1ECA}" srcOrd="0" destOrd="0" presId="urn:microsoft.com/office/officeart/2005/8/layout/chevron2"/>
    <dgm:cxn modelId="{18D7380A-B254-48EB-B6C3-929E3777276C}" srcId="{B63815C2-B4DE-400B-A576-9AC4089B320A}" destId="{9ABB6BE0-2D50-4D0C-AF04-455ED04F557B}" srcOrd="2" destOrd="0" parTransId="{95627EB0-CC83-4BB7-A883-666FAF4EB3B4}" sibTransId="{5EFA5A11-2899-4B6A-A6C8-56B9A1448BA2}"/>
    <dgm:cxn modelId="{EB2D9925-E083-4558-81E7-3F489882F839}" srcId="{D409A288-89D0-49A9-ACF1-D55F9B2DDA47}" destId="{97158992-6C73-4ED8-82B6-7BB296C5F37F}" srcOrd="0" destOrd="0" parTransId="{12C930A1-B802-4323-A211-A40949FF5C0A}" sibTransId="{1E883106-090E-4B25-A345-3393A2AD69A6}"/>
    <dgm:cxn modelId="{66BE981A-C202-41A4-864D-7D0B92E6C7EF}" type="presOf" srcId="{F78D08B4-6CE0-4258-B577-B64E36636B04}" destId="{1EDA86D0-5918-445D-8065-9D301A6A7BAF}" srcOrd="0" destOrd="0" presId="urn:microsoft.com/office/officeart/2005/8/layout/chevron2"/>
    <dgm:cxn modelId="{F1ED04BA-49AE-46A9-8ABE-9D24BE704599}" type="presOf" srcId="{B63815C2-B4DE-400B-A576-9AC4089B320A}" destId="{9AD13278-EFDA-4594-B147-ECCC8630C120}" srcOrd="0" destOrd="0" presId="urn:microsoft.com/office/officeart/2005/8/layout/chevron2"/>
    <dgm:cxn modelId="{CA1E9E6B-52E1-4DEC-A2C6-C174E30E3965}" type="presOf" srcId="{A6EC3077-FD7D-4A75-9575-A74E7F6EB5B0}" destId="{93097886-4AE1-4CF8-BA9E-812821696C3F}" srcOrd="0" destOrd="0" presId="urn:microsoft.com/office/officeart/2005/8/layout/chevron2"/>
    <dgm:cxn modelId="{DAB26436-72D9-40AC-BF02-05EBA916FC61}" type="presOf" srcId="{96AE65F7-E7BD-4094-B2F2-C77D2D9EB139}" destId="{982D10EF-F6AD-4B12-97EE-2A7059B086B9}" srcOrd="0" destOrd="0" presId="urn:microsoft.com/office/officeart/2005/8/layout/chevron2"/>
    <dgm:cxn modelId="{410194ED-9DB2-4C7A-86D8-7F0AC984DEA8}" srcId="{B63815C2-B4DE-400B-A576-9AC4089B320A}" destId="{96AE65F7-E7BD-4094-B2F2-C77D2D9EB139}" srcOrd="1" destOrd="0" parTransId="{CE174A3D-2BDB-4A4F-9586-6438C582CB06}" sibTransId="{93D162C5-C70C-40C8-97C8-2F5AF6D2C4F3}"/>
    <dgm:cxn modelId="{B58116E6-7D27-406A-BB4D-4F1442A161E4}" type="presOf" srcId="{97158992-6C73-4ED8-82B6-7BB296C5F37F}" destId="{417D1FF9-24FC-42B6-A96C-74F6978D514A}" srcOrd="0" destOrd="0" presId="urn:microsoft.com/office/officeart/2005/8/layout/chevron2"/>
    <dgm:cxn modelId="{EBCCCB7C-1453-4F98-BB99-FC7165F2341F}" type="presOf" srcId="{F0372A93-9FA0-4258-B88B-D7D2CD9F9BE5}" destId="{A90B3EFE-01AE-4ED3-B67F-746C863F1B7C}" srcOrd="0" destOrd="0" presId="urn:microsoft.com/office/officeart/2005/8/layout/chevron2"/>
    <dgm:cxn modelId="{A6AE9B48-A0A2-415D-99E8-A5E8272832B1}" srcId="{96AE65F7-E7BD-4094-B2F2-C77D2D9EB139}" destId="{F78D08B4-6CE0-4258-B577-B64E36636B04}" srcOrd="0" destOrd="0" parTransId="{529CCBEB-45A7-4076-9AB8-FA062987AF11}" sibTransId="{5AF764B2-9CBC-46FA-878A-AC0747098BEA}"/>
    <dgm:cxn modelId="{EADB33E4-9721-43ED-8F4C-C83EA96791F3}" type="presOf" srcId="{D409A288-89D0-49A9-ACF1-D55F9B2DDA47}" destId="{C1065047-5075-44E9-A466-CF8082FD88A0}" srcOrd="0" destOrd="0" presId="urn:microsoft.com/office/officeart/2005/8/layout/chevron2"/>
    <dgm:cxn modelId="{BBA31511-1AA7-4BDF-B060-7D6AE7185AF4}" srcId="{B63815C2-B4DE-400B-A576-9AC4089B320A}" destId="{A6EC3077-FD7D-4A75-9575-A74E7F6EB5B0}" srcOrd="3" destOrd="0" parTransId="{1E964A21-8BAE-4807-A151-C0EE13664A56}" sibTransId="{8E1B9C18-6E17-413A-ABE1-C9E423986EB8}"/>
    <dgm:cxn modelId="{49AFC6E6-BB32-4F7E-980C-2513E22328AF}" srcId="{A6EC3077-FD7D-4A75-9575-A74E7F6EB5B0}" destId="{C251C9FD-B8CF-4D4D-B0C5-4D2F78C07598}" srcOrd="0" destOrd="0" parTransId="{3D18E6F2-517E-4F91-AA25-968279D69F02}" sibTransId="{3F35DFA1-FBFD-440C-A904-BDC71321C9A9}"/>
    <dgm:cxn modelId="{227EDD4A-46C0-4703-84E9-2F4A53DA2FF9}" srcId="{B63815C2-B4DE-400B-A576-9AC4089B320A}" destId="{D409A288-89D0-49A9-ACF1-D55F9B2DDA47}" srcOrd="0" destOrd="0" parTransId="{58679281-D1FB-4A27-A875-D4E6B40E22EC}" sibTransId="{042956D8-B1CE-435C-8250-F840E35CE4A1}"/>
    <dgm:cxn modelId="{D7D58BEF-429D-45B9-82FD-11DBAF544A0E}" srcId="{9ABB6BE0-2D50-4D0C-AF04-455ED04F557B}" destId="{F0372A93-9FA0-4258-B88B-D7D2CD9F9BE5}" srcOrd="0" destOrd="0" parTransId="{02242F4F-51F7-413B-ACA2-36961E5AD12E}" sibTransId="{05425A87-93DF-49CD-9296-20E10ED56F19}"/>
    <dgm:cxn modelId="{5333A5B9-80C5-493A-A87D-0AEF150BBA10}" type="presOf" srcId="{9ABB6BE0-2D50-4D0C-AF04-455ED04F557B}" destId="{904B459F-8205-45C9-87A5-AA7C0EFFC48F}" srcOrd="0" destOrd="0" presId="urn:microsoft.com/office/officeart/2005/8/layout/chevron2"/>
    <dgm:cxn modelId="{A47C1F5D-1CE9-43B9-ADC7-88A508C9AFE5}" type="presParOf" srcId="{9AD13278-EFDA-4594-B147-ECCC8630C120}" destId="{7797CFB3-1B2C-4A04-B45E-654A03E0E767}" srcOrd="0" destOrd="0" presId="urn:microsoft.com/office/officeart/2005/8/layout/chevron2"/>
    <dgm:cxn modelId="{9433E1EF-D2B8-4037-AED9-1BCB0741546B}" type="presParOf" srcId="{7797CFB3-1B2C-4A04-B45E-654A03E0E767}" destId="{C1065047-5075-44E9-A466-CF8082FD88A0}" srcOrd="0" destOrd="0" presId="urn:microsoft.com/office/officeart/2005/8/layout/chevron2"/>
    <dgm:cxn modelId="{6EB7EBC3-511F-4C56-B759-FF860B595CAB}" type="presParOf" srcId="{7797CFB3-1B2C-4A04-B45E-654A03E0E767}" destId="{417D1FF9-24FC-42B6-A96C-74F6978D514A}" srcOrd="1" destOrd="0" presId="urn:microsoft.com/office/officeart/2005/8/layout/chevron2"/>
    <dgm:cxn modelId="{FB0A8303-3B3F-446F-AFD5-6682A5ACB672}" type="presParOf" srcId="{9AD13278-EFDA-4594-B147-ECCC8630C120}" destId="{DEC5AC9D-1EE7-48AA-992B-35892AD3C9C3}" srcOrd="1" destOrd="0" presId="urn:microsoft.com/office/officeart/2005/8/layout/chevron2"/>
    <dgm:cxn modelId="{99C7DDA9-33E6-4F8C-81B6-9B60E1870BB1}" type="presParOf" srcId="{9AD13278-EFDA-4594-B147-ECCC8630C120}" destId="{A8695263-B742-471D-8750-16452BF5375E}" srcOrd="2" destOrd="0" presId="urn:microsoft.com/office/officeart/2005/8/layout/chevron2"/>
    <dgm:cxn modelId="{9761E831-71ED-46A0-B5EE-0A5D5C776006}" type="presParOf" srcId="{A8695263-B742-471D-8750-16452BF5375E}" destId="{982D10EF-F6AD-4B12-97EE-2A7059B086B9}" srcOrd="0" destOrd="0" presId="urn:microsoft.com/office/officeart/2005/8/layout/chevron2"/>
    <dgm:cxn modelId="{555CD3A9-A0F9-4CF1-9CB8-0C6BB9C4ACE4}" type="presParOf" srcId="{A8695263-B742-471D-8750-16452BF5375E}" destId="{1EDA86D0-5918-445D-8065-9D301A6A7BAF}" srcOrd="1" destOrd="0" presId="urn:microsoft.com/office/officeart/2005/8/layout/chevron2"/>
    <dgm:cxn modelId="{D4165D27-8E15-4C08-8B5A-2D47CE5E792A}" type="presParOf" srcId="{9AD13278-EFDA-4594-B147-ECCC8630C120}" destId="{B6E94447-17B0-4FF6-AB26-36B5A68A16E0}" srcOrd="3" destOrd="0" presId="urn:microsoft.com/office/officeart/2005/8/layout/chevron2"/>
    <dgm:cxn modelId="{B1250381-9B40-432C-B688-7B11BBE6B4A7}" type="presParOf" srcId="{9AD13278-EFDA-4594-B147-ECCC8630C120}" destId="{9F907878-1812-4F45-8618-222391034B5D}" srcOrd="4" destOrd="0" presId="urn:microsoft.com/office/officeart/2005/8/layout/chevron2"/>
    <dgm:cxn modelId="{F6DFE613-8FF1-481A-811F-44B61F0CF3B7}" type="presParOf" srcId="{9F907878-1812-4F45-8618-222391034B5D}" destId="{904B459F-8205-45C9-87A5-AA7C0EFFC48F}" srcOrd="0" destOrd="0" presId="urn:microsoft.com/office/officeart/2005/8/layout/chevron2"/>
    <dgm:cxn modelId="{DD74DD66-D607-4795-A9FF-512D0E6CC88F}" type="presParOf" srcId="{9F907878-1812-4F45-8618-222391034B5D}" destId="{A90B3EFE-01AE-4ED3-B67F-746C863F1B7C}" srcOrd="1" destOrd="0" presId="urn:microsoft.com/office/officeart/2005/8/layout/chevron2"/>
    <dgm:cxn modelId="{99AAD18B-06B0-459E-8160-BD485650C2AA}" type="presParOf" srcId="{9AD13278-EFDA-4594-B147-ECCC8630C120}" destId="{476F48F8-3E85-444B-A3D9-990259BD1796}" srcOrd="5" destOrd="0" presId="urn:microsoft.com/office/officeart/2005/8/layout/chevron2"/>
    <dgm:cxn modelId="{45093478-8C8B-44F9-9826-814E3454E62C}" type="presParOf" srcId="{9AD13278-EFDA-4594-B147-ECCC8630C120}" destId="{21EBC9BB-15EF-4001-A8AE-346949A61B3E}" srcOrd="6" destOrd="0" presId="urn:microsoft.com/office/officeart/2005/8/layout/chevron2"/>
    <dgm:cxn modelId="{6511BCB3-1EA6-4AF3-A7D5-9B295A206FE9}" type="presParOf" srcId="{21EBC9BB-15EF-4001-A8AE-346949A61B3E}" destId="{93097886-4AE1-4CF8-BA9E-812821696C3F}" srcOrd="0" destOrd="0" presId="urn:microsoft.com/office/officeart/2005/8/layout/chevron2"/>
    <dgm:cxn modelId="{152346E7-B106-49A4-BFC0-94D7DB32D871}" type="presParOf" srcId="{21EBC9BB-15EF-4001-A8AE-346949A61B3E}" destId="{D43D5AC3-C0D0-4AEE-9854-855434DA1EC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65047-5075-44E9-A466-CF8082FD88A0}">
      <dsp:nvSpPr>
        <dsp:cNvPr id="0" name=""/>
        <dsp:cNvSpPr/>
      </dsp:nvSpPr>
      <dsp:spPr>
        <a:xfrm rot="5400000">
          <a:off x="-178196" y="182311"/>
          <a:ext cx="1187979" cy="83158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latin typeface="Times New Roman" pitchFamily="18" charset="0"/>
              <a:cs typeface="Times New Roman" pitchFamily="18" charset="0"/>
            </a:rPr>
            <a:t>Основы чтения</a:t>
          </a:r>
        </a:p>
      </dsp:txBody>
      <dsp:txXfrm rot="-5400000">
        <a:off x="2" y="419907"/>
        <a:ext cx="831585" cy="356394"/>
      </dsp:txXfrm>
    </dsp:sp>
    <dsp:sp modelId="{417D1FF9-24FC-42B6-A96C-74F6978D514A}">
      <dsp:nvSpPr>
        <dsp:cNvPr id="0" name=""/>
        <dsp:cNvSpPr/>
      </dsp:nvSpPr>
      <dsp:spPr>
        <a:xfrm rot="5400000">
          <a:off x="4423136" y="-3591550"/>
          <a:ext cx="772186" cy="79552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1" kern="1200" dirty="0"/>
            <a:t>Основы программирования</a:t>
          </a:r>
        </a:p>
      </dsp:txBody>
      <dsp:txXfrm rot="-5400000">
        <a:off x="831586" y="37695"/>
        <a:ext cx="7917593" cy="696796"/>
      </dsp:txXfrm>
    </dsp:sp>
    <dsp:sp modelId="{982D10EF-F6AD-4B12-97EE-2A7059B086B9}">
      <dsp:nvSpPr>
        <dsp:cNvPr id="0" name=""/>
        <dsp:cNvSpPr/>
      </dsp:nvSpPr>
      <dsp:spPr>
        <a:xfrm rot="5400000">
          <a:off x="-178196" y="1222913"/>
          <a:ext cx="1187979" cy="831585"/>
        </a:xfrm>
        <a:prstGeom prst="chevr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latin typeface="Times New Roman" pitchFamily="18" charset="0"/>
              <a:cs typeface="Times New Roman" pitchFamily="18" charset="0"/>
            </a:rPr>
            <a:t>Основы чтения</a:t>
          </a:r>
        </a:p>
      </dsp:txBody>
      <dsp:txXfrm rot="-5400000">
        <a:off x="2" y="1460509"/>
        <a:ext cx="831585" cy="356394"/>
      </dsp:txXfrm>
    </dsp:sp>
    <dsp:sp modelId="{1EDA86D0-5918-445D-8065-9D301A6A7BAF}">
      <dsp:nvSpPr>
        <dsp:cNvPr id="0" name=""/>
        <dsp:cNvSpPr/>
      </dsp:nvSpPr>
      <dsp:spPr>
        <a:xfrm rot="5400000">
          <a:off x="4423136" y="-2546833"/>
          <a:ext cx="772186" cy="79552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1" kern="1200" dirty="0">
              <a:latin typeface="+mn-lt"/>
              <a:cs typeface="Times New Roman" pitchFamily="18" charset="0"/>
            </a:rPr>
            <a:t>Основы математики и теории вероятности</a:t>
          </a:r>
          <a:endParaRPr lang="ru-RU" sz="3100" b="1" kern="1200" dirty="0">
            <a:latin typeface="+mn-lt"/>
          </a:endParaRPr>
        </a:p>
      </dsp:txBody>
      <dsp:txXfrm rot="-5400000">
        <a:off x="831586" y="1082412"/>
        <a:ext cx="7917593" cy="696796"/>
      </dsp:txXfrm>
    </dsp:sp>
    <dsp:sp modelId="{904B459F-8205-45C9-87A5-AA7C0EFFC48F}">
      <dsp:nvSpPr>
        <dsp:cNvPr id="0" name=""/>
        <dsp:cNvSpPr/>
      </dsp:nvSpPr>
      <dsp:spPr>
        <a:xfrm rot="5400000">
          <a:off x="-178196" y="2263516"/>
          <a:ext cx="1187979" cy="831585"/>
        </a:xfrm>
        <a:prstGeom prst="chevr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latin typeface="Times New Roman" pitchFamily="18" charset="0"/>
              <a:cs typeface="Times New Roman" pitchFamily="18" charset="0"/>
            </a:rPr>
            <a:t>Основы чтения</a:t>
          </a:r>
        </a:p>
      </dsp:txBody>
      <dsp:txXfrm rot="-5400000">
        <a:off x="2" y="2501112"/>
        <a:ext cx="831585" cy="356394"/>
      </dsp:txXfrm>
    </dsp:sp>
    <dsp:sp modelId="{A90B3EFE-01AE-4ED3-B67F-746C863F1B7C}">
      <dsp:nvSpPr>
        <dsp:cNvPr id="0" name=""/>
        <dsp:cNvSpPr/>
      </dsp:nvSpPr>
      <dsp:spPr>
        <a:xfrm rot="5400000">
          <a:off x="4422933" y="-1506028"/>
          <a:ext cx="772592" cy="79552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1" kern="1200" dirty="0"/>
            <a:t>Основы картографии и астрономии</a:t>
          </a:r>
        </a:p>
      </dsp:txBody>
      <dsp:txXfrm rot="-5400000">
        <a:off x="831586" y="2123034"/>
        <a:ext cx="7917573" cy="697162"/>
      </dsp:txXfrm>
    </dsp:sp>
    <dsp:sp modelId="{93097886-4AE1-4CF8-BA9E-812821696C3F}">
      <dsp:nvSpPr>
        <dsp:cNvPr id="0" name=""/>
        <dsp:cNvSpPr/>
      </dsp:nvSpPr>
      <dsp:spPr>
        <a:xfrm rot="5400000">
          <a:off x="-178196" y="3304119"/>
          <a:ext cx="1187979" cy="831585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latin typeface="Times New Roman" pitchFamily="18" charset="0"/>
              <a:cs typeface="Times New Roman" pitchFamily="18" charset="0"/>
            </a:rPr>
            <a:t> Основы чтения</a:t>
          </a:r>
        </a:p>
      </dsp:txBody>
      <dsp:txXfrm rot="-5400000">
        <a:off x="2" y="3541715"/>
        <a:ext cx="831585" cy="356394"/>
      </dsp:txXfrm>
    </dsp:sp>
    <dsp:sp modelId="{D43D5AC3-C0D0-4AEE-9854-855434DA1ECA}">
      <dsp:nvSpPr>
        <dsp:cNvPr id="0" name=""/>
        <dsp:cNvSpPr/>
      </dsp:nvSpPr>
      <dsp:spPr>
        <a:xfrm rot="5400000">
          <a:off x="4423136" y="-465628"/>
          <a:ext cx="772186" cy="79552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355600" marR="0" lvl="0" indent="-35560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defRPr/>
          </a:pPr>
          <a:r>
            <a:rPr kumimoji="0" lang="ru-RU" sz="2800" b="1" i="0" u="none" strike="noStrike" kern="1200" cap="none" normalizeH="0" baseline="0" dirty="0">
              <a:effectLst/>
              <a:latin typeface="+mn-lt"/>
              <a:cs typeface="Times New Roman" pitchFamily="18" charset="0"/>
            </a:rPr>
            <a:t>Основы криптографии</a:t>
          </a:r>
        </a:p>
      </dsp:txBody>
      <dsp:txXfrm rot="-5400000">
        <a:off x="831586" y="3163617"/>
        <a:ext cx="7917593" cy="696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D6316-A1BD-4B75-8A53-134FEB2A4D31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08D79-7C91-4EE2-9DC1-6368DBFB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02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08D79-7C91-4EE2-9DC1-6368DBFB22E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98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08D79-7C91-4EE2-9DC1-6368DBFB22E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2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ABD5C-E104-472F-A799-BE911FD7F853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762D4-158F-450D-9EB6-594BBEF1588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Муниципальное </a:t>
            </a:r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автономное дошкольное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образовательное учреждение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«Детский сад </a:t>
            </a:r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комбинированного вида «ЮГОРКА»»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0" y="1052736"/>
            <a:ext cx="8460431" cy="223224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en-US" sz="4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3600" dirty="0"/>
              <a:t> 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8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38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200" b="1" dirty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man Old Style" pitchFamily="18" charset="0"/>
              </a:rPr>
              <a:t/>
            </a:r>
            <a:br>
              <a:rPr lang="ru-RU" sz="2200" b="1" dirty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man Old Style" pitchFamily="18" charset="0"/>
              </a:rPr>
            </a:br>
            <a:endParaRPr lang="ru-RU" sz="2200" b="1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man Old Style" pitchFamily="18" charset="0"/>
            </a:endParaRPr>
          </a:p>
        </p:txBody>
      </p:sp>
      <p:sp>
        <p:nvSpPr>
          <p:cNvPr id="6" name="Текст 5"/>
          <p:cNvSpPr txBox="1"/>
          <p:nvPr/>
        </p:nvSpPr>
        <p:spPr>
          <a:xfrm>
            <a:off x="0" y="620688"/>
            <a:ext cx="9144000" cy="62373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dirty="0"/>
              <a:t> 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Использование детской универсальной </a:t>
            </a:r>
            <a:r>
              <a:rPr lang="en-US" sz="3200" b="1" i="1" dirty="0">
                <a:solidFill>
                  <a:srgbClr val="002060"/>
                </a:solidFill>
              </a:rPr>
              <a:t>STEAM-</a:t>
            </a:r>
            <a:r>
              <a:rPr lang="ru-RU" sz="3200" b="1" i="1" dirty="0">
                <a:solidFill>
                  <a:srgbClr val="002060"/>
                </a:solidFill>
              </a:rPr>
              <a:t>лаборатории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 по направлению </a:t>
            </a:r>
            <a:r>
              <a:rPr lang="ru-RU" sz="3200" b="1" i="1" dirty="0" err="1">
                <a:solidFill>
                  <a:srgbClr val="002060"/>
                </a:solidFill>
              </a:rPr>
              <a:t>Babyskills</a:t>
            </a:r>
            <a:r>
              <a:rPr lang="ru-RU" sz="3200" b="1" i="1" dirty="0">
                <a:solidFill>
                  <a:srgbClr val="002060"/>
                </a:solidFill>
              </a:rPr>
              <a:t> для детей 4-8 лет</a:t>
            </a:r>
          </a:p>
          <a:p>
            <a:pPr algn="ctr"/>
            <a:endParaRPr lang="ru-RU" sz="3200" b="1" dirty="0">
              <a:solidFill>
                <a:srgbClr val="7030A0"/>
              </a:solidFill>
            </a:endParaRP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r"/>
            <a:r>
              <a:rPr lang="ru-RU" b="1" i="1" dirty="0">
                <a:solidFill>
                  <a:srgbClr val="C00000"/>
                </a:solidFill>
                <a:latin typeface="Book Antiqua" pitchFamily="18" charset="0"/>
              </a:rPr>
              <a:t>		</a:t>
            </a:r>
            <a:r>
              <a:rPr lang="ru-RU" b="1" i="1" dirty="0">
                <a:latin typeface="Book Antiqua" pitchFamily="18" charset="0"/>
              </a:rPr>
              <a:t>				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7" name="Текст 3"/>
          <p:cNvSpPr txBox="1"/>
          <p:nvPr/>
        </p:nvSpPr>
        <p:spPr>
          <a:xfrm>
            <a:off x="0" y="6357933"/>
            <a:ext cx="9144000" cy="500067"/>
          </a:xfrm>
          <a:prstGeom prst="rect">
            <a:avLst/>
          </a:prstGeom>
        </p:spPr>
        <p:txBody>
          <a:bodyPr/>
          <a:lstStyle/>
          <a:p>
            <a:pPr marL="370298" marR="0" lvl="0" indent="-370298" algn="ctr" defTabSz="9874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62" y="2752169"/>
            <a:ext cx="5645076" cy="3761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7478"/>
            <a:ext cx="8147248" cy="141763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3600" b="1" u="sng" dirty="0">
                <a:solidFill>
                  <a:srgbClr val="C00000"/>
                </a:solidFill>
              </a:rPr>
              <a:t>Основы криптографии </a:t>
            </a:r>
            <a:r>
              <a:rPr lang="ru-RU" sz="3600" b="1" u="sng" dirty="0" smtClean="0">
                <a:solidFill>
                  <a:srgbClr val="C00000"/>
                </a:solidFill>
              </a:rPr>
              <a:t/>
            </a:r>
            <a:br>
              <a:rPr lang="ru-RU" sz="3600" b="1" u="sng" dirty="0" smtClean="0">
                <a:solidFill>
                  <a:srgbClr val="C00000"/>
                </a:solidFill>
              </a:rPr>
            </a:br>
            <a:r>
              <a:rPr lang="ru-RU" sz="2700" b="1" dirty="0" smtClean="0"/>
              <a:t>18 </a:t>
            </a:r>
            <a:r>
              <a:rPr lang="ru-RU" sz="2700" b="1" dirty="0"/>
              <a:t>занятий по 25 </a:t>
            </a:r>
            <a:r>
              <a:rPr lang="ru-RU" sz="2700" b="1" dirty="0" smtClean="0"/>
              <a:t>мин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u="sng" dirty="0">
                <a:solidFill>
                  <a:srgbClr val="C00000"/>
                </a:solidFill>
              </a:rPr>
              <a:t> </a:t>
            </a:r>
            <a:r>
              <a:rPr lang="ru-RU" sz="27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Криптография</a:t>
            </a: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2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+mn-lt"/>
              </a:rPr>
              <a:t>наука о способах и методах шифрования информации</a:t>
            </a:r>
            <a:r>
              <a:rPr lang="ru-RU" sz="2200" b="1" dirty="0">
                <a:latin typeface="+mn-lt"/>
              </a:rPr>
              <a:t> </a:t>
            </a:r>
            <a:br>
              <a:rPr lang="ru-RU" sz="2200" b="1" dirty="0">
                <a:latin typeface="+mn-lt"/>
              </a:rPr>
            </a:br>
            <a:endParaRPr lang="ru-RU" sz="22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464496" cy="1468759"/>
          </a:xfrm>
        </p:spPr>
        <p:txBody>
          <a:bodyPr>
            <a:normAutofit fontScale="70000" lnSpcReduction="20000"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Цель</a:t>
            </a:r>
            <a:r>
              <a:rPr lang="ru-RU" b="1" dirty="0">
                <a:solidFill>
                  <a:srgbClr val="C00000"/>
                </a:solidFill>
              </a:rPr>
              <a:t>: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/>
              <a:t>формирование базовых понятий и навыков в криптографии.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888432" cy="4525963"/>
          </a:xfrm>
        </p:spPr>
        <p:txBody>
          <a:bodyPr>
            <a:normAutofit fontScale="70000" lnSpcReduction="20000"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Задачи</a:t>
            </a:r>
            <a:r>
              <a:rPr lang="ru-RU" b="1" dirty="0">
                <a:solidFill>
                  <a:srgbClr val="C00000"/>
                </a:solidFill>
              </a:rPr>
              <a:t>: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/>
              <a:t>формирование базовых понятий об информационной безопасности, принципах ее работы на основе математики, </a:t>
            </a:r>
            <a:r>
              <a:rPr lang="ru-RU" b="1" dirty="0" smtClean="0"/>
              <a:t>проведение </a:t>
            </a:r>
            <a:r>
              <a:rPr lang="ru-RU" b="1" dirty="0"/>
              <a:t>ранней профориентации по профессиям: шифровальщик, ученый, программист, аналитик; выработка командной деятельности и развитие интересов детей, любознательности, познавательной мотивации.</a:t>
            </a:r>
          </a:p>
          <a:p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7" y="3831598"/>
            <a:ext cx="4608511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8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48680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девиз STEAM-образования: </a:t>
            </a:r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/>
              <a:t>«</a:t>
            </a:r>
            <a:r>
              <a:rPr lang="ru-RU" sz="2400" b="1" dirty="0"/>
              <a:t>Минимум теории, максимум практики». Опираясь на практический полученный опыт, дети самостоятельно замечают в знакомых предметах новые и неизвестные для себя свойства, сравнивают, анализируют, формируют гипотезы, планируют и проводят эксперименты, придумывают конструкции с возможностью вовлечения в научно-техническое творчество. У дошкольников развиваются коммуникативные навыки, умение работать в команде, творческое мышление, навыки программирования.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653136"/>
            <a:ext cx="6264696" cy="23472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Таким образом, проект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«Детская универсальная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Steam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-лаборатория, как средство развития познавательной активности и научно-технического творчества дошкольников»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отражает новые методы, приемы и формы организации детской деятельности.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26" y="3212976"/>
            <a:ext cx="6180348" cy="3476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091524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2348880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Автор учебно-методического пособия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«Детская универсальная STEAM-лаборатория» -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создатель и руководитель проектов: интерактивный музей наук «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Лабораториум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 «Детский Университет»,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мама 4 детей, награждена почетным дипломом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«За воспитание детей» (2012г)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Беляк Екатерина Александровна.</a:t>
            </a:r>
            <a:r>
              <a:rPr lang="ru-RU" sz="2200" b="1" dirty="0"/>
              <a:t/>
            </a:r>
            <a:br>
              <a:rPr lang="ru-RU" sz="2200" b="1" dirty="0"/>
            </a:br>
            <a:endParaRPr lang="ru-RU" sz="2200" b="1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35696" y="3448318"/>
            <a:ext cx="5400600" cy="32930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8900000" scaled="1"/>
          </a:gradFill>
        </p:spPr>
        <p:txBody>
          <a:bodyPr wrap="square">
            <a:spAutoFit/>
          </a:bodyPr>
          <a:lstStyle/>
          <a:p>
            <a:pPr marL="355600" lvl="0" defTabSz="987461">
              <a:defRPr/>
            </a:pPr>
            <a:endParaRPr lang="ru-RU" b="1" u="sng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3216099"/>
            <a:ext cx="9001156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marR="0" lvl="0" indent="-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0" lvl="0" indent="-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endParaRPr kumimoji="0" lang="ru-RU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701742"/>
            <a:ext cx="91440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5496" y="-40103"/>
            <a:ext cx="9108504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Учебно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- методическое пособие «Детская универсальная STEAM - лаборатория»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46182" y="-205450"/>
            <a:ext cx="9097818" cy="69865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lang="ru-RU" sz="1600" b="1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                                  </a:t>
            </a:r>
            <a:endParaRPr lang="ru-RU" sz="1600" b="1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Включает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в себя: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учебно-методические материалы,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систему мониторинга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комплекс игровых и учебных приложений,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программируемого робота,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USB-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флеш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-накопитель (информационная поддержка).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                       Полный курс: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5 программам (более 100 занятий).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Основы чтения — интегрированная программа.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Основы программирования.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Основы математики и теории вероятности.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Основы картографии и астрономии.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Основы криптографии.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                                         Структура занятий: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тему, описание используемых материалов;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вводную интерактивную беседу;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практическое исследование и STEAM-проект, сюжетно-ролевые игры;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рефлексивно-оценочный и заключительный этап.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                                    Для пособия разработаны: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36 обучающих игр;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63 творческих и STEAM-проектов;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56 заданий повышенной сложности;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более 200 обучающих приложений;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-"/>
              <a:tabLst>
                <a:tab pos="676275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более 30 презентации.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36218575"/>
              </p:ext>
            </p:extLst>
          </p:nvPr>
        </p:nvGraphicFramePr>
        <p:xfrm>
          <a:off x="142844" y="500042"/>
          <a:ext cx="8786874" cy="431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4283936"/>
            <a:ext cx="7272808" cy="27241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8900000" scaled="1"/>
          </a:gradFill>
        </p:spPr>
        <p:txBody>
          <a:bodyPr wrap="square">
            <a:spAutoFit/>
          </a:bodyPr>
          <a:lstStyle/>
          <a:p>
            <a:pPr marL="269875" lvl="0" algn="ctr" defTabSz="987461">
              <a:defRPr/>
            </a:pPr>
            <a:r>
              <a:rPr lang="ru-RU" sz="3600" b="1" u="sng" dirty="0">
                <a:solidFill>
                  <a:srgbClr val="002060"/>
                </a:solidFill>
                <a:latin typeface="Book Antiqua" pitchFamily="18" charset="0"/>
              </a:rPr>
              <a:t>Программы построены по принципу </a:t>
            </a:r>
            <a:r>
              <a:rPr lang="ru-RU" sz="3600" b="1" u="sng" dirty="0" smtClean="0">
                <a:solidFill>
                  <a:srgbClr val="002060"/>
                </a:solidFill>
                <a:latin typeface="Book Antiqua" pitchFamily="18" charset="0"/>
              </a:rPr>
              <a:t>«от </a:t>
            </a:r>
            <a:r>
              <a:rPr lang="ru-RU" sz="3600" b="1" u="sng" dirty="0">
                <a:solidFill>
                  <a:srgbClr val="002060"/>
                </a:solidFill>
                <a:latin typeface="Book Antiqua" pitchFamily="18" charset="0"/>
              </a:rPr>
              <a:t>простого к сложному» </a:t>
            </a:r>
            <a:endParaRPr lang="ru-RU" sz="3600" b="1" u="sng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269875" lvl="0" defTabSz="987461">
              <a:defRPr/>
            </a:pPr>
            <a:r>
              <a:rPr lang="ru-RU" sz="3600" b="1" u="sng" dirty="0" smtClean="0">
                <a:solidFill>
                  <a:srgbClr val="002060"/>
                </a:solidFill>
                <a:latin typeface="Book Antiqua" pitchFamily="18" charset="0"/>
              </a:rPr>
              <a:t>с </a:t>
            </a:r>
            <a:r>
              <a:rPr lang="ru-RU" sz="3600" b="1" u="sng" dirty="0" err="1">
                <a:solidFill>
                  <a:srgbClr val="002060"/>
                </a:solidFill>
                <a:latin typeface="Book Antiqua" pitchFamily="18" charset="0"/>
              </a:rPr>
              <a:t>рекомбенацией</a:t>
            </a:r>
            <a:r>
              <a:rPr lang="ru-RU" sz="3600" b="1" u="sng" dirty="0">
                <a:solidFill>
                  <a:srgbClr val="002060"/>
                </a:solidFill>
                <a:latin typeface="Book Antiqua" pitchFamily="18" charset="0"/>
              </a:rPr>
              <a:t> видов деятельности.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844824"/>
            <a:ext cx="9086121" cy="5013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293096"/>
            <a:ext cx="3609383" cy="2406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707886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8900000" scaled="1"/>
          </a:gradFill>
        </p:spPr>
        <p:txBody>
          <a:bodyPr wrap="square">
            <a:spAutoFit/>
          </a:bodyPr>
          <a:lstStyle/>
          <a:p>
            <a:pPr marL="625475" defTabSz="987461">
              <a:defRPr/>
            </a:pPr>
            <a:r>
              <a:rPr lang="ru-RU" sz="4000" b="1" u="sng" dirty="0">
                <a:solidFill>
                  <a:srgbClr val="002060"/>
                </a:solidFill>
                <a:latin typeface="Book Antiqua" pitchFamily="18" charset="0"/>
              </a:rPr>
              <a:t>Основы чтения 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965158"/>
            <a:ext cx="8892480" cy="569386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Реализуется параллельно с программами « Основы программирования», « Основы математики и теории вероятности», </a:t>
            </a:r>
            <a:endParaRPr kumimoji="0" lang="ru-RU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 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Основы картографии и астрономии».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lang="ru-RU" sz="2000" b="1" baseline="0" dirty="0">
                <a:latin typeface="Times New Roman" pitchFamily="18" charset="0"/>
                <a:cs typeface="Times New Roman" pitchFamily="18" charset="0"/>
              </a:rPr>
              <a:t>- Основной метод  - запоминание слов русского языка ( 104 слова) на основе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развития фотографической памяти детей.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-Общая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продолжительность – 910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минут 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 начала изучения </a:t>
            </a:r>
            <a:r>
              <a:rPr kumimoji="0" lang="ru-RU" sz="20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методического пособия « Детская универсальная  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STEAM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-лаборатория).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lang="ru-RU" sz="2000" b="1" baseline="0" dirty="0">
                <a:latin typeface="Times New Roman" pitchFamily="18" charset="0"/>
                <a:cs typeface="Times New Roman" pitchFamily="18" charset="0"/>
              </a:rPr>
              <a:t>-Ежедневные занятия программы « Основы чтения» проводятся  4 этапа: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« </a:t>
            </a:r>
            <a:r>
              <a:rPr kumimoji="0" lang="ru-RU" sz="20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Презенташки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–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 новыми </a:t>
            </a:r>
            <a:endParaRPr kumimoji="0" lang="ru-RU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словами</a:t>
            </a:r>
            <a:endParaRPr kumimoji="0" lang="ru-RU" sz="20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Разминашки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повторение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новых слов 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3. «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Закрепляшки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–повторение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новых слов 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4. « </a:t>
            </a:r>
            <a:r>
              <a:rPr kumimoji="0" lang="ru-RU" sz="20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Поиграшки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-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повторение 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новых и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ранее 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изученных 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слов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"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8900000" scaled="1"/>
          </a:gradFill>
        </p:spPr>
        <p:txBody>
          <a:bodyPr wrap="square"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Основы программирования - 18 занятий по 25 минут</a:t>
            </a: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14282" y="4485322"/>
            <a:ext cx="8358246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endParaRPr kumimoji="0" lang="ru-RU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endParaRPr kumimoji="0" lang="ru-RU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876534"/>
            <a:ext cx="3643338" cy="714380"/>
          </a:xfrm>
          <a:prstGeom prst="round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Цель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4008" y="908720"/>
            <a:ext cx="3929090" cy="714380"/>
          </a:xfrm>
          <a:prstGeom prst="round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Задачи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916833"/>
            <a:ext cx="35667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ведение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дошкольника в основы программирования и робототехники.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1988840"/>
            <a:ext cx="3816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 дошкольника базовых навыков в области программирования и робототехники; проведение ранней профориентации по профессиям: инженер, программист, ученый, строитель, дизайнер;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уверенности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ребенка в своих силах; развитие интересов и познавательной мотивации, выработка командной деятельности; формирование позитивно-конструктивного подхода к анализу ребенком ситуации и исправлению ошибок.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9608" y="2924944"/>
            <a:ext cx="3274939" cy="25991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D:\С ТЕЛЕОНА\IMG_20201022_152024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19351" y="4569893"/>
            <a:ext cx="2409154" cy="20779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Основы математики и теории вероятности </a:t>
            </a:r>
            <a:r>
              <a:rPr lang="ru-RU" sz="31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27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занятий по 25 минут</a:t>
            </a:r>
            <a:r>
              <a:rPr lang="ru-RU" sz="2700" dirty="0">
                <a:solidFill>
                  <a:srgbClr val="C00000"/>
                </a:solidFill>
              </a:rPr>
              <a:t/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 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00201"/>
            <a:ext cx="4244280" cy="110872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Цель</a:t>
            </a:r>
          </a:p>
          <a:p>
            <a:pPr>
              <a:buNone/>
            </a:pPr>
            <a:r>
              <a:rPr lang="ru-RU" sz="2000" b="1" dirty="0"/>
              <a:t>введение дошкольника в основы математики и теории вероятности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4048" y="1600200"/>
            <a:ext cx="4032448" cy="4525963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Задачи</a:t>
            </a:r>
          </a:p>
          <a:p>
            <a:pPr>
              <a:buNone/>
            </a:pPr>
            <a:r>
              <a:rPr lang="ru-RU" sz="1800" b="1" dirty="0">
                <a:cs typeface="Times New Roman" panose="02020603050405020304" pitchFamily="18" charset="0"/>
              </a:rPr>
              <a:t>знакомство дошкольника с ключевыми понятиями математики и одним из ее направлений – теорией вероятности; формирование у дошкольника основ для многопрофильного восприятия математических подходов; развитие навыков критического анализа, </a:t>
            </a:r>
            <a:r>
              <a:rPr lang="ru-RU" sz="1800" b="1" dirty="0" smtClean="0">
                <a:cs typeface="Times New Roman" panose="02020603050405020304" pitchFamily="18" charset="0"/>
              </a:rPr>
              <a:t> </a:t>
            </a:r>
            <a:r>
              <a:rPr lang="ru-RU" sz="1800" b="1" dirty="0">
                <a:cs typeface="Times New Roman" panose="02020603050405020304" pitchFamily="18" charset="0"/>
              </a:rPr>
              <a:t>логического и творческого мышления; проведение ранней профориентации дошкольника по профессиям: программист, ученый, инженер, строитель, аналитик, математик, ювелир; 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0494" y="5017440"/>
            <a:ext cx="2068168" cy="1685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79" y="4966803"/>
            <a:ext cx="2398508" cy="17359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85" y="3068960"/>
            <a:ext cx="3049387" cy="1715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C00000"/>
                </a:solidFill>
              </a:rPr>
              <a:t>Основы картографии и астрономии </a:t>
            </a:r>
            <a:r>
              <a:rPr lang="ru-RU" sz="3200" b="1" u="sng" dirty="0" smtClean="0">
                <a:solidFill>
                  <a:srgbClr val="C00000"/>
                </a:solidFill>
              </a:rPr>
              <a:t/>
            </a:r>
            <a:br>
              <a:rPr lang="ru-RU" sz="32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/>
              <a:t>18 </a:t>
            </a:r>
            <a:r>
              <a:rPr lang="ru-RU" sz="2400" b="1" u="sng" dirty="0"/>
              <a:t>занятий по 25 минут </a:t>
            </a:r>
            <a:endParaRPr lang="ru-RU" sz="24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1800201"/>
          </a:xfrm>
        </p:spPr>
        <p:txBody>
          <a:bodyPr>
            <a:normAutofit fontScale="77500" lnSpcReduction="20000"/>
          </a:bodyPr>
          <a:lstStyle/>
          <a:p>
            <a:r>
              <a:rPr lang="ru-RU" b="1" u="sng" dirty="0">
                <a:solidFill>
                  <a:srgbClr val="C00000"/>
                </a:solidFill>
              </a:rPr>
              <a:t>Цель: </a:t>
            </a:r>
            <a:r>
              <a:rPr lang="ru-RU" b="1" dirty="0"/>
              <a:t>развитие пространственного мышления, изучение основ картографии, базовой астрономии.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3970784" cy="4929411"/>
          </a:xfrm>
        </p:spPr>
        <p:txBody>
          <a:bodyPr>
            <a:normAutofit fontScale="77500" lnSpcReduction="20000"/>
          </a:bodyPr>
          <a:lstStyle/>
          <a:p>
            <a:r>
              <a:rPr lang="ru-RU" sz="3400" b="1" u="sng" dirty="0">
                <a:solidFill>
                  <a:srgbClr val="C00000"/>
                </a:solidFill>
              </a:rPr>
              <a:t>Задачи: </a:t>
            </a:r>
            <a:r>
              <a:rPr lang="ru-RU" b="1" dirty="0"/>
              <a:t>знакомство с ключевыми понятиями и формирование базовых навыков в области картографии, астрономии; развитие пространственного и временного мышления, </a:t>
            </a:r>
            <a:r>
              <a:rPr lang="ru-RU" b="1" dirty="0" smtClean="0"/>
              <a:t>ориентации, проведение </a:t>
            </a:r>
            <a:r>
              <a:rPr lang="ru-RU" b="1" dirty="0"/>
              <a:t>ранней профориентации по профессиям: 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инженер </a:t>
            </a:r>
          </a:p>
          <a:p>
            <a:r>
              <a:rPr lang="ru-RU" b="1" dirty="0" smtClean="0"/>
              <a:t>астронавт </a:t>
            </a:r>
          </a:p>
          <a:p>
            <a:r>
              <a:rPr lang="ru-RU" b="1" dirty="0" smtClean="0"/>
              <a:t>физик</a:t>
            </a:r>
            <a:r>
              <a:rPr lang="ru-RU" b="1" dirty="0"/>
              <a:t>, </a:t>
            </a:r>
            <a:r>
              <a:rPr lang="ru-RU" b="1" dirty="0" smtClean="0"/>
              <a:t>химик</a:t>
            </a:r>
          </a:p>
          <a:p>
            <a:r>
              <a:rPr lang="ru-RU" b="1" dirty="0" smtClean="0"/>
              <a:t>биолог </a:t>
            </a:r>
          </a:p>
          <a:p>
            <a:r>
              <a:rPr lang="ru-RU" b="1" dirty="0" smtClean="0"/>
              <a:t>культуролог</a:t>
            </a:r>
            <a:r>
              <a:rPr lang="ru-RU" b="1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399577"/>
            <a:ext cx="2008254" cy="2172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4" y="2708920"/>
            <a:ext cx="3543351" cy="2362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149080"/>
            <a:ext cx="4066384" cy="2816596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1178</TotalTime>
  <Words>630</Words>
  <Application>Microsoft Office PowerPoint</Application>
  <PresentationFormat>Экран (4:3)</PresentationFormat>
  <Paragraphs>105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Book Antiqua</vt:lpstr>
      <vt:lpstr>Bookman Old Style</vt:lpstr>
      <vt:lpstr>Calibri</vt:lpstr>
      <vt:lpstr>Times New Roman</vt:lpstr>
      <vt:lpstr>Wingdings</vt:lpstr>
      <vt:lpstr>Тема Office</vt:lpstr>
      <vt:lpstr>      </vt:lpstr>
      <vt:lpstr>     Автор учебно-методического пособия «Детская универсальная STEAM-лаборатория» -   создатель и руководитель проектов: интерактивный музей наук «Лабораториум» и «Детский Университет»,   мама 4 детей, награждена почетным дипломом «За воспитание детей» (2012г) Беляк Екатерина Александровна.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Основы математики и теории вероятности   18 занятий по 25 минут   </vt:lpstr>
      <vt:lpstr>Основы картографии и астрономии  18 занятий по 25 минут </vt:lpstr>
      <vt:lpstr>  Основы криптографии  18 занятий по 25 мин  Криптография  наука о способах и методах шифрования информации  </vt:lpstr>
      <vt:lpstr>        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игровой проект «ЛЮБИМАЯ ИГРУШКА – МАТРЁШКА»  </dc:title>
  <dc:creator>Admin</dc:creator>
  <cp:lastModifiedBy>Мадина</cp:lastModifiedBy>
  <cp:revision>131</cp:revision>
  <dcterms:created xsi:type="dcterms:W3CDTF">2010-11-29T19:47:29Z</dcterms:created>
  <dcterms:modified xsi:type="dcterms:W3CDTF">2024-03-17T15:17:33Z</dcterms:modified>
</cp:coreProperties>
</file>