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47" y="3981624"/>
            <a:ext cx="7829805" cy="27917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4612" y="744071"/>
            <a:ext cx="7377696" cy="2886635"/>
          </a:xfrm>
        </p:spPr>
        <p:txBody>
          <a:bodyPr/>
          <a:lstStyle/>
          <a:p>
            <a:r>
              <a:rPr lang="ru-RU" sz="4400" b="1" i="1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Современные подходы к трудовому воспитанию </a:t>
            </a:r>
            <a:r>
              <a:rPr lang="ru-RU" sz="4400" b="1" i="1" dirty="0" smtClean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дошкольников</a:t>
            </a:r>
            <a:endParaRPr lang="ru-RU" sz="4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6502" y="104503"/>
            <a:ext cx="714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МАДОУ ДСКВ «ЮГОРКА»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3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3703" y="714103"/>
            <a:ext cx="10101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81818"/>
                </a:solidFill>
                <a:latin typeface="Open Sans"/>
              </a:rPr>
              <a:t> </a:t>
            </a:r>
            <a:r>
              <a:rPr lang="ru-RU" sz="24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Трудовое воспитание в ДОУ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- </a:t>
            </a:r>
            <a:r>
              <a:rPr lang="ru-RU" sz="2400" b="1" i="1" dirty="0">
                <a:solidFill>
                  <a:srgbClr val="002060"/>
                </a:solidFill>
                <a:latin typeface="Open Sans"/>
              </a:rPr>
              <a:t>важное средство всестороннего развития личности дошкольника посредством ознакомления с трудом взрослых, приобщения детей к доступной трудовой деятельности.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3703" y="1881051"/>
            <a:ext cx="952717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i="1" u="sng" dirty="0" smtClean="0">
              <a:solidFill>
                <a:srgbClr val="A23C33">
                  <a:lumMod val="75000"/>
                </a:srgbClr>
              </a:solidFill>
              <a:latin typeface="Open Sans"/>
            </a:endParaRPr>
          </a:p>
          <a:p>
            <a:pPr lvl="0" algn="ctr"/>
            <a:endParaRPr lang="ru-RU" sz="2000" b="1" i="1" u="sng" dirty="0">
              <a:solidFill>
                <a:srgbClr val="A23C33">
                  <a:lumMod val="75000"/>
                </a:srgbClr>
              </a:solidFill>
              <a:latin typeface="Open Sans"/>
            </a:endParaRPr>
          </a:p>
          <a:p>
            <a:pPr lvl="0" algn="ctr"/>
            <a:r>
              <a:rPr lang="ru-RU" sz="2400" b="1" i="1" u="sng" dirty="0" smtClean="0">
                <a:solidFill>
                  <a:srgbClr val="A23C33">
                    <a:lumMod val="75000"/>
                  </a:srgbClr>
                </a:solidFill>
                <a:latin typeface="Open Sans"/>
              </a:rPr>
              <a:t>Задачи </a:t>
            </a:r>
            <a:r>
              <a:rPr lang="ru-RU" sz="2400" b="1" i="1" u="sng" dirty="0">
                <a:solidFill>
                  <a:srgbClr val="A23C33">
                    <a:lumMod val="75000"/>
                  </a:srgbClr>
                </a:solidFill>
                <a:latin typeface="Open Sans"/>
              </a:rPr>
              <a:t>трудового воспитания в соответствии с ФГОС:</a:t>
            </a:r>
          </a:p>
          <a:p>
            <a:pPr lvl="0"/>
            <a:endParaRPr lang="ru-RU" b="1" dirty="0" smtClean="0">
              <a:solidFill>
                <a:srgbClr val="002060"/>
              </a:solidFill>
              <a:latin typeface="Open Sans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Open Sans"/>
              </a:rPr>
              <a:t>- </a:t>
            </a:r>
            <a:r>
              <a:rPr lang="ru-RU" sz="2000" b="1" dirty="0">
                <a:solidFill>
                  <a:srgbClr val="002060"/>
                </a:solidFill>
                <a:latin typeface="Open Sans"/>
              </a:rPr>
              <a:t>формирование позитивных установок к различным видам труда и творчества;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Open Sans"/>
            </a:endParaRPr>
          </a:p>
          <a:p>
            <a:pPr marL="285750" lvl="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Open Sans"/>
              </a:rPr>
              <a:t>воспитание ценностного отношения к собственному труду, труду других людей и его результатам; </a:t>
            </a:r>
          </a:p>
          <a:p>
            <a:pPr marL="285750" lvl="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Open Sans"/>
              </a:rPr>
              <a:t>воспитание личности ребенка в аспекте труда и творчества.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Open Sans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Open Sans"/>
              </a:rPr>
              <a:t>- развитие творческой инициативы, способности самостоятельно себя реализовать в различных видах труда и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185804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960" y="4738073"/>
            <a:ext cx="2342604" cy="14531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6685" y="600892"/>
            <a:ext cx="1075508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Компоненты трудового воспитания:</a:t>
            </a:r>
          </a:p>
          <a:p>
            <a:endParaRPr lang="ru-RU" b="1" dirty="0" smtClean="0">
              <a:solidFill>
                <a:srgbClr val="002060"/>
              </a:solidFill>
              <a:latin typeface="Open Sans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Open Sans"/>
              </a:rPr>
              <a:t>- </a:t>
            </a:r>
            <a:r>
              <a:rPr lang="ru-RU" sz="20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Мотив </a:t>
            </a:r>
            <a:r>
              <a:rPr lang="ru-RU" sz="2000" b="1" u="sng" dirty="0">
                <a:solidFill>
                  <a:srgbClr val="002060"/>
                </a:solidFill>
                <a:latin typeface="Open Sans"/>
              </a:rPr>
              <a:t>-</a:t>
            </a:r>
            <a:r>
              <a:rPr lang="ru-RU" sz="2000" b="1" dirty="0">
                <a:solidFill>
                  <a:srgbClr val="002060"/>
                </a:solidFill>
                <a:latin typeface="Open Sans"/>
              </a:rPr>
              <a:t> это причина, побуждающая к трудовой деятельности или заинтересовывающий момент.</a:t>
            </a:r>
          </a:p>
          <a:p>
            <a:endParaRPr lang="ru-RU" sz="2000" b="1" dirty="0" smtClean="0">
              <a:solidFill>
                <a:srgbClr val="002060"/>
              </a:solidFill>
              <a:latin typeface="Open Sans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Open Sans"/>
              </a:rPr>
              <a:t>- </a:t>
            </a:r>
            <a:r>
              <a:rPr lang="ru-RU" sz="20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Цель</a:t>
            </a:r>
            <a:r>
              <a:rPr lang="ru-RU" sz="2000" b="1" dirty="0">
                <a:solidFill>
                  <a:srgbClr val="002060"/>
                </a:solidFill>
                <a:latin typeface="Open Sans"/>
              </a:rPr>
              <a:t> - это то, к чему надо стремиться.</a:t>
            </a:r>
          </a:p>
          <a:p>
            <a:endParaRPr lang="ru-RU" sz="2000" b="1" dirty="0" smtClean="0">
              <a:solidFill>
                <a:srgbClr val="002060"/>
              </a:solidFill>
              <a:latin typeface="Open Sans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Open Sans"/>
              </a:rPr>
              <a:t>- </a:t>
            </a:r>
            <a:r>
              <a:rPr lang="ru-RU" sz="20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Трудовые действия </a:t>
            </a:r>
            <a:r>
              <a:rPr lang="ru-RU" sz="2000" b="1" dirty="0">
                <a:solidFill>
                  <a:srgbClr val="002060"/>
                </a:solidFill>
                <a:latin typeface="Open Sans"/>
              </a:rPr>
              <a:t>– это то, при помощи чего осуществляется цель и достигается результат.</a:t>
            </a:r>
          </a:p>
          <a:p>
            <a:endParaRPr lang="ru-RU" sz="2000" b="1" dirty="0" smtClean="0">
              <a:solidFill>
                <a:srgbClr val="002060"/>
              </a:solidFill>
              <a:latin typeface="Open Sans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Open Sans"/>
              </a:rPr>
              <a:t>- </a:t>
            </a:r>
            <a:r>
              <a:rPr lang="ru-RU" sz="20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Планирование</a:t>
            </a:r>
            <a:r>
              <a:rPr lang="ru-RU" sz="2000" b="1" dirty="0">
                <a:solidFill>
                  <a:srgbClr val="002060"/>
                </a:solidFill>
                <a:latin typeface="Open Sans"/>
              </a:rPr>
              <a:t> - это умение предвидеть предстоящую работу.</a:t>
            </a:r>
          </a:p>
          <a:p>
            <a:endParaRPr lang="ru-RU" sz="2000" b="1" dirty="0" smtClean="0">
              <a:solidFill>
                <a:srgbClr val="002060"/>
              </a:solidFill>
              <a:latin typeface="Open Sans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Open Sans"/>
              </a:rPr>
              <a:t>- </a:t>
            </a:r>
            <a:r>
              <a:rPr lang="ru-RU" sz="20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Результат</a:t>
            </a:r>
            <a:r>
              <a:rPr lang="ru-RU" sz="2000" b="1" i="1" u="sng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Open Sans"/>
              </a:rPr>
              <a:t>- это показатель завершения работы, фактор, помогающий воспитывать у детей интерес к труду.</a:t>
            </a:r>
            <a:endParaRPr lang="ru-RU" sz="2000" b="1" i="0" dirty="0">
              <a:solidFill>
                <a:srgbClr val="00206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9112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2631733"/>
            <a:ext cx="3566160" cy="35661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8571" y="600891"/>
            <a:ext cx="104154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 </a:t>
            </a:r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Трудовое воспитание в ДОУ осуществляется через следующие виды труда</a:t>
            </a: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:</a:t>
            </a:r>
          </a:p>
          <a:p>
            <a:pPr algn="ctr"/>
            <a:endParaRPr lang="ru-RU" sz="2400" b="1" i="1" u="sng" dirty="0" smtClean="0">
              <a:solidFill>
                <a:schemeClr val="accent4">
                  <a:lumMod val="75000"/>
                </a:schemeClr>
              </a:solidFill>
              <a:latin typeface="Open Sans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Open Sans"/>
              </a:rPr>
              <a:t>Самообслуживание                   -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Хозяйственно-бытовой </a:t>
            </a:r>
            <a:r>
              <a:rPr lang="ru-RU" sz="2400" b="1" dirty="0" smtClean="0">
                <a:solidFill>
                  <a:srgbClr val="002060"/>
                </a:solidFill>
                <a:latin typeface="Open Sans"/>
              </a:rPr>
              <a:t>труд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002060"/>
              </a:solidFill>
              <a:latin typeface="Open Sans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Open Sans"/>
              </a:rPr>
              <a:t>Труд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Open Sans"/>
              </a:rPr>
              <a:t>природе                           -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Ручной труд</a:t>
            </a:r>
            <a:endParaRPr lang="ru-RU" sz="2400" b="1" dirty="0">
              <a:solidFill>
                <a:srgbClr val="00206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694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3143" y="757646"/>
            <a:ext cx="10955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Самообслуживание </a:t>
            </a:r>
            <a:endParaRPr lang="ru-RU" sz="2800" b="1" dirty="0" smtClean="0">
              <a:solidFill>
                <a:srgbClr val="002060"/>
              </a:solidFill>
              <a:latin typeface="Open Sans"/>
            </a:endParaRPr>
          </a:p>
          <a:p>
            <a:pPr lvl="0"/>
            <a:endParaRPr lang="ru-RU" sz="2000" b="1" dirty="0" smtClean="0">
              <a:solidFill>
                <a:srgbClr val="002060"/>
              </a:solidFill>
              <a:latin typeface="Open Sans"/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Open Sans"/>
              </a:rPr>
              <a:t>Э</a:t>
            </a:r>
            <a:r>
              <a:rPr lang="ru-RU" sz="2400" b="1" dirty="0" smtClean="0">
                <a:solidFill>
                  <a:srgbClr val="002060"/>
                </a:solidFill>
                <a:latin typeface="Open Sans"/>
              </a:rPr>
              <a:t>то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труд ребенка, направленный на обслуживание самого себя (одевание, раздевание, прием пищи, уборка постели, игрушек, подготовка рабочего места, санитарно-гигиенические).</a:t>
            </a:r>
          </a:p>
          <a:p>
            <a:pPr lvl="0"/>
            <a:r>
              <a:rPr lang="ru-RU" sz="2000" dirty="0">
                <a:solidFill>
                  <a:srgbClr val="181818"/>
                </a:solidFill>
                <a:latin typeface="Open Sans"/>
              </a:rPr>
              <a:t>   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14" y="2845146"/>
            <a:ext cx="2907168" cy="32184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46" y="2594917"/>
            <a:ext cx="2914896" cy="3693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842" y="2812539"/>
            <a:ext cx="2577665" cy="3442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764" y="2845146"/>
            <a:ext cx="2421200" cy="3224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346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109" y="722812"/>
            <a:ext cx="104851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Хозяйственно-бытовой труд </a:t>
            </a:r>
            <a:r>
              <a:rPr lang="ru-RU" sz="2800" b="1" dirty="0">
                <a:solidFill>
                  <a:srgbClr val="181818"/>
                </a:solidFill>
                <a:latin typeface="Open Sans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направлен на обслуживание коллектива, поддержание чистоты и порядка в помещении и на участке, помощь взрослым в организации режимных моментов.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814" y="2607264"/>
            <a:ext cx="2834761" cy="36573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92" y="2213472"/>
            <a:ext cx="3202128" cy="2838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575" y="2300557"/>
            <a:ext cx="2631219" cy="3314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976" y="2695883"/>
            <a:ext cx="2712955" cy="3438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3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19" y="714103"/>
            <a:ext cx="107986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81818"/>
                </a:solidFill>
                <a:latin typeface="Open Sans"/>
              </a:rPr>
              <a:t> </a:t>
            </a:r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Труд в природе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 -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уход за растениями,  выращивание овощей на огороде и растений в уголке природы, цветнике, участке.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18" y="2042567"/>
            <a:ext cx="2987598" cy="3981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341" y="2042568"/>
            <a:ext cx="2984323" cy="3981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57" y="2490650"/>
            <a:ext cx="3819343" cy="29279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908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229" y="748937"/>
            <a:ext cx="1074637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181818"/>
                </a:solidFill>
                <a:latin typeface="Open Sans"/>
              </a:rPr>
              <a:t> </a:t>
            </a:r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Ручной труд 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– </a:t>
            </a:r>
            <a:r>
              <a:rPr lang="ru-RU" sz="2400" b="1" dirty="0">
                <a:solidFill>
                  <a:srgbClr val="002060"/>
                </a:solidFill>
                <a:latin typeface="Open Sans"/>
              </a:rPr>
              <a:t>направлен на удовлетворение эстетических потребностей человека, развивает конструктивные и творческие способности детей.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1" y="2302454"/>
            <a:ext cx="2595154" cy="3076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96" y="2058371"/>
            <a:ext cx="3053801" cy="3320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860" y="3552999"/>
            <a:ext cx="1937035" cy="2585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846" y="4335821"/>
            <a:ext cx="2672866" cy="23706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925" y="1785748"/>
            <a:ext cx="2224176" cy="2550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465974" y="1785748"/>
            <a:ext cx="2052310" cy="25521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585" y="3718806"/>
            <a:ext cx="1860957" cy="2479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5326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120" y="1349830"/>
            <a:ext cx="958813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Процесс развития трудовой деятельности детей дошкольного возраста </a:t>
            </a:r>
            <a:endParaRPr lang="ru-RU" sz="2800" b="1" i="1" u="sng" dirty="0" smtClean="0">
              <a:solidFill>
                <a:schemeClr val="accent4">
                  <a:lumMod val="75000"/>
                </a:schemeClr>
              </a:solidFill>
              <a:latin typeface="Open Sans"/>
            </a:endParaRPr>
          </a:p>
          <a:p>
            <a:pPr algn="ctr"/>
            <a:endParaRPr lang="ru-RU" sz="2800" b="1" i="1" u="sng" dirty="0" smtClean="0">
              <a:solidFill>
                <a:schemeClr val="accent4">
                  <a:lumMod val="75000"/>
                </a:schemeClr>
              </a:solidFill>
              <a:latin typeface="Open Sans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Open Sans"/>
              </a:rPr>
              <a:t>требует </a:t>
            </a:r>
            <a:r>
              <a:rPr lang="ru-RU" sz="2400" b="1" i="1" dirty="0">
                <a:solidFill>
                  <a:srgbClr val="002060"/>
                </a:solidFill>
                <a:latin typeface="Open Sans"/>
              </a:rPr>
              <a:t>целенаправленного педагогического руководства, которое заключается в установлении влиятельных способов руководства этим процессом. Ведь трудовое воспитание подрастающего поколения является одной из важнейших задач нашего общества.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28" y="4581484"/>
            <a:ext cx="2485544" cy="15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29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140</TotalTime>
  <Words>207</Words>
  <Application>Microsoft Office PowerPoint</Application>
  <PresentationFormat>Широкоэкранный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Garamond</vt:lpstr>
      <vt:lpstr>Open Sans</vt:lpstr>
      <vt:lpstr>Натуральные материалы</vt:lpstr>
      <vt:lpstr>Современные подходы к трудовому воспитанию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Мадина</dc:creator>
  <cp:lastModifiedBy>Мадина</cp:lastModifiedBy>
  <cp:revision>18</cp:revision>
  <dcterms:created xsi:type="dcterms:W3CDTF">2024-01-30T08:02:47Z</dcterms:created>
  <dcterms:modified xsi:type="dcterms:W3CDTF">2024-03-19T14:35:57Z</dcterms:modified>
</cp:coreProperties>
</file>