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60" r:id="rId4"/>
    <p:sldId id="262" r:id="rId5"/>
    <p:sldId id="264" r:id="rId6"/>
    <p:sldId id="265" r:id="rId7"/>
    <p:sldId id="267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9B73D-A985-4106-BC65-36CE4261D64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0D18EC-B04A-4CD6-AE41-4061C1B3E55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ИКТ как средство интерактивного обучения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9160B8-F30D-4E23-B77A-1A9436FCB4DF}" type="parTrans" cxnId="{58585CC0-5334-44FA-B2D3-9AC8F4A15EEB}">
      <dgm:prSet/>
      <dgm:spPr/>
      <dgm:t>
        <a:bodyPr/>
        <a:lstStyle/>
        <a:p>
          <a:endParaRPr lang="ru-RU"/>
        </a:p>
      </dgm:t>
    </dgm:pt>
    <dgm:pt modelId="{9B0752E4-62B2-4CD7-9BE6-9DBFD9EC2A04}" type="sibTrans" cxnId="{58585CC0-5334-44FA-B2D3-9AC8F4A15EEB}">
      <dgm:prSet/>
      <dgm:spPr/>
      <dgm:t>
        <a:bodyPr/>
        <a:lstStyle/>
        <a:p>
          <a:endParaRPr lang="ru-RU"/>
        </a:p>
      </dgm:t>
    </dgm:pt>
    <dgm:pt modelId="{7011BA46-C679-420D-B12B-B02E5B309EA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ИКТ как средство взаимодействия с социумом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1F2F15-FC0B-4A28-94FD-4A4D7353AF3B}" type="parTrans" cxnId="{20117EC6-108F-405F-80BB-9E670CD3B4F0}">
      <dgm:prSet/>
      <dgm:spPr/>
      <dgm:t>
        <a:bodyPr/>
        <a:lstStyle/>
        <a:p>
          <a:endParaRPr lang="ru-RU"/>
        </a:p>
      </dgm:t>
    </dgm:pt>
    <dgm:pt modelId="{6EDCD563-1AE5-47AF-8318-CCBC4D0E6634}" type="sibTrans" cxnId="{20117EC6-108F-405F-80BB-9E670CD3B4F0}">
      <dgm:prSet/>
      <dgm:spPr/>
      <dgm:t>
        <a:bodyPr/>
        <a:lstStyle/>
        <a:p>
          <a:endParaRPr lang="ru-RU"/>
        </a:p>
      </dgm:t>
    </dgm:pt>
    <dgm:pt modelId="{17AEBF02-95F8-4689-8679-F55452CC387C}">
      <dgm:prSet phldrT="[Текст]"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ИКТ как средство сопровождения программы</a:t>
          </a:r>
          <a:endParaRPr lang="ru-RU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9BCCC3-191A-4A7E-BE0A-C88FD269C307}" type="parTrans" cxnId="{DF646A78-57BB-4053-9868-41B622C1C80E}">
      <dgm:prSet/>
      <dgm:spPr/>
      <dgm:t>
        <a:bodyPr/>
        <a:lstStyle/>
        <a:p>
          <a:endParaRPr lang="ru-RU"/>
        </a:p>
      </dgm:t>
    </dgm:pt>
    <dgm:pt modelId="{C9F2DC6C-E4C3-4D3B-9B18-27F860476E3C}" type="sibTrans" cxnId="{DF646A78-57BB-4053-9868-41B622C1C80E}">
      <dgm:prSet/>
      <dgm:spPr/>
      <dgm:t>
        <a:bodyPr/>
        <a:lstStyle/>
        <a:p>
          <a:endParaRPr lang="ru-RU"/>
        </a:p>
      </dgm:t>
    </dgm:pt>
    <dgm:pt modelId="{0353915F-FF9D-44A6-B66A-7AB9A5715372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ИКТ как средство АСУ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A477DA-AF34-4DC0-B9AE-48B2D9A440FE}" type="parTrans" cxnId="{0CEB2294-4D0B-42F2-8281-5779B324EFC8}">
      <dgm:prSet/>
      <dgm:spPr/>
      <dgm:t>
        <a:bodyPr/>
        <a:lstStyle/>
        <a:p>
          <a:endParaRPr lang="ru-RU"/>
        </a:p>
      </dgm:t>
    </dgm:pt>
    <dgm:pt modelId="{2F67E784-0861-42C2-868F-4BFC76EA38D1}" type="sibTrans" cxnId="{0CEB2294-4D0B-42F2-8281-5779B324EFC8}">
      <dgm:prSet/>
      <dgm:spPr/>
      <dgm:t>
        <a:bodyPr/>
        <a:lstStyle/>
        <a:p>
          <a:endParaRPr lang="ru-RU"/>
        </a:p>
      </dgm:t>
    </dgm:pt>
    <dgm:pt modelId="{1FD78B76-C588-4993-AD0B-33830323F58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Разработка технологий с включением ИКТ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F38FFF-1B09-4512-BC1B-4FE594FF76DC}" type="parTrans" cxnId="{BF352EA5-5327-4A9C-9806-BF64913B5960}">
      <dgm:prSet/>
      <dgm:spPr/>
      <dgm:t>
        <a:bodyPr/>
        <a:lstStyle/>
        <a:p>
          <a:endParaRPr lang="ru-RU"/>
        </a:p>
      </dgm:t>
    </dgm:pt>
    <dgm:pt modelId="{340809C6-ED29-4CDC-8E7A-E2018AB0FBA0}" type="sibTrans" cxnId="{BF352EA5-5327-4A9C-9806-BF64913B5960}">
      <dgm:prSet/>
      <dgm:spPr/>
      <dgm:t>
        <a:bodyPr/>
        <a:lstStyle/>
        <a:p>
          <a:endParaRPr lang="ru-RU"/>
        </a:p>
      </dgm:t>
    </dgm:pt>
    <dgm:pt modelId="{4FF95D97-B228-42BA-9008-04FFD97D0BB3}" type="pres">
      <dgm:prSet presAssocID="{ADD9B73D-A985-4106-BC65-36CE4261D6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4CE53-BE06-415F-9BE2-1D57F5D9C1B1}" type="pres">
      <dgm:prSet presAssocID="{690D18EC-B04A-4CD6-AE41-4061C1B3E55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3EDB3-6345-4C89-BD15-FCE24AE76318}" type="pres">
      <dgm:prSet presAssocID="{690D18EC-B04A-4CD6-AE41-4061C1B3E557}" presName="spNode" presStyleCnt="0"/>
      <dgm:spPr/>
    </dgm:pt>
    <dgm:pt modelId="{244E4891-F36E-44F4-86BD-315053307D15}" type="pres">
      <dgm:prSet presAssocID="{9B0752E4-62B2-4CD7-9BE6-9DBFD9EC2A0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F4C91D9C-59FE-477B-9921-4174F0F884E3}" type="pres">
      <dgm:prSet presAssocID="{7011BA46-C679-420D-B12B-B02E5B309EA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36222-8024-4FFB-A850-2C4C1D88F926}" type="pres">
      <dgm:prSet presAssocID="{7011BA46-C679-420D-B12B-B02E5B309EA0}" presName="spNode" presStyleCnt="0"/>
      <dgm:spPr/>
    </dgm:pt>
    <dgm:pt modelId="{AF79D701-0814-4D3C-B269-ABFAFD29E815}" type="pres">
      <dgm:prSet presAssocID="{6EDCD563-1AE5-47AF-8318-CCBC4D0E6634}" presName="sibTrans" presStyleLbl="sibTrans1D1" presStyleIdx="1" presStyleCnt="5"/>
      <dgm:spPr/>
      <dgm:t>
        <a:bodyPr/>
        <a:lstStyle/>
        <a:p>
          <a:endParaRPr lang="ru-RU"/>
        </a:p>
      </dgm:t>
    </dgm:pt>
    <dgm:pt modelId="{4B8D88A8-43F0-4315-94BF-0CA32E3108D9}" type="pres">
      <dgm:prSet presAssocID="{17AEBF02-95F8-4689-8679-F55452CC387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CF68E-CAE5-448C-9918-47468D9F9552}" type="pres">
      <dgm:prSet presAssocID="{17AEBF02-95F8-4689-8679-F55452CC387C}" presName="spNode" presStyleCnt="0"/>
      <dgm:spPr/>
    </dgm:pt>
    <dgm:pt modelId="{7D1B6135-F7AA-482A-8CB1-502D90050527}" type="pres">
      <dgm:prSet presAssocID="{C9F2DC6C-E4C3-4D3B-9B18-27F860476E3C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27D5645-4C46-4DE0-9E5D-6FA004D0041F}" type="pres">
      <dgm:prSet presAssocID="{0353915F-FF9D-44A6-B66A-7AB9A571537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C3D3D-FDC4-4E56-B80E-5BA79E18969E}" type="pres">
      <dgm:prSet presAssocID="{0353915F-FF9D-44A6-B66A-7AB9A5715372}" presName="spNode" presStyleCnt="0"/>
      <dgm:spPr/>
    </dgm:pt>
    <dgm:pt modelId="{03372566-20CC-4B33-B854-9C223D1CD4F5}" type="pres">
      <dgm:prSet presAssocID="{2F67E784-0861-42C2-868F-4BFC76EA38D1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FE54DDB-3828-4E3C-B1C9-ACC5BEC3DB57}" type="pres">
      <dgm:prSet presAssocID="{1FD78B76-C588-4993-AD0B-33830323F5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74BEF-842F-4976-9F32-39D1647AEEC1}" type="pres">
      <dgm:prSet presAssocID="{1FD78B76-C588-4993-AD0B-33830323F58A}" presName="spNode" presStyleCnt="0"/>
      <dgm:spPr/>
    </dgm:pt>
    <dgm:pt modelId="{19315AFA-CF15-441F-9047-9D5ABB3FCB45}" type="pres">
      <dgm:prSet presAssocID="{340809C6-ED29-4CDC-8E7A-E2018AB0FBA0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58585CC0-5334-44FA-B2D3-9AC8F4A15EEB}" srcId="{ADD9B73D-A985-4106-BC65-36CE4261D64B}" destId="{690D18EC-B04A-4CD6-AE41-4061C1B3E557}" srcOrd="0" destOrd="0" parTransId="{9F9160B8-F30D-4E23-B77A-1A9436FCB4DF}" sibTransId="{9B0752E4-62B2-4CD7-9BE6-9DBFD9EC2A04}"/>
    <dgm:cxn modelId="{9B1A77D8-8701-43F2-947B-7C22CB4EFBD7}" type="presOf" srcId="{1FD78B76-C588-4993-AD0B-33830323F58A}" destId="{4FE54DDB-3828-4E3C-B1C9-ACC5BEC3DB57}" srcOrd="0" destOrd="0" presId="urn:microsoft.com/office/officeart/2005/8/layout/cycle5"/>
    <dgm:cxn modelId="{BF352EA5-5327-4A9C-9806-BF64913B5960}" srcId="{ADD9B73D-A985-4106-BC65-36CE4261D64B}" destId="{1FD78B76-C588-4993-AD0B-33830323F58A}" srcOrd="4" destOrd="0" parTransId="{CAF38FFF-1B09-4512-BC1B-4FE594FF76DC}" sibTransId="{340809C6-ED29-4CDC-8E7A-E2018AB0FBA0}"/>
    <dgm:cxn modelId="{8CA77FC4-3AE3-4069-9CD5-C1C3CADE540A}" type="presOf" srcId="{17AEBF02-95F8-4689-8679-F55452CC387C}" destId="{4B8D88A8-43F0-4315-94BF-0CA32E3108D9}" srcOrd="0" destOrd="0" presId="urn:microsoft.com/office/officeart/2005/8/layout/cycle5"/>
    <dgm:cxn modelId="{892C9DD0-69F9-474A-9C73-6F69B83437E2}" type="presOf" srcId="{C9F2DC6C-E4C3-4D3B-9B18-27F860476E3C}" destId="{7D1B6135-F7AA-482A-8CB1-502D90050527}" srcOrd="0" destOrd="0" presId="urn:microsoft.com/office/officeart/2005/8/layout/cycle5"/>
    <dgm:cxn modelId="{452A6D0D-19D3-4557-8DC1-6992606D0A6E}" type="presOf" srcId="{2F67E784-0861-42C2-868F-4BFC76EA38D1}" destId="{03372566-20CC-4B33-B854-9C223D1CD4F5}" srcOrd="0" destOrd="0" presId="urn:microsoft.com/office/officeart/2005/8/layout/cycle5"/>
    <dgm:cxn modelId="{4714D3EE-01C6-4B2A-BE5B-7EDCAB514D30}" type="presOf" srcId="{ADD9B73D-A985-4106-BC65-36CE4261D64B}" destId="{4FF95D97-B228-42BA-9008-04FFD97D0BB3}" srcOrd="0" destOrd="0" presId="urn:microsoft.com/office/officeart/2005/8/layout/cycle5"/>
    <dgm:cxn modelId="{20117EC6-108F-405F-80BB-9E670CD3B4F0}" srcId="{ADD9B73D-A985-4106-BC65-36CE4261D64B}" destId="{7011BA46-C679-420D-B12B-B02E5B309EA0}" srcOrd="1" destOrd="0" parTransId="{AD1F2F15-FC0B-4A28-94FD-4A4D7353AF3B}" sibTransId="{6EDCD563-1AE5-47AF-8318-CCBC4D0E6634}"/>
    <dgm:cxn modelId="{C1AC9739-3523-45D6-98B6-5131C2C6A87D}" type="presOf" srcId="{6EDCD563-1AE5-47AF-8318-CCBC4D0E6634}" destId="{AF79D701-0814-4D3C-B269-ABFAFD29E815}" srcOrd="0" destOrd="0" presId="urn:microsoft.com/office/officeart/2005/8/layout/cycle5"/>
    <dgm:cxn modelId="{0CEB2294-4D0B-42F2-8281-5779B324EFC8}" srcId="{ADD9B73D-A985-4106-BC65-36CE4261D64B}" destId="{0353915F-FF9D-44A6-B66A-7AB9A5715372}" srcOrd="3" destOrd="0" parTransId="{CFA477DA-AF34-4DC0-B9AE-48B2D9A440FE}" sibTransId="{2F67E784-0861-42C2-868F-4BFC76EA38D1}"/>
    <dgm:cxn modelId="{2C50FEDB-0BE8-4975-8709-FB8F01A3CF48}" type="presOf" srcId="{7011BA46-C679-420D-B12B-B02E5B309EA0}" destId="{F4C91D9C-59FE-477B-9921-4174F0F884E3}" srcOrd="0" destOrd="0" presId="urn:microsoft.com/office/officeart/2005/8/layout/cycle5"/>
    <dgm:cxn modelId="{DF646A78-57BB-4053-9868-41B622C1C80E}" srcId="{ADD9B73D-A985-4106-BC65-36CE4261D64B}" destId="{17AEBF02-95F8-4689-8679-F55452CC387C}" srcOrd="2" destOrd="0" parTransId="{0F9BCCC3-191A-4A7E-BE0A-C88FD269C307}" sibTransId="{C9F2DC6C-E4C3-4D3B-9B18-27F860476E3C}"/>
    <dgm:cxn modelId="{47F1337C-176A-4072-9B7D-44F43D721D8A}" type="presOf" srcId="{340809C6-ED29-4CDC-8E7A-E2018AB0FBA0}" destId="{19315AFA-CF15-441F-9047-9D5ABB3FCB45}" srcOrd="0" destOrd="0" presId="urn:microsoft.com/office/officeart/2005/8/layout/cycle5"/>
    <dgm:cxn modelId="{36B8E615-7FDF-412E-8813-94B98990EC7A}" type="presOf" srcId="{0353915F-FF9D-44A6-B66A-7AB9A5715372}" destId="{B27D5645-4C46-4DE0-9E5D-6FA004D0041F}" srcOrd="0" destOrd="0" presId="urn:microsoft.com/office/officeart/2005/8/layout/cycle5"/>
    <dgm:cxn modelId="{13FCCD97-6078-446D-99D0-0BEE6767CDFE}" type="presOf" srcId="{690D18EC-B04A-4CD6-AE41-4061C1B3E557}" destId="{FB24CE53-BE06-415F-9BE2-1D57F5D9C1B1}" srcOrd="0" destOrd="0" presId="urn:microsoft.com/office/officeart/2005/8/layout/cycle5"/>
    <dgm:cxn modelId="{072C168A-9EBF-4D65-BB49-B046C8DB0D77}" type="presOf" srcId="{9B0752E4-62B2-4CD7-9BE6-9DBFD9EC2A04}" destId="{244E4891-F36E-44F4-86BD-315053307D15}" srcOrd="0" destOrd="0" presId="urn:microsoft.com/office/officeart/2005/8/layout/cycle5"/>
    <dgm:cxn modelId="{A1D99FE4-1188-4C8E-9284-92B8A54F40F6}" type="presParOf" srcId="{4FF95D97-B228-42BA-9008-04FFD97D0BB3}" destId="{FB24CE53-BE06-415F-9BE2-1D57F5D9C1B1}" srcOrd="0" destOrd="0" presId="urn:microsoft.com/office/officeart/2005/8/layout/cycle5"/>
    <dgm:cxn modelId="{30F0DE87-4926-4F07-B17B-D11077BED2BB}" type="presParOf" srcId="{4FF95D97-B228-42BA-9008-04FFD97D0BB3}" destId="{1AC3EDB3-6345-4C89-BD15-FCE24AE76318}" srcOrd="1" destOrd="0" presId="urn:microsoft.com/office/officeart/2005/8/layout/cycle5"/>
    <dgm:cxn modelId="{D20A412F-26F9-4693-9FFE-BD1F6D66CB21}" type="presParOf" srcId="{4FF95D97-B228-42BA-9008-04FFD97D0BB3}" destId="{244E4891-F36E-44F4-86BD-315053307D15}" srcOrd="2" destOrd="0" presId="urn:microsoft.com/office/officeart/2005/8/layout/cycle5"/>
    <dgm:cxn modelId="{FBF1672B-96CF-4D05-A2EC-19DF7B25F0BA}" type="presParOf" srcId="{4FF95D97-B228-42BA-9008-04FFD97D0BB3}" destId="{F4C91D9C-59FE-477B-9921-4174F0F884E3}" srcOrd="3" destOrd="0" presId="urn:microsoft.com/office/officeart/2005/8/layout/cycle5"/>
    <dgm:cxn modelId="{9EDA715C-604B-4E78-9A0C-68313537F249}" type="presParOf" srcId="{4FF95D97-B228-42BA-9008-04FFD97D0BB3}" destId="{2D036222-8024-4FFB-A850-2C4C1D88F926}" srcOrd="4" destOrd="0" presId="urn:microsoft.com/office/officeart/2005/8/layout/cycle5"/>
    <dgm:cxn modelId="{8822AC15-6B1E-46BD-A521-042B112588EE}" type="presParOf" srcId="{4FF95D97-B228-42BA-9008-04FFD97D0BB3}" destId="{AF79D701-0814-4D3C-B269-ABFAFD29E815}" srcOrd="5" destOrd="0" presId="urn:microsoft.com/office/officeart/2005/8/layout/cycle5"/>
    <dgm:cxn modelId="{201EBC53-1BF7-4B2F-B09E-7C1084E8660B}" type="presParOf" srcId="{4FF95D97-B228-42BA-9008-04FFD97D0BB3}" destId="{4B8D88A8-43F0-4315-94BF-0CA32E3108D9}" srcOrd="6" destOrd="0" presId="urn:microsoft.com/office/officeart/2005/8/layout/cycle5"/>
    <dgm:cxn modelId="{8BD13B61-49D7-498D-840C-70E16D33B44B}" type="presParOf" srcId="{4FF95D97-B228-42BA-9008-04FFD97D0BB3}" destId="{0D2CF68E-CAE5-448C-9918-47468D9F9552}" srcOrd="7" destOrd="0" presId="urn:microsoft.com/office/officeart/2005/8/layout/cycle5"/>
    <dgm:cxn modelId="{DF127B50-F7A8-4E84-884C-13045E1ED77D}" type="presParOf" srcId="{4FF95D97-B228-42BA-9008-04FFD97D0BB3}" destId="{7D1B6135-F7AA-482A-8CB1-502D90050527}" srcOrd="8" destOrd="0" presId="urn:microsoft.com/office/officeart/2005/8/layout/cycle5"/>
    <dgm:cxn modelId="{235B8268-DB45-4590-87A8-C7D7A7F84A9F}" type="presParOf" srcId="{4FF95D97-B228-42BA-9008-04FFD97D0BB3}" destId="{B27D5645-4C46-4DE0-9E5D-6FA004D0041F}" srcOrd="9" destOrd="0" presId="urn:microsoft.com/office/officeart/2005/8/layout/cycle5"/>
    <dgm:cxn modelId="{E686ACDE-1955-426A-B435-49F1EC13C543}" type="presParOf" srcId="{4FF95D97-B228-42BA-9008-04FFD97D0BB3}" destId="{307C3D3D-FDC4-4E56-B80E-5BA79E18969E}" srcOrd="10" destOrd="0" presId="urn:microsoft.com/office/officeart/2005/8/layout/cycle5"/>
    <dgm:cxn modelId="{9F702273-3372-4A18-9CEC-1FA8470C9D69}" type="presParOf" srcId="{4FF95D97-B228-42BA-9008-04FFD97D0BB3}" destId="{03372566-20CC-4B33-B854-9C223D1CD4F5}" srcOrd="11" destOrd="0" presId="urn:microsoft.com/office/officeart/2005/8/layout/cycle5"/>
    <dgm:cxn modelId="{15601052-ABB6-4B4B-B80E-D1380D633FEE}" type="presParOf" srcId="{4FF95D97-B228-42BA-9008-04FFD97D0BB3}" destId="{4FE54DDB-3828-4E3C-B1C9-ACC5BEC3DB57}" srcOrd="12" destOrd="0" presId="urn:microsoft.com/office/officeart/2005/8/layout/cycle5"/>
    <dgm:cxn modelId="{5A6CCBF8-0A0D-4253-947A-59BE1005CFE9}" type="presParOf" srcId="{4FF95D97-B228-42BA-9008-04FFD97D0BB3}" destId="{ED974BEF-842F-4976-9F32-39D1647AEEC1}" srcOrd="13" destOrd="0" presId="urn:microsoft.com/office/officeart/2005/8/layout/cycle5"/>
    <dgm:cxn modelId="{7576B287-51FE-4533-894B-6BD7D96A74D9}" type="presParOf" srcId="{4FF95D97-B228-42BA-9008-04FFD97D0BB3}" destId="{19315AFA-CF15-441F-9047-9D5ABB3FCB45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4CE53-BE06-415F-9BE2-1D57F5D9C1B1}">
      <dsp:nvSpPr>
        <dsp:cNvPr id="0" name=""/>
        <dsp:cNvSpPr/>
      </dsp:nvSpPr>
      <dsp:spPr>
        <a:xfrm>
          <a:off x="3085786" y="958"/>
          <a:ext cx="1972358" cy="1282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ИКТ как средство интерактивного обучения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48370" y="63542"/>
        <a:ext cx="1847190" cy="1156865"/>
      </dsp:txXfrm>
    </dsp:sp>
    <dsp:sp modelId="{244E4891-F36E-44F4-86BD-315053307D15}">
      <dsp:nvSpPr>
        <dsp:cNvPr id="0" name=""/>
        <dsp:cNvSpPr/>
      </dsp:nvSpPr>
      <dsp:spPr>
        <a:xfrm>
          <a:off x="1511378" y="641975"/>
          <a:ext cx="5121174" cy="5121174"/>
        </a:xfrm>
        <a:custGeom>
          <a:avLst/>
          <a:gdLst/>
          <a:ahLst/>
          <a:cxnLst/>
          <a:rect l="0" t="0" r="0" b="0"/>
          <a:pathLst>
            <a:path>
              <a:moveTo>
                <a:pt x="3810805" y="325959"/>
              </a:moveTo>
              <a:arcTo wR="2560587" hR="2560587" stAng="17953556" swAng="12113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91D9C-59FE-477B-9921-4174F0F884E3}">
      <dsp:nvSpPr>
        <dsp:cNvPr id="0" name=""/>
        <dsp:cNvSpPr/>
      </dsp:nvSpPr>
      <dsp:spPr>
        <a:xfrm>
          <a:off x="5521049" y="1770281"/>
          <a:ext cx="1972358" cy="1282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ИКТ как средство взаимодействия с социумом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83633" y="1832865"/>
        <a:ext cx="1847190" cy="1156865"/>
      </dsp:txXfrm>
    </dsp:sp>
    <dsp:sp modelId="{AF79D701-0814-4D3C-B269-ABFAFD29E815}">
      <dsp:nvSpPr>
        <dsp:cNvPr id="0" name=""/>
        <dsp:cNvSpPr/>
      </dsp:nvSpPr>
      <dsp:spPr>
        <a:xfrm>
          <a:off x="1511378" y="641975"/>
          <a:ext cx="5121174" cy="5121174"/>
        </a:xfrm>
        <a:custGeom>
          <a:avLst/>
          <a:gdLst/>
          <a:ahLst/>
          <a:cxnLst/>
          <a:rect l="0" t="0" r="0" b="0"/>
          <a:pathLst>
            <a:path>
              <a:moveTo>
                <a:pt x="5115028" y="2737886"/>
              </a:moveTo>
              <a:arcTo wR="2560587" hR="2560587" stAng="21838225" swAng="13595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D88A8-43F0-4315-94BF-0CA32E3108D9}">
      <dsp:nvSpPr>
        <dsp:cNvPr id="0" name=""/>
        <dsp:cNvSpPr/>
      </dsp:nvSpPr>
      <dsp:spPr>
        <a:xfrm>
          <a:off x="4590862" y="4633104"/>
          <a:ext cx="1972358" cy="1282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ИКТ как средство сопровождения программы</a:t>
          </a:r>
          <a:endParaRPr lang="ru-RU" sz="19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53446" y="4695688"/>
        <a:ext cx="1847190" cy="1156865"/>
      </dsp:txXfrm>
    </dsp:sp>
    <dsp:sp modelId="{7D1B6135-F7AA-482A-8CB1-502D90050527}">
      <dsp:nvSpPr>
        <dsp:cNvPr id="0" name=""/>
        <dsp:cNvSpPr/>
      </dsp:nvSpPr>
      <dsp:spPr>
        <a:xfrm>
          <a:off x="1511378" y="641975"/>
          <a:ext cx="5121174" cy="5121174"/>
        </a:xfrm>
        <a:custGeom>
          <a:avLst/>
          <a:gdLst/>
          <a:ahLst/>
          <a:cxnLst/>
          <a:rect l="0" t="0" r="0" b="0"/>
          <a:pathLst>
            <a:path>
              <a:moveTo>
                <a:pt x="2874750" y="5101828"/>
              </a:moveTo>
              <a:arcTo wR="2560587" hR="2560587" stAng="4977151" swAng="8456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D5645-4C46-4DE0-9E5D-6FA004D0041F}">
      <dsp:nvSpPr>
        <dsp:cNvPr id="0" name=""/>
        <dsp:cNvSpPr/>
      </dsp:nvSpPr>
      <dsp:spPr>
        <a:xfrm>
          <a:off x="1580711" y="4633104"/>
          <a:ext cx="1972358" cy="1282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ИКТ как средство АСУ</a:t>
          </a:r>
          <a:endParaRPr lang="ru-RU" sz="19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43295" y="4695688"/>
        <a:ext cx="1847190" cy="1156865"/>
      </dsp:txXfrm>
    </dsp:sp>
    <dsp:sp modelId="{03372566-20CC-4B33-B854-9C223D1CD4F5}">
      <dsp:nvSpPr>
        <dsp:cNvPr id="0" name=""/>
        <dsp:cNvSpPr/>
      </dsp:nvSpPr>
      <dsp:spPr>
        <a:xfrm>
          <a:off x="1511378" y="641975"/>
          <a:ext cx="5121174" cy="5121174"/>
        </a:xfrm>
        <a:custGeom>
          <a:avLst/>
          <a:gdLst/>
          <a:ahLst/>
          <a:cxnLst/>
          <a:rect l="0" t="0" r="0" b="0"/>
          <a:pathLst>
            <a:path>
              <a:moveTo>
                <a:pt x="271629" y="3708314"/>
              </a:moveTo>
              <a:arcTo wR="2560587" hR="2560587" stAng="9202197" swAng="13595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54DDB-3828-4E3C-B1C9-ACC5BEC3DB57}">
      <dsp:nvSpPr>
        <dsp:cNvPr id="0" name=""/>
        <dsp:cNvSpPr/>
      </dsp:nvSpPr>
      <dsp:spPr>
        <a:xfrm>
          <a:off x="650523" y="1770281"/>
          <a:ext cx="1972358" cy="1282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Разработка технологий с включением ИКТ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3107" y="1832865"/>
        <a:ext cx="1847190" cy="1156865"/>
      </dsp:txXfrm>
    </dsp:sp>
    <dsp:sp modelId="{19315AFA-CF15-441F-9047-9D5ABB3FCB45}">
      <dsp:nvSpPr>
        <dsp:cNvPr id="0" name=""/>
        <dsp:cNvSpPr/>
      </dsp:nvSpPr>
      <dsp:spPr>
        <a:xfrm>
          <a:off x="1511378" y="641975"/>
          <a:ext cx="5121174" cy="5121174"/>
        </a:xfrm>
        <a:custGeom>
          <a:avLst/>
          <a:gdLst/>
          <a:ahLst/>
          <a:cxnLst/>
          <a:rect l="0" t="0" r="0" b="0"/>
          <a:pathLst>
            <a:path>
              <a:moveTo>
                <a:pt x="615969" y="894733"/>
              </a:moveTo>
              <a:arcTo wR="2560587" hR="2560587" stAng="13235097" swAng="12113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22B7-D5AF-43CB-BB27-E5B8FA4960A2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E9D1-E8FE-4A55-8428-A1B2879EF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928694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Презентация по теме: «Внедрение и использование ИКТ в практике работы ДОУ»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857364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>
              <a:solidFill>
                <a:srgbClr val="002060"/>
              </a:solidFill>
            </a:endParaRP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endParaRPr lang="ru-RU" sz="3600" b="1" dirty="0">
              <a:solidFill>
                <a:srgbClr val="002060"/>
              </a:solidFill>
            </a:endParaRP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endParaRPr lang="ru-RU" sz="3600" b="1" dirty="0">
              <a:solidFill>
                <a:srgbClr val="002060"/>
              </a:solidFill>
            </a:endParaRP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3600" b="1" dirty="0" smtClean="0">
                <a:solidFill>
                  <a:srgbClr val="002060"/>
                </a:solidFill>
              </a:rPr>
              <a:t>Презентацию </a:t>
            </a:r>
            <a:r>
              <a:rPr lang="ru-RU" sz="3600" b="1" dirty="0" smtClean="0">
                <a:solidFill>
                  <a:srgbClr val="002060"/>
                </a:solidFill>
              </a:rPr>
              <a:t>подготовила </a:t>
            </a:r>
            <a:r>
              <a:rPr lang="ru-RU" sz="3600" b="1" dirty="0" smtClean="0">
                <a:solidFill>
                  <a:srgbClr val="002060"/>
                </a:solidFill>
              </a:rPr>
              <a:t> воспитатель Абдурагимова З.И.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                  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Информатизация общества ставит перед педагогами ДОУ задачи: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714488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 для ребенка наставником в выборе компьютерных игр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сформировать основы информационной культуры личности ребенка</a:t>
            </a:r>
          </a:p>
          <a:p>
            <a:endParaRPr lang="ru-RU" dirty="0"/>
          </a:p>
        </p:txBody>
      </p:sp>
      <p:pic>
        <p:nvPicPr>
          <p:cNvPr id="7" name="Picture 6" descr="imagesCA185MF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071942"/>
            <a:ext cx="40386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ИКТ в деятельности ДОУ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500174"/>
            <a:ext cx="81439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В детском саду компьютер может использоваться в следующих направлениях:</a:t>
            </a:r>
            <a:endParaRPr lang="ru-RU" sz="20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Знакомство с возможностями ЭВМ в области хранения и обработки информации (с помощью компьютеров мы можем писать, рисовать, слушать и создавать музыку и т.д.) и получения первичных навыков обращения с ними. </a:t>
            </a:r>
            <a:endParaRPr lang="ru-RU" sz="20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Компьютер как средство интеллектуального развития дошкольника, для формирования творческого воображения, быстрого реагирования на ситуацию, познание окружающего мира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Компьютер как средство </a:t>
            </a:r>
            <a:r>
              <a:rPr lang="ru-RU" sz="2000" b="1" dirty="0" smtClean="0">
                <a:solidFill>
                  <a:srgbClr val="002060"/>
                </a:solidFill>
              </a:rPr>
              <a:t>взаимодействия взрослых и детей </a:t>
            </a:r>
            <a:r>
              <a:rPr lang="ru-RU" sz="2000" b="1" dirty="0">
                <a:solidFill>
                  <a:srgbClr val="002060"/>
                </a:solidFill>
              </a:rPr>
              <a:t>(формирования начальных математических представлений, обучения азбуке, </a:t>
            </a:r>
            <a:r>
              <a:rPr lang="ru-RU" sz="2000" b="1" dirty="0" err="1">
                <a:solidFill>
                  <a:srgbClr val="002060"/>
                </a:solidFill>
              </a:rPr>
              <a:t>слого</a:t>
            </a:r>
            <a:r>
              <a:rPr lang="ru-RU" sz="2000" b="1" dirty="0">
                <a:solidFill>
                  <a:srgbClr val="002060"/>
                </a:solidFill>
              </a:rPr>
              <a:t> и словообразованию и т.д.). </a:t>
            </a:r>
            <a:endParaRPr lang="ru-RU" sz="2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Где же ИКТ могут помочь современному педагогу в его работе?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214422"/>
            <a:ext cx="807249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1. Подбор иллюстративного материала к занятиям и для оформления стендов, группы, кабинетов (сканирование, Интернет; принтер, презентация).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 2. Подбор дополнительного познавательного материала к занятиям, знакомство со   сценариями праздников и других мероприятий.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 3. Обмен опытом, знакомство с периодикой, наработками других педагогов России и зарубежья.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 4. Оформление групповой документации, отчетов. Компьютер позволит не писать отчеты и анализы каждый раз, а достаточно набрать один раз схему и в дальнейшем только вносить необходимые изменения.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 5. Создание презентаций в программе </a:t>
            </a:r>
            <a:r>
              <a:rPr lang="ru-RU" sz="2000" b="1" dirty="0" err="1" smtClean="0">
                <a:solidFill>
                  <a:srgbClr val="002060"/>
                </a:solidFill>
              </a:rPr>
              <a:t>Рower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Рoint</a:t>
            </a:r>
            <a:r>
              <a:rPr lang="ru-RU" sz="2000" b="1" dirty="0" smtClean="0">
                <a:solidFill>
                  <a:srgbClr val="002060"/>
                </a:solidFill>
              </a:rPr>
              <a:t> для повышения эффективности образовательных занятий с детьми и педагогической компетенции у родителей в процессе проведения родительских собраний.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-214346" y="0"/>
            <a:ext cx="9358346" cy="6858000"/>
            <a:chOff x="-1" y="0"/>
            <a:chExt cx="9358871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35887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Овал 7"/>
          <p:cNvSpPr/>
          <p:nvPr/>
        </p:nvSpPr>
        <p:spPr>
          <a:xfrm>
            <a:off x="3571868" y="3714752"/>
            <a:ext cx="2928958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00562" y="1500174"/>
            <a:ext cx="3357586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000100" y="2009764"/>
            <a:ext cx="3224234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57554" y="2143116"/>
            <a:ext cx="2500330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242886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3429000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 группы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928670"/>
            <a:ext cx="207167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Повышение  познавательной мотивации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4942" y="2143116"/>
            <a:ext cx="22145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9058" y="3143248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ИКТ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71934" y="478632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0496" y="564357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 ДОУ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16" y="1142984"/>
            <a:ext cx="214314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 социального статуса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29388" y="5572140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Профессиональное общение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5429264"/>
            <a:ext cx="342902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контакта, открытость, доверие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3286124"/>
            <a:ext cx="15716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Рост достижений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571472" y="285728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</a:rPr>
              <a:t>Основные направления развития ИКТ в условиях ДОУ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1643050"/>
            <a:ext cx="285752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Обучение работе на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компьютере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642910" y="1428736"/>
            <a:ext cx="2286016" cy="157163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1500174"/>
            <a:ext cx="2357454" cy="157163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право 20"/>
          <p:cNvSpPr/>
          <p:nvPr/>
        </p:nvSpPr>
        <p:spPr>
          <a:xfrm>
            <a:off x="3214678" y="1857364"/>
            <a:ext cx="85725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500562" y="1643050"/>
            <a:ext cx="442915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ИКТ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предусматривает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обучение детей основам информатики вычислительной техники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3143248"/>
            <a:ext cx="378621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Средство развития и воспитания ребенка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4357694"/>
            <a:ext cx="378621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Средство интерактивного обучения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5500702"/>
            <a:ext cx="385765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Средство мониторинга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29124" y="2928934"/>
            <a:ext cx="43577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Развивающие компьютерные игры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00562" y="3857628"/>
            <a:ext cx="421484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Аудиовизуальный ряд, презентации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4857760"/>
            <a:ext cx="435771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Дидактические компьютерные игры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43438" y="5786454"/>
            <a:ext cx="421484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Компьютерные технологии для индивидуальной работы с ребенком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Схема 5"/>
          <p:cNvGraphicFramePr/>
          <p:nvPr/>
        </p:nvGraphicFramePr>
        <p:xfrm>
          <a:off x="571472" y="357166"/>
          <a:ext cx="814393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14678" y="2714620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ИКТ в системе работы  ДОУ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0" y="0"/>
            <a:ext cx="9143999" cy="6858000"/>
            <a:chOff x="-1" y="0"/>
            <a:chExt cx="9144513" cy="6858000"/>
          </a:xfrm>
        </p:grpSpPr>
        <p:pic>
          <p:nvPicPr>
            <p:cNvPr id="2052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5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392909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275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по теме: «Внедрение и использование ИКТ в практике работы ДОУ»</vt:lpstr>
      <vt:lpstr>Информатизация общества ставит перед педагогами ДОУ задачи: </vt:lpstr>
      <vt:lpstr>Использование ИКТ в деятельности ДОУ</vt:lpstr>
      <vt:lpstr>Где же ИКТ могут помочь современному педагогу в его работе?  </vt:lpstr>
      <vt:lpstr>Презентация PowerPoint</vt:lpstr>
      <vt:lpstr>Презентация PowerPoint</vt:lpstr>
      <vt:lpstr>Презентация PowerPoint</vt:lpstr>
      <vt:lpstr>   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Абдурагим Абдурагимов</cp:lastModifiedBy>
  <cp:revision>32</cp:revision>
  <dcterms:created xsi:type="dcterms:W3CDTF">2012-04-24T16:13:10Z</dcterms:created>
  <dcterms:modified xsi:type="dcterms:W3CDTF">2017-11-12T13:00:52Z</dcterms:modified>
</cp:coreProperties>
</file>