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0" r:id="rId4"/>
    <p:sldId id="265" r:id="rId5"/>
    <p:sldId id="259" r:id="rId6"/>
    <p:sldId id="262" r:id="rId7"/>
    <p:sldId id="271" r:id="rId8"/>
    <p:sldId id="267" r:id="rId9"/>
    <p:sldId id="272" r:id="rId10"/>
    <p:sldId id="279" r:id="rId11"/>
    <p:sldId id="261" r:id="rId12"/>
    <p:sldId id="263" r:id="rId13"/>
    <p:sldId id="258" r:id="rId14"/>
    <p:sldId id="276" r:id="rId15"/>
  </p:sldIdLst>
  <p:sldSz cx="18288000" cy="10287000"/>
  <p:notesSz cx="6858000" cy="9144000"/>
  <p:embeddedFontLst>
    <p:embeddedFont>
      <p:font typeface="Ubuntu" panose="020B0604020202020204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Ubuntu Medium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AD3BC8C-6193-439A-8D8B-2C26120CEC44}">
  <a:tblStyle styleId="{AAD3BC8C-6193-439A-8D8B-2C26120CE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3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0474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10800000">
            <a:off x="12854934" y="2126398"/>
            <a:ext cx="5582006" cy="4633065"/>
          </a:xfrm>
          <a:custGeom>
            <a:avLst/>
            <a:gdLst/>
            <a:ahLst/>
            <a:cxnLst/>
            <a:rect l="l" t="t" r="r" b="b"/>
            <a:pathLst>
              <a:path w="5582006" h="4633065" extrusionOk="0">
                <a:moveTo>
                  <a:pt x="0" y="0"/>
                </a:moveTo>
                <a:lnTo>
                  <a:pt x="5582005" y="0"/>
                </a:lnTo>
                <a:lnTo>
                  <a:pt x="5582005" y="4633065"/>
                </a:lnTo>
                <a:lnTo>
                  <a:pt x="0" y="4633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6000"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4335417" y="605998"/>
            <a:ext cx="8443863" cy="6153465"/>
          </a:xfrm>
          <a:custGeom>
            <a:avLst/>
            <a:gdLst/>
            <a:ahLst/>
            <a:cxnLst/>
            <a:rect l="l" t="t" r="r" b="b"/>
            <a:pathLst>
              <a:path w="8443863" h="6153465" extrusionOk="0">
                <a:moveTo>
                  <a:pt x="0" y="0"/>
                </a:moveTo>
                <a:lnTo>
                  <a:pt x="8443863" y="0"/>
                </a:lnTo>
                <a:lnTo>
                  <a:pt x="8443863" y="6153465"/>
                </a:lnTo>
                <a:lnTo>
                  <a:pt x="0" y="615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-400723" y="7032228"/>
            <a:ext cx="19089446" cy="3266926"/>
            <a:chOff x="0" y="-47625"/>
            <a:chExt cx="5027673" cy="86042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5027673" cy="809599"/>
            </a:xfrm>
            <a:custGeom>
              <a:avLst/>
              <a:gdLst/>
              <a:ahLst/>
              <a:cxnLst/>
              <a:rect l="l" t="t" r="r" b="b"/>
              <a:pathLst>
                <a:path w="5027673" h="809599" extrusionOk="0">
                  <a:moveTo>
                    <a:pt x="0" y="0"/>
                  </a:moveTo>
                  <a:lnTo>
                    <a:pt x="5027673" y="0"/>
                  </a:lnTo>
                  <a:lnTo>
                    <a:pt x="5027673" y="809599"/>
                  </a:lnTo>
                  <a:lnTo>
                    <a:pt x="0" y="809599"/>
                  </a:lnTo>
                  <a:lnTo>
                    <a:pt x="0" y="0"/>
                  </a:lnTo>
                </a:path>
              </a:pathLst>
            </a:custGeom>
            <a:solidFill>
              <a:srgbClr val="B4C6EB"/>
            </a:solidFill>
            <a:ln>
              <a:noFill/>
            </a:ln>
          </p:spPr>
        </p:sp>
        <p:sp>
          <p:nvSpPr>
            <p:cNvPr id="88" name="Google Shape;88;p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/>
          <p:nvPr/>
        </p:nvSpPr>
        <p:spPr>
          <a:xfrm flipH="1">
            <a:off x="12460864" y="-249047"/>
            <a:ext cx="6370145" cy="6107376"/>
          </a:xfrm>
          <a:custGeom>
            <a:avLst/>
            <a:gdLst/>
            <a:ahLst/>
            <a:cxnLst/>
            <a:rect l="l" t="t" r="r" b="b"/>
            <a:pathLst>
              <a:path w="6370145" h="6107376" extrusionOk="0">
                <a:moveTo>
                  <a:pt x="6370145" y="0"/>
                </a:moveTo>
                <a:lnTo>
                  <a:pt x="0" y="0"/>
                </a:lnTo>
                <a:lnTo>
                  <a:pt x="0" y="6107377"/>
                </a:lnTo>
                <a:lnTo>
                  <a:pt x="6370145" y="6107377"/>
                </a:lnTo>
                <a:lnTo>
                  <a:pt x="637014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-543009" y="-249047"/>
            <a:ext cx="6370145" cy="6107376"/>
          </a:xfrm>
          <a:custGeom>
            <a:avLst/>
            <a:gdLst/>
            <a:ahLst/>
            <a:cxnLst/>
            <a:rect l="l" t="t" r="r" b="b"/>
            <a:pathLst>
              <a:path w="6370145" h="6107376" extrusionOk="0">
                <a:moveTo>
                  <a:pt x="0" y="0"/>
                </a:moveTo>
                <a:lnTo>
                  <a:pt x="6370145" y="0"/>
                </a:lnTo>
                <a:lnTo>
                  <a:pt x="6370145" y="6107377"/>
                </a:lnTo>
                <a:lnTo>
                  <a:pt x="0" y="6107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flipH="1">
            <a:off x="555395" y="4388684"/>
            <a:ext cx="4199213" cy="3489164"/>
          </a:xfrm>
          <a:custGeom>
            <a:avLst/>
            <a:gdLst/>
            <a:ahLst/>
            <a:cxnLst/>
            <a:rect l="l" t="t" r="r" b="b"/>
            <a:pathLst>
              <a:path w="4199213" h="3489164" extrusionOk="0">
                <a:moveTo>
                  <a:pt x="4199213" y="0"/>
                </a:moveTo>
                <a:lnTo>
                  <a:pt x="0" y="0"/>
                </a:lnTo>
                <a:lnTo>
                  <a:pt x="0" y="3489164"/>
                </a:lnTo>
                <a:lnTo>
                  <a:pt x="4199213" y="3489164"/>
                </a:lnTo>
                <a:lnTo>
                  <a:pt x="41992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-198367" y="271771"/>
            <a:ext cx="1130709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0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Ритмические занятия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0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в детском саду</a:t>
            </a:r>
            <a:r>
              <a:rPr lang="en-US" sz="7200" b="0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 </a:t>
            </a:r>
            <a:endParaRPr sz="7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3307246" y="3761435"/>
            <a:ext cx="4668163" cy="4242193"/>
          </a:xfrm>
          <a:custGeom>
            <a:avLst/>
            <a:gdLst/>
            <a:ahLst/>
            <a:cxnLst/>
            <a:rect l="l" t="t" r="r" b="b"/>
            <a:pathLst>
              <a:path w="4668163" h="4242193" extrusionOk="0">
                <a:moveTo>
                  <a:pt x="0" y="0"/>
                </a:moveTo>
                <a:lnTo>
                  <a:pt x="4668164" y="0"/>
                </a:lnTo>
                <a:lnTo>
                  <a:pt x="4668164" y="4242194"/>
                </a:lnTo>
                <a:lnTo>
                  <a:pt x="0" y="4242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9510630" y="1437374"/>
            <a:ext cx="6537300" cy="5883570"/>
          </a:xfrm>
          <a:custGeom>
            <a:avLst/>
            <a:gdLst/>
            <a:ahLst/>
            <a:cxnLst/>
            <a:rect l="l" t="t" r="r" b="b"/>
            <a:pathLst>
              <a:path w="6537300" h="5883570" extrusionOk="0">
                <a:moveTo>
                  <a:pt x="0" y="0"/>
                </a:moveTo>
                <a:lnTo>
                  <a:pt x="6537300" y="0"/>
                </a:lnTo>
                <a:lnTo>
                  <a:pt x="6537300" y="5883570"/>
                </a:lnTo>
                <a:lnTo>
                  <a:pt x="0" y="5883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13"/>
          <p:cNvSpPr txBox="1"/>
          <p:nvPr/>
        </p:nvSpPr>
        <p:spPr>
          <a:xfrm>
            <a:off x="9731655" y="7567753"/>
            <a:ext cx="8179342" cy="200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Отчет по самообразованию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rgbClr val="4A468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buntu"/>
              </a:rPr>
              <a:t>Инструктора по физической культуре 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rgbClr val="4A468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Ubuntu"/>
              </a:rPr>
              <a:t>Рыбаловой Ирины Анатольевны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6EB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29"/>
          <p:cNvGrpSpPr/>
          <p:nvPr/>
        </p:nvGrpSpPr>
        <p:grpSpPr>
          <a:xfrm>
            <a:off x="758321" y="1954829"/>
            <a:ext cx="16771358" cy="7009905"/>
            <a:chOff x="0" y="-47625"/>
            <a:chExt cx="4417148" cy="1846230"/>
          </a:xfrm>
        </p:grpSpPr>
        <p:sp>
          <p:nvSpPr>
            <p:cNvPr id="358" name="Google Shape;358;p29"/>
            <p:cNvSpPr/>
            <p:nvPr/>
          </p:nvSpPr>
          <p:spPr>
            <a:xfrm>
              <a:off x="0" y="0"/>
              <a:ext cx="4417148" cy="1798605"/>
            </a:xfrm>
            <a:custGeom>
              <a:avLst/>
              <a:gdLst/>
              <a:ahLst/>
              <a:cxnLst/>
              <a:rect l="l" t="t" r="r" b="b"/>
              <a:pathLst>
                <a:path w="4417148" h="1798605" extrusionOk="0">
                  <a:moveTo>
                    <a:pt x="19849" y="0"/>
                  </a:moveTo>
                  <a:lnTo>
                    <a:pt x="4397298" y="0"/>
                  </a:lnTo>
                  <a:cubicBezTo>
                    <a:pt x="4408261" y="0"/>
                    <a:pt x="4417148" y="8887"/>
                    <a:pt x="4417148" y="19849"/>
                  </a:cubicBezTo>
                  <a:lnTo>
                    <a:pt x="4417148" y="1778756"/>
                  </a:lnTo>
                  <a:cubicBezTo>
                    <a:pt x="4417148" y="1784020"/>
                    <a:pt x="4415056" y="1789069"/>
                    <a:pt x="4411334" y="1792791"/>
                  </a:cubicBezTo>
                  <a:cubicBezTo>
                    <a:pt x="4407612" y="1796514"/>
                    <a:pt x="4402563" y="1798605"/>
                    <a:pt x="4397298" y="1798605"/>
                  </a:cubicBezTo>
                  <a:lnTo>
                    <a:pt x="19849" y="1798605"/>
                  </a:lnTo>
                  <a:cubicBezTo>
                    <a:pt x="14585" y="1798605"/>
                    <a:pt x="9536" y="1796514"/>
                    <a:pt x="5814" y="1792791"/>
                  </a:cubicBezTo>
                  <a:cubicBezTo>
                    <a:pt x="2091" y="1789069"/>
                    <a:pt x="0" y="1784020"/>
                    <a:pt x="0" y="1778756"/>
                  </a:cubicBezTo>
                  <a:lnTo>
                    <a:pt x="0" y="19849"/>
                  </a:lnTo>
                  <a:cubicBezTo>
                    <a:pt x="0" y="14585"/>
                    <a:pt x="2091" y="9536"/>
                    <a:pt x="5814" y="5814"/>
                  </a:cubicBezTo>
                  <a:cubicBezTo>
                    <a:pt x="9536" y="2091"/>
                    <a:pt x="14585" y="0"/>
                    <a:pt x="19849" y="0"/>
                  </a:cubicBezTo>
                  <a:close/>
                </a:path>
              </a:pathLst>
            </a:custGeom>
            <a:solidFill>
              <a:srgbClr val="E0E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29"/>
          <p:cNvSpPr/>
          <p:nvPr/>
        </p:nvSpPr>
        <p:spPr>
          <a:xfrm>
            <a:off x="435020" y="4293678"/>
            <a:ext cx="17417960" cy="2199017"/>
          </a:xfrm>
          <a:custGeom>
            <a:avLst/>
            <a:gdLst/>
            <a:ahLst/>
            <a:cxnLst/>
            <a:rect l="l" t="t" r="r" b="b"/>
            <a:pathLst>
              <a:path w="17417960" h="2199017" extrusionOk="0">
                <a:moveTo>
                  <a:pt x="0" y="0"/>
                </a:moveTo>
                <a:lnTo>
                  <a:pt x="17417960" y="0"/>
                </a:lnTo>
                <a:lnTo>
                  <a:pt x="17417960" y="2199017"/>
                </a:lnTo>
                <a:lnTo>
                  <a:pt x="0" y="2199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61" name="Google Shape;361;p29"/>
          <p:cNvSpPr/>
          <p:nvPr/>
        </p:nvSpPr>
        <p:spPr>
          <a:xfrm>
            <a:off x="435020" y="6429329"/>
            <a:ext cx="17417960" cy="2199017"/>
          </a:xfrm>
          <a:custGeom>
            <a:avLst/>
            <a:gdLst/>
            <a:ahLst/>
            <a:cxnLst/>
            <a:rect l="l" t="t" r="r" b="b"/>
            <a:pathLst>
              <a:path w="17417960" h="2199017" extrusionOk="0">
                <a:moveTo>
                  <a:pt x="0" y="0"/>
                </a:moveTo>
                <a:lnTo>
                  <a:pt x="17417960" y="0"/>
                </a:lnTo>
                <a:lnTo>
                  <a:pt x="17417960" y="2199018"/>
                </a:lnTo>
                <a:lnTo>
                  <a:pt x="0" y="2199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65" name="Google Shape;365;p29"/>
          <p:cNvSpPr txBox="1"/>
          <p:nvPr/>
        </p:nvSpPr>
        <p:spPr>
          <a:xfrm>
            <a:off x="1705232" y="2262353"/>
            <a:ext cx="15235881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Кружковая работа. </a:t>
            </a:r>
          </a:p>
          <a:p>
            <a:pPr lvl="0"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ритмических упражнений в дополнительной образовательной программе «Кенгуренок»</a:t>
            </a:r>
          </a:p>
          <a:p>
            <a:pPr lvl="0"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практических занятий.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</a:p>
          <a:p>
            <a:pPr lvl="0"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 течение учебного года ритмических занятий.</a:t>
            </a:r>
          </a:p>
          <a:p>
            <a:pPr lvl="0"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форм и методов в организации и проведении спортивных праздников и развлечений. </a:t>
            </a:r>
          </a:p>
          <a:p>
            <a:pPr lvl="0" algn="ctr"/>
            <a:endParaRPr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435020" y="7352005"/>
            <a:ext cx="4995126" cy="1846620"/>
          </a:xfrm>
          <a:custGeom>
            <a:avLst/>
            <a:gdLst/>
            <a:ahLst/>
            <a:cxnLst/>
            <a:rect l="l" t="t" r="r" b="b"/>
            <a:pathLst>
              <a:path w="7879941" h="3871021" extrusionOk="0">
                <a:moveTo>
                  <a:pt x="0" y="0"/>
                </a:moveTo>
                <a:lnTo>
                  <a:pt x="7879942" y="0"/>
                </a:lnTo>
                <a:lnTo>
                  <a:pt x="7879942" y="3871021"/>
                </a:lnTo>
                <a:lnTo>
                  <a:pt x="0" y="3871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7" name="Google Shape;367;p29"/>
          <p:cNvSpPr txBox="1"/>
          <p:nvPr/>
        </p:nvSpPr>
        <p:spPr>
          <a:xfrm>
            <a:off x="2755557" y="512183"/>
            <a:ext cx="132958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 smtClean="0">
                <a:solidFill>
                  <a:srgbClr val="698ACF"/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Планирование работы с детьми: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" name="Google Shape;368;p29"/>
          <p:cNvSpPr/>
          <p:nvPr/>
        </p:nvSpPr>
        <p:spPr>
          <a:xfrm>
            <a:off x="13456508" y="6792313"/>
            <a:ext cx="3655450" cy="2371389"/>
          </a:xfrm>
          <a:custGeom>
            <a:avLst/>
            <a:gdLst/>
            <a:ahLst/>
            <a:cxnLst/>
            <a:rect l="l" t="t" r="r" b="b"/>
            <a:pathLst>
              <a:path w="6425491" h="5317094" extrusionOk="0">
                <a:moveTo>
                  <a:pt x="0" y="0"/>
                </a:moveTo>
                <a:lnTo>
                  <a:pt x="6425491" y="0"/>
                </a:lnTo>
                <a:lnTo>
                  <a:pt x="6425491" y="5317093"/>
                </a:lnTo>
                <a:lnTo>
                  <a:pt x="0" y="5317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9" name="Google Shape;369;p29"/>
          <p:cNvSpPr/>
          <p:nvPr/>
        </p:nvSpPr>
        <p:spPr>
          <a:xfrm>
            <a:off x="7890272" y="6660292"/>
            <a:ext cx="2415263" cy="2635432"/>
          </a:xfrm>
          <a:custGeom>
            <a:avLst/>
            <a:gdLst/>
            <a:ahLst/>
            <a:cxnLst/>
            <a:rect l="l" t="t" r="r" b="b"/>
            <a:pathLst>
              <a:path w="3809220" h="4123649" extrusionOk="0">
                <a:moveTo>
                  <a:pt x="0" y="0"/>
                </a:moveTo>
                <a:lnTo>
                  <a:pt x="3809220" y="0"/>
                </a:lnTo>
                <a:lnTo>
                  <a:pt x="3809220" y="4123649"/>
                </a:lnTo>
                <a:lnTo>
                  <a:pt x="0" y="412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10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8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8"/>
          <p:cNvGrpSpPr/>
          <p:nvPr/>
        </p:nvGrpSpPr>
        <p:grpSpPr>
          <a:xfrm>
            <a:off x="5801190" y="1249019"/>
            <a:ext cx="6685605" cy="6685605"/>
            <a:chOff x="0" y="0"/>
            <a:chExt cx="812800" cy="812800"/>
          </a:xfrm>
        </p:grpSpPr>
        <p:sp>
          <p:nvSpPr>
            <p:cNvPr id="166" name="Google Shape;166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3E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8" name="Google Shape;168;p18"/>
          <p:cNvPicPr preferRelativeResize="0"/>
          <p:nvPr/>
        </p:nvPicPr>
        <p:blipFill rotWithShape="1">
          <a:blip r:embed="rId3">
            <a:alphaModFix/>
          </a:blip>
          <a:srcRect l="-555" t="980" r="1349"/>
          <a:stretch/>
        </p:blipFill>
        <p:spPr>
          <a:xfrm>
            <a:off x="5801175" y="1249124"/>
            <a:ext cx="6685500" cy="6685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9" name="Google Shape;169;p18"/>
          <p:cNvSpPr/>
          <p:nvPr/>
        </p:nvSpPr>
        <p:spPr>
          <a:xfrm rot="10800000">
            <a:off x="0" y="3944787"/>
            <a:ext cx="5402723" cy="2786949"/>
          </a:xfrm>
          <a:custGeom>
            <a:avLst/>
            <a:gdLst/>
            <a:ahLst/>
            <a:cxnLst/>
            <a:rect l="l" t="t" r="r" b="b"/>
            <a:pathLst>
              <a:path w="8063363" h="4324894" extrusionOk="0">
                <a:moveTo>
                  <a:pt x="0" y="0"/>
                </a:moveTo>
                <a:lnTo>
                  <a:pt x="8063362" y="0"/>
                </a:lnTo>
                <a:lnTo>
                  <a:pt x="8063362" y="4324895"/>
                </a:lnTo>
                <a:lnTo>
                  <a:pt x="0" y="4324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0" name="Google Shape;170;p18"/>
          <p:cNvSpPr/>
          <p:nvPr/>
        </p:nvSpPr>
        <p:spPr>
          <a:xfrm rot="10800000">
            <a:off x="12802442" y="3251291"/>
            <a:ext cx="8063363" cy="4324894"/>
          </a:xfrm>
          <a:custGeom>
            <a:avLst/>
            <a:gdLst/>
            <a:ahLst/>
            <a:cxnLst/>
            <a:rect l="l" t="t" r="r" b="b"/>
            <a:pathLst>
              <a:path w="8063363" h="4324894" extrusionOk="0">
                <a:moveTo>
                  <a:pt x="0" y="0"/>
                </a:moveTo>
                <a:lnTo>
                  <a:pt x="8063363" y="0"/>
                </a:lnTo>
                <a:lnTo>
                  <a:pt x="8063363" y="4324894"/>
                </a:lnTo>
                <a:lnTo>
                  <a:pt x="0" y="4324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1" name="Google Shape;171;p18"/>
          <p:cNvSpPr/>
          <p:nvPr/>
        </p:nvSpPr>
        <p:spPr>
          <a:xfrm>
            <a:off x="1004315" y="4408963"/>
            <a:ext cx="4482952" cy="4645546"/>
          </a:xfrm>
          <a:custGeom>
            <a:avLst/>
            <a:gdLst/>
            <a:ahLst/>
            <a:cxnLst/>
            <a:rect l="l" t="t" r="r" b="b"/>
            <a:pathLst>
              <a:path w="4482952" h="4645546" extrusionOk="0">
                <a:moveTo>
                  <a:pt x="0" y="0"/>
                </a:moveTo>
                <a:lnTo>
                  <a:pt x="4482952" y="0"/>
                </a:lnTo>
                <a:lnTo>
                  <a:pt x="4482952" y="4645546"/>
                </a:lnTo>
                <a:lnTo>
                  <a:pt x="0" y="4645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2" name="Google Shape;172;p18"/>
          <p:cNvSpPr/>
          <p:nvPr/>
        </p:nvSpPr>
        <p:spPr>
          <a:xfrm>
            <a:off x="13303630" y="4408963"/>
            <a:ext cx="3955670" cy="4944587"/>
          </a:xfrm>
          <a:custGeom>
            <a:avLst/>
            <a:gdLst/>
            <a:ahLst/>
            <a:cxnLst/>
            <a:rect l="l" t="t" r="r" b="b"/>
            <a:pathLst>
              <a:path w="3955670" h="4944587" extrusionOk="0">
                <a:moveTo>
                  <a:pt x="0" y="0"/>
                </a:moveTo>
                <a:lnTo>
                  <a:pt x="3955670" y="0"/>
                </a:lnTo>
                <a:lnTo>
                  <a:pt x="3955670" y="4944587"/>
                </a:lnTo>
                <a:lnTo>
                  <a:pt x="0" y="4944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3" name="Google Shape;173;p18"/>
          <p:cNvSpPr txBox="1"/>
          <p:nvPr/>
        </p:nvSpPr>
        <p:spPr>
          <a:xfrm>
            <a:off x="10830007" y="5220548"/>
            <a:ext cx="3944869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Запланирована разработка дидактического материала: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 </a:t>
            </a:r>
          </a:p>
          <a:p>
            <a:pPr lvl="0" algn="just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изготовление памяток, буклетов по данной теме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. 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12255435" y="423823"/>
            <a:ext cx="5513817" cy="352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Запланирована консультативная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работа</a:t>
            </a: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. </a:t>
            </a:r>
            <a:r>
              <a:rPr lang="ru-RU" sz="2200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Беседы, консультации</a:t>
            </a: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: </a:t>
            </a:r>
          </a:p>
          <a:p>
            <a:pPr lvl="1" algn="just"/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-«Развитие физических качеств посредством ритмической гимнастики у детей дошкольного возраста»</a:t>
            </a:r>
          </a:p>
          <a:p>
            <a:pPr lvl="1" algn="just"/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-«Закрепление основных видов движений при проведении ритмической гимнастики»</a:t>
            </a:r>
          </a:p>
          <a:p>
            <a:pPr lvl="1" algn="just"/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-«Оздоровительное и воспитательное значение ритмических занятий</a:t>
            </a:r>
            <a:r>
              <a:rPr lang="ru-RU" sz="2200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»…</a:t>
            </a:r>
            <a:endParaRPr lang="ru-RU" sz="2200" dirty="0">
              <a:solidFill>
                <a:srgbClr val="4A4684"/>
              </a:solidFill>
              <a:latin typeface="Times New Roman" panose="02020603050405020304" pitchFamily="18" charset="0"/>
              <a:ea typeface="Ubuntu"/>
              <a:cs typeface="Times New Roman" panose="02020603050405020304" pitchFamily="18" charset="0"/>
              <a:sym typeface="Ubuntu"/>
            </a:endParaRPr>
          </a:p>
          <a:p>
            <a: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214148" y="623817"/>
            <a:ext cx="7533538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Работа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 с педагогами</a:t>
            </a:r>
            <a:endParaRPr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01175" y="7817420"/>
            <a:ext cx="6969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план мероприятий.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обсуждение сценариев детских утренников, праздников, развлечений согласно плану работы ДОУ. 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с воспитателями.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8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/>
          <p:nvPr/>
        </p:nvSpPr>
        <p:spPr>
          <a:xfrm>
            <a:off x="13737231" y="6869786"/>
            <a:ext cx="4550769" cy="3417214"/>
          </a:xfrm>
          <a:custGeom>
            <a:avLst/>
            <a:gdLst/>
            <a:ahLst/>
            <a:cxnLst/>
            <a:rect l="l" t="t" r="r" b="b"/>
            <a:pathLst>
              <a:path w="4550769" h="3417214" extrusionOk="0">
                <a:moveTo>
                  <a:pt x="0" y="0"/>
                </a:moveTo>
                <a:lnTo>
                  <a:pt x="4550769" y="0"/>
                </a:lnTo>
                <a:lnTo>
                  <a:pt x="4550769" y="3417214"/>
                </a:lnTo>
                <a:lnTo>
                  <a:pt x="0" y="3417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10" name="Google Shape;210;p20"/>
          <p:cNvPicPr preferRelativeResize="0"/>
          <p:nvPr/>
        </p:nvPicPr>
        <p:blipFill rotWithShape="1">
          <a:blip r:embed="rId4">
            <a:alphaModFix/>
          </a:blip>
          <a:srcRect t="975" b="974"/>
          <a:stretch/>
        </p:blipFill>
        <p:spPr>
          <a:xfrm>
            <a:off x="2598145" y="875949"/>
            <a:ext cx="4896495" cy="8535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20"/>
          <p:cNvGrpSpPr/>
          <p:nvPr/>
        </p:nvGrpSpPr>
        <p:grpSpPr>
          <a:xfrm>
            <a:off x="9604868" y="875949"/>
            <a:ext cx="351794" cy="372407"/>
            <a:chOff x="0" y="-47625"/>
            <a:chExt cx="812800" cy="860425"/>
          </a:xfrm>
        </p:grpSpPr>
        <p:sp>
          <p:nvSpPr>
            <p:cNvPr id="212" name="Google Shape;212;p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0BEF2"/>
            </a:solidFill>
            <a:ln>
              <a:noFill/>
            </a:ln>
          </p:spPr>
        </p:sp>
        <p:sp>
          <p:nvSpPr>
            <p:cNvPr id="213" name="Google Shape;213;p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20"/>
          <p:cNvGrpSpPr/>
          <p:nvPr/>
        </p:nvGrpSpPr>
        <p:grpSpPr>
          <a:xfrm>
            <a:off x="9604868" y="3500603"/>
            <a:ext cx="351794" cy="372407"/>
            <a:chOff x="0" y="-47625"/>
            <a:chExt cx="812800" cy="860425"/>
          </a:xfrm>
        </p:grpSpPr>
        <p:sp>
          <p:nvSpPr>
            <p:cNvPr id="215" name="Google Shape;215;p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3E2FC"/>
            </a:solidFill>
            <a:ln>
              <a:noFill/>
            </a:ln>
          </p:spPr>
        </p:sp>
        <p:sp>
          <p:nvSpPr>
            <p:cNvPr id="216" name="Google Shape;216;p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0"/>
          <p:cNvGrpSpPr/>
          <p:nvPr/>
        </p:nvGrpSpPr>
        <p:grpSpPr>
          <a:xfrm>
            <a:off x="9604868" y="5925428"/>
            <a:ext cx="351794" cy="372407"/>
            <a:chOff x="0" y="-47625"/>
            <a:chExt cx="812800" cy="860425"/>
          </a:xfrm>
        </p:grpSpPr>
        <p:sp>
          <p:nvSpPr>
            <p:cNvPr id="218" name="Google Shape;218;p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A87EC4"/>
            </a:solidFill>
            <a:ln>
              <a:noFill/>
            </a:ln>
          </p:spPr>
        </p:sp>
        <p:sp>
          <p:nvSpPr>
            <p:cNvPr id="219" name="Google Shape;219;p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20"/>
          <p:cNvSpPr txBox="1"/>
          <p:nvPr/>
        </p:nvSpPr>
        <p:spPr>
          <a:xfrm>
            <a:off x="10178694" y="6966851"/>
            <a:ext cx="559179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/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Работа с родителями по вопросам организации праздников, выступлений (согласно плану работы) «День матери</a:t>
            </a:r>
            <a:r>
              <a:rPr lang="ru-RU" sz="2200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», «</a:t>
            </a: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23 февраля</a:t>
            </a:r>
            <a:r>
              <a:rPr lang="ru-RU" sz="2200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», </a:t>
            </a: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«8 марта</a:t>
            </a:r>
            <a:r>
              <a:rPr lang="ru-RU" sz="2200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»…</a:t>
            </a:r>
            <a:endParaRPr lang="ru-RU" sz="2200" dirty="0">
              <a:solidFill>
                <a:srgbClr val="4A4684"/>
              </a:solidFill>
              <a:latin typeface="Times New Roman" panose="02020603050405020304" pitchFamily="18" charset="0"/>
              <a:ea typeface="Ubuntu"/>
              <a:cs typeface="Times New Roman" panose="02020603050405020304" pitchFamily="18" charset="0"/>
              <a:sym typeface="Ubuntu"/>
            </a:endParaRPr>
          </a:p>
          <a:p>
            <a:pPr lvl="1"/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Помощь родителей в приобретении и изготовлении пособий, реквизита и </a:t>
            </a:r>
            <a:r>
              <a:rPr lang="ru-RU" sz="2200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др.</a:t>
            </a:r>
            <a:endParaRPr lang="ru-RU" sz="2200" dirty="0">
              <a:solidFill>
                <a:srgbClr val="4A4684"/>
              </a:solidFill>
              <a:latin typeface="Times New Roman" panose="02020603050405020304" pitchFamily="18" charset="0"/>
              <a:ea typeface="Ubuntu"/>
              <a:cs typeface="Times New Roman" panose="02020603050405020304" pitchFamily="18" charset="0"/>
              <a:sym typeface="Ubuntu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15407237" y="5483459"/>
            <a:ext cx="1774500" cy="2490526"/>
          </a:xfrm>
          <a:custGeom>
            <a:avLst/>
            <a:gdLst/>
            <a:ahLst/>
            <a:cxnLst/>
            <a:rect l="l" t="t" r="r" b="b"/>
            <a:pathLst>
              <a:path w="1774500" h="2490526" extrusionOk="0">
                <a:moveTo>
                  <a:pt x="0" y="0"/>
                </a:moveTo>
                <a:lnTo>
                  <a:pt x="1774500" y="0"/>
                </a:lnTo>
                <a:lnTo>
                  <a:pt x="1774500" y="2490526"/>
                </a:lnTo>
                <a:lnTo>
                  <a:pt x="0" y="2490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2" name="Google Shape;222;p20"/>
          <p:cNvSpPr txBox="1"/>
          <p:nvPr/>
        </p:nvSpPr>
        <p:spPr>
          <a:xfrm rot="-5400000">
            <a:off x="-3460330" y="4283902"/>
            <a:ext cx="942820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Работа с родителями</a:t>
            </a:r>
            <a:endParaRPr sz="1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20"/>
          <p:cNvSpPr txBox="1"/>
          <p:nvPr/>
        </p:nvSpPr>
        <p:spPr>
          <a:xfrm>
            <a:off x="10201770" y="1536156"/>
            <a:ext cx="7788029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«Одежда ребенка на занятиях ритмикой»</a:t>
            </a:r>
          </a:p>
          <a:p>
            <a:pPr lvl="1">
              <a:lnSpc>
                <a:spcPct val="140000"/>
              </a:lnSpc>
            </a:pP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«Все о ритмике»</a:t>
            </a:r>
          </a:p>
          <a:p>
            <a:pPr lvl="1">
              <a:lnSpc>
                <a:spcPct val="140000"/>
              </a:lnSpc>
            </a:pP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«Первые ритмы</a:t>
            </a:r>
            <a:r>
              <a:rPr lang="ru-RU" sz="2200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»</a:t>
            </a:r>
            <a:endParaRPr lang="ru-RU" sz="2200" dirty="0">
              <a:solidFill>
                <a:srgbClr val="4A4684"/>
              </a:solidFill>
              <a:latin typeface="Times New Roman" panose="02020603050405020304" pitchFamily="18" charset="0"/>
              <a:ea typeface="Ubuntu"/>
              <a:cs typeface="Times New Roman" panose="02020603050405020304" pitchFamily="18" charset="0"/>
              <a:sym typeface="Ubuntu"/>
            </a:endParaRPr>
          </a:p>
        </p:txBody>
      </p:sp>
      <p:sp>
        <p:nvSpPr>
          <p:cNvPr id="224" name="Google Shape;224;p20"/>
          <p:cNvSpPr txBox="1"/>
          <p:nvPr/>
        </p:nvSpPr>
        <p:spPr>
          <a:xfrm>
            <a:off x="10201770" y="4038306"/>
            <a:ext cx="5591798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Выступления на родительских собраниях </a:t>
            </a:r>
          </a:p>
          <a:p>
            <a:pPr lvl="1">
              <a:lnSpc>
                <a:spcPct val="140000"/>
              </a:lnSpc>
            </a:pP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Доклад-презентация: </a:t>
            </a:r>
          </a:p>
          <a:p>
            <a:pPr lvl="1">
              <a:lnSpc>
                <a:spcPct val="140000"/>
              </a:lnSpc>
            </a:pP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«Ритмические занятия в детском саду»</a:t>
            </a:r>
          </a:p>
        </p:txBody>
      </p:sp>
      <p:sp>
        <p:nvSpPr>
          <p:cNvPr id="225" name="Google Shape;225;p20"/>
          <p:cNvSpPr txBox="1"/>
          <p:nvPr/>
        </p:nvSpPr>
        <p:spPr>
          <a:xfrm>
            <a:off x="10178694" y="863753"/>
            <a:ext cx="7540894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2800" b="1" dirty="0">
                <a:solidFill>
                  <a:srgbClr val="4A4684"/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Консультации и индивидуальные беседы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10289906" y="3476998"/>
            <a:ext cx="6366724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2800" b="1" dirty="0">
                <a:solidFill>
                  <a:srgbClr val="4A4684"/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Родительские собрания.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10201770" y="5866948"/>
            <a:ext cx="520546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800" b="1" dirty="0">
                <a:solidFill>
                  <a:srgbClr val="4A4684"/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Совместные праздники и развлечения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8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5"/>
          <p:cNvGrpSpPr/>
          <p:nvPr/>
        </p:nvGrpSpPr>
        <p:grpSpPr>
          <a:xfrm>
            <a:off x="123568" y="1244230"/>
            <a:ext cx="17756660" cy="9117110"/>
            <a:chOff x="0" y="-1165217"/>
            <a:chExt cx="5057790" cy="2487687"/>
          </a:xfrm>
        </p:grpSpPr>
        <p:sp>
          <p:nvSpPr>
            <p:cNvPr id="115" name="Google Shape;115;p15"/>
            <p:cNvSpPr/>
            <p:nvPr/>
          </p:nvSpPr>
          <p:spPr>
            <a:xfrm>
              <a:off x="0" y="0"/>
              <a:ext cx="5057790" cy="1322470"/>
            </a:xfrm>
            <a:custGeom>
              <a:avLst/>
              <a:gdLst/>
              <a:ahLst/>
              <a:cxnLst/>
              <a:rect l="l" t="t" r="r" b="b"/>
              <a:pathLst>
                <a:path w="5057790" h="1322470" extrusionOk="0">
                  <a:moveTo>
                    <a:pt x="0" y="0"/>
                  </a:moveTo>
                  <a:lnTo>
                    <a:pt x="5057790" y="0"/>
                  </a:lnTo>
                  <a:lnTo>
                    <a:pt x="5057790" y="1322470"/>
                  </a:lnTo>
                  <a:lnTo>
                    <a:pt x="0" y="1322470"/>
                  </a:lnTo>
                  <a:lnTo>
                    <a:pt x="0" y="0"/>
                  </a:lnTo>
                </a:path>
              </a:pathLst>
            </a:custGeom>
            <a:solidFill>
              <a:srgbClr val="E9F1FC"/>
            </a:solidFill>
            <a:ln>
              <a:noFill/>
            </a:ln>
          </p:spPr>
        </p:sp>
        <p:sp>
          <p:nvSpPr>
            <p:cNvPr id="116" name="Google Shape;116;p15"/>
            <p:cNvSpPr txBox="1"/>
            <p:nvPr/>
          </p:nvSpPr>
          <p:spPr>
            <a:xfrm>
              <a:off x="1463722" y="-1165217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15"/>
          <p:cNvSpPr/>
          <p:nvPr/>
        </p:nvSpPr>
        <p:spPr>
          <a:xfrm flipH="1">
            <a:off x="864577" y="3082374"/>
            <a:ext cx="4662259" cy="2924508"/>
          </a:xfrm>
          <a:custGeom>
            <a:avLst/>
            <a:gdLst/>
            <a:ahLst/>
            <a:cxnLst/>
            <a:rect l="l" t="t" r="r" b="b"/>
            <a:pathLst>
              <a:path w="4662259" h="2924508" extrusionOk="0">
                <a:moveTo>
                  <a:pt x="4662258" y="0"/>
                </a:moveTo>
                <a:lnTo>
                  <a:pt x="0" y="0"/>
                </a:lnTo>
                <a:lnTo>
                  <a:pt x="0" y="2924508"/>
                </a:lnTo>
                <a:lnTo>
                  <a:pt x="4662258" y="2924508"/>
                </a:lnTo>
                <a:lnTo>
                  <a:pt x="466225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8" name="Google Shape;118;p15"/>
          <p:cNvSpPr/>
          <p:nvPr/>
        </p:nvSpPr>
        <p:spPr>
          <a:xfrm rot="10800000">
            <a:off x="8157317" y="2055537"/>
            <a:ext cx="2056244" cy="2053673"/>
          </a:xfrm>
          <a:custGeom>
            <a:avLst/>
            <a:gdLst/>
            <a:ahLst/>
            <a:cxnLst/>
            <a:rect l="l" t="t" r="r" b="b"/>
            <a:pathLst>
              <a:path w="2056244" h="2053673" extrusionOk="0">
                <a:moveTo>
                  <a:pt x="0" y="0"/>
                </a:moveTo>
                <a:lnTo>
                  <a:pt x="2056244" y="0"/>
                </a:lnTo>
                <a:lnTo>
                  <a:pt x="2056244" y="2053673"/>
                </a:lnTo>
                <a:lnTo>
                  <a:pt x="0" y="2053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9" name="Google Shape;119;p15"/>
          <p:cNvSpPr txBox="1"/>
          <p:nvPr/>
        </p:nvSpPr>
        <p:spPr>
          <a:xfrm>
            <a:off x="1028699" y="742056"/>
            <a:ext cx="12279527" cy="137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199" b="1" i="0" u="none" strike="noStrike" cap="none" dirty="0" smtClean="0">
                <a:solidFill>
                  <a:srgbClr val="C4A7DB"/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САМОРЕАЛИЗАЦИЯ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916633" y="6599639"/>
            <a:ext cx="343922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ГМО </a:t>
            </a:r>
            <a:endParaRPr sz="300" dirty="0">
              <a:solidFill>
                <a:srgbClr val="7030A0"/>
              </a:solidFill>
              <a:latin typeface="Times New Roman" panose="02020603050405020304" pitchFamily="18" charset="0"/>
              <a:ea typeface="Gamja Flower"/>
              <a:cs typeface="Times New Roman" panose="02020603050405020304" pitchFamily="18" charset="0"/>
              <a:sym typeface="Gamja Flower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864576" y="6500775"/>
            <a:ext cx="569686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педсоветах, методических совещаниях. 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3823021" y="6661194"/>
            <a:ext cx="310573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Повышение квалификации</a:t>
            </a:r>
            <a:endParaRPr sz="200" b="1" dirty="0">
              <a:solidFill>
                <a:srgbClr val="7030A0"/>
              </a:solidFill>
              <a:latin typeface="Times New Roman" panose="02020603050405020304" pitchFamily="18" charset="0"/>
              <a:ea typeface="Gamja Flower"/>
              <a:cs typeface="Times New Roman" panose="02020603050405020304" pitchFamily="18" charset="0"/>
              <a:sym typeface="Gamja Flower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1127554" y="7741186"/>
            <a:ext cx="531031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-«Музыкальные игры на занятиях физической культурой »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-«Особенности организации и проведения ритмических упражнений »</a:t>
            </a:r>
            <a:endParaRPr sz="11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7461673" y="7589259"/>
            <a:ext cx="4349144" cy="164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из опыта работы «Создание условий для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ритмических занятий в детском саду».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11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13411645" y="7673897"/>
            <a:ext cx="403609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вебинарах. 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сертификатов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13561" y="1244230"/>
            <a:ext cx="7938515" cy="497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8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3"/>
          <p:cNvSpPr/>
          <p:nvPr/>
        </p:nvSpPr>
        <p:spPr>
          <a:xfrm rot="2907107">
            <a:off x="-404551" y="-323602"/>
            <a:ext cx="6029828" cy="6085147"/>
          </a:xfrm>
          <a:custGeom>
            <a:avLst/>
            <a:gdLst/>
            <a:ahLst/>
            <a:cxnLst/>
            <a:rect l="l" t="t" r="r" b="b"/>
            <a:pathLst>
              <a:path w="6029828" h="6085147" extrusionOk="0">
                <a:moveTo>
                  <a:pt x="0" y="0"/>
                </a:moveTo>
                <a:lnTo>
                  <a:pt x="6029828" y="0"/>
                </a:lnTo>
                <a:lnTo>
                  <a:pt x="6029828" y="6085147"/>
                </a:lnTo>
                <a:lnTo>
                  <a:pt x="0" y="6085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9" name="Google Shape;459;p33"/>
          <p:cNvSpPr/>
          <p:nvPr/>
        </p:nvSpPr>
        <p:spPr>
          <a:xfrm rot="-4633858">
            <a:off x="12170590" y="242242"/>
            <a:ext cx="6569245" cy="6629514"/>
          </a:xfrm>
          <a:custGeom>
            <a:avLst/>
            <a:gdLst/>
            <a:ahLst/>
            <a:cxnLst/>
            <a:rect l="l" t="t" r="r" b="b"/>
            <a:pathLst>
              <a:path w="6569245" h="6629514" extrusionOk="0">
                <a:moveTo>
                  <a:pt x="0" y="0"/>
                </a:moveTo>
                <a:lnTo>
                  <a:pt x="6569246" y="0"/>
                </a:lnTo>
                <a:lnTo>
                  <a:pt x="6569246" y="6629514"/>
                </a:lnTo>
                <a:lnTo>
                  <a:pt x="0" y="6629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4" name="Google Shape;464;p33"/>
          <p:cNvSpPr/>
          <p:nvPr/>
        </p:nvSpPr>
        <p:spPr>
          <a:xfrm>
            <a:off x="6497147" y="4527564"/>
            <a:ext cx="5643766" cy="5500106"/>
          </a:xfrm>
          <a:custGeom>
            <a:avLst/>
            <a:gdLst/>
            <a:ahLst/>
            <a:cxnLst/>
            <a:rect l="l" t="t" r="r" b="b"/>
            <a:pathLst>
              <a:path w="5643766" h="5500106" extrusionOk="0">
                <a:moveTo>
                  <a:pt x="0" y="0"/>
                </a:moveTo>
                <a:lnTo>
                  <a:pt x="5643766" y="0"/>
                </a:lnTo>
                <a:lnTo>
                  <a:pt x="5643766" y="5500106"/>
                </a:lnTo>
                <a:lnTo>
                  <a:pt x="0" y="5500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0" name="Google Shape;460;p33"/>
          <p:cNvSpPr txBox="1"/>
          <p:nvPr/>
        </p:nvSpPr>
        <p:spPr>
          <a:xfrm>
            <a:off x="4987451" y="2422373"/>
            <a:ext cx="8313000" cy="421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200" b="0" i="0" u="none" strike="noStrike" cap="none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Спасибо 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200" b="0" i="0" u="none" strike="noStrike" cap="none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за внимание</a:t>
            </a:r>
            <a:endParaRPr sz="11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2" name="Google Shape;462;p33"/>
          <p:cNvSpPr/>
          <p:nvPr/>
        </p:nvSpPr>
        <p:spPr>
          <a:xfrm flipH="1">
            <a:off x="1856603" y="3661993"/>
            <a:ext cx="3872953" cy="5727102"/>
          </a:xfrm>
          <a:custGeom>
            <a:avLst/>
            <a:gdLst/>
            <a:ahLst/>
            <a:cxnLst/>
            <a:rect l="l" t="t" r="r" b="b"/>
            <a:pathLst>
              <a:path w="3872953" h="5727102" extrusionOk="0">
                <a:moveTo>
                  <a:pt x="3872953" y="0"/>
                </a:moveTo>
                <a:lnTo>
                  <a:pt x="0" y="0"/>
                </a:lnTo>
                <a:lnTo>
                  <a:pt x="0" y="5727103"/>
                </a:lnTo>
                <a:lnTo>
                  <a:pt x="3872953" y="5727103"/>
                </a:lnTo>
                <a:lnTo>
                  <a:pt x="387295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3" name="Google Shape;463;p33"/>
          <p:cNvSpPr/>
          <p:nvPr/>
        </p:nvSpPr>
        <p:spPr>
          <a:xfrm>
            <a:off x="12140913" y="4162480"/>
            <a:ext cx="5118386" cy="5430648"/>
          </a:xfrm>
          <a:custGeom>
            <a:avLst/>
            <a:gdLst/>
            <a:ahLst/>
            <a:cxnLst/>
            <a:rect l="l" t="t" r="r" b="b"/>
            <a:pathLst>
              <a:path w="5118386" h="5430648" extrusionOk="0">
                <a:moveTo>
                  <a:pt x="0" y="0"/>
                </a:moveTo>
                <a:lnTo>
                  <a:pt x="5118386" y="0"/>
                </a:lnTo>
                <a:lnTo>
                  <a:pt x="5118386" y="5430648"/>
                </a:lnTo>
                <a:lnTo>
                  <a:pt x="0" y="5430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8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12868822" y="6548589"/>
            <a:ext cx="4580978" cy="3321209"/>
          </a:xfrm>
          <a:custGeom>
            <a:avLst/>
            <a:gdLst/>
            <a:ahLst/>
            <a:cxnLst/>
            <a:rect l="l" t="t" r="r" b="b"/>
            <a:pathLst>
              <a:path w="4580978" h="3321209" extrusionOk="0">
                <a:moveTo>
                  <a:pt x="0" y="0"/>
                </a:moveTo>
                <a:lnTo>
                  <a:pt x="4580978" y="0"/>
                </a:lnTo>
                <a:lnTo>
                  <a:pt x="4580978" y="3321210"/>
                </a:lnTo>
                <a:lnTo>
                  <a:pt x="0" y="3321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-2538822" y="234677"/>
            <a:ext cx="3567522" cy="3295498"/>
          </a:xfrm>
          <a:custGeom>
            <a:avLst/>
            <a:gdLst/>
            <a:ahLst/>
            <a:cxnLst/>
            <a:rect l="l" t="t" r="r" b="b"/>
            <a:pathLst>
              <a:path w="3567522" h="3295498" extrusionOk="0">
                <a:moveTo>
                  <a:pt x="0" y="0"/>
                </a:moveTo>
                <a:lnTo>
                  <a:pt x="3567522" y="0"/>
                </a:lnTo>
                <a:lnTo>
                  <a:pt x="3567522" y="3295498"/>
                </a:lnTo>
                <a:lnTo>
                  <a:pt x="0" y="3295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5000"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16998171" y="234677"/>
            <a:ext cx="3567522" cy="3295498"/>
          </a:xfrm>
          <a:custGeom>
            <a:avLst/>
            <a:gdLst/>
            <a:ahLst/>
            <a:cxnLst/>
            <a:rect l="l" t="t" r="r" b="b"/>
            <a:pathLst>
              <a:path w="3567522" h="3295498" extrusionOk="0">
                <a:moveTo>
                  <a:pt x="0" y="0"/>
                </a:moveTo>
                <a:lnTo>
                  <a:pt x="3567522" y="0"/>
                </a:lnTo>
                <a:lnTo>
                  <a:pt x="3567522" y="3295498"/>
                </a:lnTo>
                <a:lnTo>
                  <a:pt x="0" y="3295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5000"/>
            </a:blip>
            <a:stretch>
              <a:fillRect/>
            </a:stretch>
          </a:blipFill>
          <a:ln>
            <a:noFill/>
          </a:ln>
        </p:spPr>
      </p:sp>
      <p:sp>
        <p:nvSpPr>
          <p:cNvPr id="103" name="Google Shape;103;p14"/>
          <p:cNvSpPr txBox="1"/>
          <p:nvPr/>
        </p:nvSpPr>
        <p:spPr>
          <a:xfrm>
            <a:off x="926782" y="259249"/>
            <a:ext cx="16523018" cy="298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99" b="0" i="0" u="none" strike="noStrike" cap="none" dirty="0" smtClean="0">
                <a:solidFill>
                  <a:srgbClr val="C4A7DB"/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Ритмические занятия в детском саду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882502" y="4185754"/>
            <a:ext cx="3603001" cy="284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повысить свой теоретический, научно-методический уровень, систематизировать и расширить свои знания в области ритмических занятий.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882502" y="3244425"/>
            <a:ext cx="360300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Цель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251622" y="4185754"/>
            <a:ext cx="6927187" cy="487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ctr">
              <a:lnSpc>
                <a:spcPct val="120000"/>
              </a:lnSpc>
              <a:buAutoNum type="arabicPeriod"/>
            </a:pPr>
            <a:r>
              <a:rPr lang="ru-RU" sz="2200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Изучить </a:t>
            </a: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и систематизировать достижения педагогической науки по теме</a:t>
            </a:r>
            <a:r>
              <a:rPr lang="ru-RU" sz="2200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.</a:t>
            </a:r>
          </a:p>
          <a:p>
            <a:pPr marL="457200" lvl="0" indent="-457200" algn="ctr">
              <a:lnSpc>
                <a:spcPct val="120000"/>
              </a:lnSpc>
              <a:buAutoNum type="arabicPeriod"/>
            </a:pPr>
            <a:endParaRPr lang="ru-RU" sz="2200" dirty="0">
              <a:solidFill>
                <a:srgbClr val="4A4684"/>
              </a:solidFill>
              <a:latin typeface="Times New Roman" panose="02020603050405020304" pitchFamily="18" charset="0"/>
              <a:ea typeface="Ubuntu"/>
              <a:cs typeface="Times New Roman" panose="02020603050405020304" pitchFamily="18" charset="0"/>
              <a:sym typeface="Ubuntu"/>
            </a:endParaRPr>
          </a:p>
          <a:p>
            <a:pPr lvl="0" algn="ctr">
              <a:lnSpc>
                <a:spcPct val="120000"/>
              </a:lnSpc>
            </a:pP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2. Повысить собственный уровень знаний путём изучения методической литературы, новинок программно–методического обеспечения, интернет - ресурсов по применению ритмических занятий в ДОУ</a:t>
            </a:r>
            <a:r>
              <a:rPr lang="ru-RU" sz="2200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.</a:t>
            </a:r>
          </a:p>
          <a:p>
            <a:pPr lvl="0" algn="ctr">
              <a:lnSpc>
                <a:spcPct val="120000"/>
              </a:lnSpc>
            </a:pPr>
            <a:endParaRPr lang="ru-RU" sz="2200" dirty="0">
              <a:solidFill>
                <a:srgbClr val="4A4684"/>
              </a:solidFill>
              <a:latin typeface="Times New Roman" panose="02020603050405020304" pitchFamily="18" charset="0"/>
              <a:ea typeface="Ubuntu"/>
              <a:cs typeface="Times New Roman" panose="02020603050405020304" pitchFamily="18" charset="0"/>
              <a:sym typeface="Ubuntu"/>
            </a:endParaRPr>
          </a:p>
          <a:p>
            <a:pPr lvl="0" algn="ctr">
              <a:lnSpc>
                <a:spcPct val="120000"/>
              </a:lnSpc>
            </a:pPr>
            <a:r>
              <a:rPr lang="ru-RU" sz="2200" dirty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3. Создать условия и обстановку, благоприятные для вовлечения ребенка в двигательно-игровую деятельность через применение ритмики на занятиях физической культурой.</a:t>
            </a:r>
          </a:p>
        </p:txBody>
      </p:sp>
      <p:sp>
        <p:nvSpPr>
          <p:cNvPr id="107" name="Google Shape;107;p14"/>
          <p:cNvSpPr txBox="1"/>
          <p:nvPr/>
        </p:nvSpPr>
        <p:spPr>
          <a:xfrm>
            <a:off x="6890742" y="3244425"/>
            <a:ext cx="514130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Задачи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3201687" y="4185754"/>
            <a:ext cx="40575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Тема самообразования планируется на 2023 – 2026 года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12659843" y="3244425"/>
            <a:ext cx="514130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Сроки</a:t>
            </a:r>
            <a:r>
              <a:rPr lang="ru-RU" sz="3000" b="1" i="0" u="none" strike="noStrike" cap="none" dirty="0" smtClean="0">
                <a:solidFill>
                  <a:srgbClr val="4A4684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8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234778" y="3991233"/>
            <a:ext cx="17842518" cy="5918886"/>
            <a:chOff x="0" y="-47625"/>
            <a:chExt cx="5057790" cy="1722738"/>
          </a:xfrm>
        </p:grpSpPr>
        <p:sp>
          <p:nvSpPr>
            <p:cNvPr id="151" name="Google Shape;151;p17"/>
            <p:cNvSpPr/>
            <p:nvPr/>
          </p:nvSpPr>
          <p:spPr>
            <a:xfrm>
              <a:off x="0" y="0"/>
              <a:ext cx="5057790" cy="1675113"/>
            </a:xfrm>
            <a:custGeom>
              <a:avLst/>
              <a:gdLst/>
              <a:ahLst/>
              <a:cxnLst/>
              <a:rect l="l" t="t" r="r" b="b"/>
              <a:pathLst>
                <a:path w="5057790" h="1675113" extrusionOk="0">
                  <a:moveTo>
                    <a:pt x="0" y="0"/>
                  </a:moveTo>
                  <a:lnTo>
                    <a:pt x="5057790" y="0"/>
                  </a:lnTo>
                  <a:lnTo>
                    <a:pt x="5057790" y="1675113"/>
                  </a:lnTo>
                  <a:lnTo>
                    <a:pt x="0" y="1675113"/>
                  </a:lnTo>
                  <a:lnTo>
                    <a:pt x="0" y="0"/>
                  </a:lnTo>
                </a:path>
              </a:pathLst>
            </a:custGeom>
            <a:solidFill>
              <a:srgbClr val="E9F1FC"/>
            </a:solidFill>
            <a:ln>
              <a:noFill/>
            </a:ln>
          </p:spPr>
        </p:sp>
        <p:sp>
          <p:nvSpPr>
            <p:cNvPr id="152" name="Google Shape;152;p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7"/>
          <p:cNvSpPr/>
          <p:nvPr/>
        </p:nvSpPr>
        <p:spPr>
          <a:xfrm rot="-1970401">
            <a:off x="12026771" y="752344"/>
            <a:ext cx="5507695" cy="3625065"/>
          </a:xfrm>
          <a:custGeom>
            <a:avLst/>
            <a:gdLst/>
            <a:ahLst/>
            <a:cxnLst/>
            <a:rect l="l" t="t" r="r" b="b"/>
            <a:pathLst>
              <a:path w="5507695" h="3625065" extrusionOk="0">
                <a:moveTo>
                  <a:pt x="0" y="0"/>
                </a:moveTo>
                <a:lnTo>
                  <a:pt x="5507695" y="0"/>
                </a:lnTo>
                <a:lnTo>
                  <a:pt x="5507695" y="3625065"/>
                </a:lnTo>
                <a:lnTo>
                  <a:pt x="0" y="3625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53" name="Google Shape;153;p17"/>
          <p:cNvGrpSpPr/>
          <p:nvPr/>
        </p:nvGrpSpPr>
        <p:grpSpPr>
          <a:xfrm>
            <a:off x="2942624" y="6221821"/>
            <a:ext cx="12402752" cy="5894155"/>
            <a:chOff x="0" y="0"/>
            <a:chExt cx="1549987" cy="736600"/>
          </a:xfrm>
        </p:grpSpPr>
        <p:sp>
          <p:nvSpPr>
            <p:cNvPr id="154" name="Google Shape;154;p17"/>
            <p:cNvSpPr/>
            <p:nvPr/>
          </p:nvSpPr>
          <p:spPr>
            <a:xfrm>
              <a:off x="0" y="0"/>
              <a:ext cx="1549987" cy="280569"/>
            </a:xfrm>
            <a:custGeom>
              <a:avLst/>
              <a:gdLst/>
              <a:ahLst/>
              <a:cxnLst/>
              <a:rect l="l" t="t" r="r" b="b"/>
              <a:pathLst>
                <a:path w="1549987" h="280569" extrusionOk="0">
                  <a:moveTo>
                    <a:pt x="774994" y="0"/>
                  </a:moveTo>
                  <a:cubicBezTo>
                    <a:pt x="346977" y="0"/>
                    <a:pt x="0" y="62808"/>
                    <a:pt x="0" y="140284"/>
                  </a:cubicBezTo>
                  <a:cubicBezTo>
                    <a:pt x="0" y="217761"/>
                    <a:pt x="346977" y="280569"/>
                    <a:pt x="774994" y="280569"/>
                  </a:cubicBezTo>
                  <a:cubicBezTo>
                    <a:pt x="1203011" y="280569"/>
                    <a:pt x="1549987" y="217761"/>
                    <a:pt x="1549987" y="140284"/>
                  </a:cubicBezTo>
                  <a:cubicBezTo>
                    <a:pt x="1549987" y="62808"/>
                    <a:pt x="1203011" y="0"/>
                    <a:pt x="774994" y="0"/>
                  </a:cubicBezTo>
                </a:path>
              </a:pathLst>
            </a:custGeom>
            <a:solidFill>
              <a:srgbClr val="B4C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7"/>
          <p:cNvSpPr/>
          <p:nvPr/>
        </p:nvSpPr>
        <p:spPr>
          <a:xfrm>
            <a:off x="2121082" y="3406961"/>
            <a:ext cx="4073490" cy="4757360"/>
          </a:xfrm>
          <a:custGeom>
            <a:avLst/>
            <a:gdLst/>
            <a:ahLst/>
            <a:cxnLst/>
            <a:rect l="l" t="t" r="r" b="b"/>
            <a:pathLst>
              <a:path w="4073490" h="4757360" extrusionOk="0">
                <a:moveTo>
                  <a:pt x="0" y="0"/>
                </a:moveTo>
                <a:lnTo>
                  <a:pt x="4073490" y="0"/>
                </a:lnTo>
                <a:lnTo>
                  <a:pt x="4073490" y="4757360"/>
                </a:lnTo>
                <a:lnTo>
                  <a:pt x="0" y="475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13006135" y="2989651"/>
            <a:ext cx="2977729" cy="5591979"/>
          </a:xfrm>
          <a:custGeom>
            <a:avLst/>
            <a:gdLst/>
            <a:ahLst/>
            <a:cxnLst/>
            <a:rect l="l" t="t" r="r" b="b"/>
            <a:pathLst>
              <a:path w="2977729" h="5591979" extrusionOk="0">
                <a:moveTo>
                  <a:pt x="0" y="0"/>
                </a:moveTo>
                <a:lnTo>
                  <a:pt x="2977729" y="0"/>
                </a:lnTo>
                <a:lnTo>
                  <a:pt x="2977729" y="5591979"/>
                </a:lnTo>
                <a:lnTo>
                  <a:pt x="0" y="5591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9" name="Google Shape;159;p17"/>
          <p:cNvSpPr txBox="1"/>
          <p:nvPr/>
        </p:nvSpPr>
        <p:spPr>
          <a:xfrm>
            <a:off x="6194572" y="3651600"/>
            <a:ext cx="6042454" cy="52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работа: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план, 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система, 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прогнозированы результаты.</a:t>
            </a:r>
          </a:p>
          <a:p>
            <a:pPr algn="ctr"/>
            <a:endParaRPr lang="ru-RU" sz="3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Изучена методическая литература и интернет – ресурсы по теме.</a:t>
            </a: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60" name="Google Shape;160;p17"/>
          <p:cNvSpPr/>
          <p:nvPr/>
        </p:nvSpPr>
        <p:spPr>
          <a:xfrm rot="-1677269">
            <a:off x="367051" y="575789"/>
            <a:ext cx="5482492" cy="2930641"/>
          </a:xfrm>
          <a:custGeom>
            <a:avLst/>
            <a:gdLst/>
            <a:ahLst/>
            <a:cxnLst/>
            <a:rect l="l" t="t" r="r" b="b"/>
            <a:pathLst>
              <a:path w="5482492" h="2930641" extrusionOk="0">
                <a:moveTo>
                  <a:pt x="0" y="0"/>
                </a:moveTo>
                <a:lnTo>
                  <a:pt x="5482493" y="0"/>
                </a:lnTo>
                <a:lnTo>
                  <a:pt x="5482493" y="2930642"/>
                </a:lnTo>
                <a:lnTo>
                  <a:pt x="0" y="2930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421025" y="717614"/>
            <a:ext cx="15890789" cy="11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8001"/>
              </a:lnSpc>
            </a:pPr>
            <a:r>
              <a:rPr lang="ru-RU" sz="6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Определение </a:t>
            </a:r>
            <a:r>
              <a:rPr lang="ru-RU" sz="6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цели и </a:t>
            </a:r>
            <a:r>
              <a:rPr lang="ru-RU" sz="6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задач</a:t>
            </a:r>
            <a:r>
              <a:rPr lang="ru-RU" sz="6600" dirty="0" smtClean="0">
                <a:solidFill>
                  <a:srgbClr val="C4A7DB"/>
                </a:solidFill>
                <a:latin typeface="Gamja Flower"/>
                <a:ea typeface="Gamja Flower"/>
                <a:cs typeface="Gamja Flower"/>
                <a:sym typeface="Gamja Flower"/>
              </a:rPr>
              <a:t>.</a:t>
            </a:r>
            <a:endParaRPr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8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/>
          <p:nvPr/>
        </p:nvSpPr>
        <p:spPr>
          <a:xfrm>
            <a:off x="17259300" y="7820961"/>
            <a:ext cx="2669595" cy="2466039"/>
          </a:xfrm>
          <a:custGeom>
            <a:avLst/>
            <a:gdLst/>
            <a:ahLst/>
            <a:cxnLst/>
            <a:rect l="l" t="t" r="r" b="b"/>
            <a:pathLst>
              <a:path w="2669595" h="2466039" extrusionOk="0">
                <a:moveTo>
                  <a:pt x="0" y="0"/>
                </a:moveTo>
                <a:lnTo>
                  <a:pt x="2669595" y="0"/>
                </a:lnTo>
                <a:lnTo>
                  <a:pt x="2669595" y="2466039"/>
                </a:lnTo>
                <a:lnTo>
                  <a:pt x="0" y="2466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/>
            </a:stretch>
          </a:blipFill>
          <a:ln>
            <a:noFill/>
          </a:ln>
        </p:spPr>
      </p:sp>
      <p:sp>
        <p:nvSpPr>
          <p:cNvPr id="252" name="Google Shape;252;p22"/>
          <p:cNvSpPr txBox="1"/>
          <p:nvPr/>
        </p:nvSpPr>
        <p:spPr>
          <a:xfrm rot="-5400000">
            <a:off x="500590" y="1083202"/>
            <a:ext cx="2708910" cy="163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 dirty="0" smtClean="0">
                <a:solidFill>
                  <a:srgbClr val="F4C5E2"/>
                </a:solidFill>
                <a:latin typeface="Gamja Flower"/>
                <a:ea typeface="Gamja Flower"/>
                <a:cs typeface="Gamja Flower"/>
                <a:sym typeface="Gamja Flower"/>
              </a:rPr>
              <a:t>20</a:t>
            </a:r>
            <a:r>
              <a:rPr lang="ru-RU" sz="9000" b="0" i="0" u="none" strike="noStrike" cap="none" dirty="0" smtClean="0">
                <a:solidFill>
                  <a:srgbClr val="F4C5E2"/>
                </a:solidFill>
                <a:latin typeface="Gamja Flower"/>
                <a:ea typeface="Gamja Flower"/>
                <a:cs typeface="Gamja Flower"/>
                <a:sym typeface="Gamja Flower"/>
              </a:rPr>
              <a:t>24</a:t>
            </a:r>
            <a:endParaRPr dirty="0"/>
          </a:p>
        </p:txBody>
      </p:sp>
      <p:sp>
        <p:nvSpPr>
          <p:cNvPr id="253" name="Google Shape;253;p22"/>
          <p:cNvSpPr txBox="1"/>
          <p:nvPr/>
        </p:nvSpPr>
        <p:spPr>
          <a:xfrm rot="-5400000">
            <a:off x="500590" y="4326352"/>
            <a:ext cx="2708910" cy="163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 dirty="0" smtClean="0">
                <a:solidFill>
                  <a:srgbClr val="F4C5E2"/>
                </a:solidFill>
                <a:latin typeface="Gamja Flower"/>
                <a:ea typeface="Gamja Flower"/>
                <a:cs typeface="Gamja Flower"/>
                <a:sym typeface="Gamja Flower"/>
              </a:rPr>
              <a:t>202</a:t>
            </a:r>
            <a:r>
              <a:rPr lang="ru-RU" sz="9000" b="0" i="0" u="none" strike="noStrike" cap="none" dirty="0" smtClean="0">
                <a:solidFill>
                  <a:srgbClr val="F4C5E2"/>
                </a:solidFill>
                <a:latin typeface="Gamja Flower"/>
                <a:ea typeface="Gamja Flower"/>
                <a:cs typeface="Gamja Flower"/>
                <a:sym typeface="Gamja Flower"/>
              </a:rPr>
              <a:t>5</a:t>
            </a:r>
            <a:endParaRPr dirty="0"/>
          </a:p>
        </p:txBody>
      </p:sp>
      <p:sp>
        <p:nvSpPr>
          <p:cNvPr id="254" name="Google Shape;254;p22"/>
          <p:cNvSpPr txBox="1"/>
          <p:nvPr/>
        </p:nvSpPr>
        <p:spPr>
          <a:xfrm rot="-5400000">
            <a:off x="500590" y="7569504"/>
            <a:ext cx="2708910" cy="163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 dirty="0" smtClean="0">
                <a:solidFill>
                  <a:srgbClr val="F4C5E2"/>
                </a:solidFill>
                <a:latin typeface="Gamja Flower"/>
                <a:ea typeface="Gamja Flower"/>
                <a:cs typeface="Gamja Flower"/>
                <a:sym typeface="Gamja Flower"/>
              </a:rPr>
              <a:t>202</a:t>
            </a:r>
            <a:r>
              <a:rPr lang="ru-RU" sz="9000" b="0" i="0" u="none" strike="noStrike" cap="none" dirty="0" smtClean="0">
                <a:solidFill>
                  <a:srgbClr val="F4C5E2"/>
                </a:solidFill>
                <a:latin typeface="Gamja Flower"/>
                <a:ea typeface="Gamja Flower"/>
                <a:cs typeface="Gamja Flower"/>
                <a:sym typeface="Gamja Flower"/>
              </a:rPr>
              <a:t>6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525">
            <a:off x="9345830" y="1352611"/>
            <a:ext cx="5524572" cy="833116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5126" b="3935"/>
          <a:stretch/>
        </p:blipFill>
        <p:spPr>
          <a:xfrm rot="21234983">
            <a:off x="2944042" y="962498"/>
            <a:ext cx="5770605" cy="8362002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249" name="Google Shape;249;p22"/>
          <p:cNvSpPr/>
          <p:nvPr/>
        </p:nvSpPr>
        <p:spPr>
          <a:xfrm>
            <a:off x="8042300" y="680260"/>
            <a:ext cx="2669595" cy="2466039"/>
          </a:xfrm>
          <a:custGeom>
            <a:avLst/>
            <a:gdLst/>
            <a:ahLst/>
            <a:cxnLst/>
            <a:rect l="l" t="t" r="r" b="b"/>
            <a:pathLst>
              <a:path w="2669595" h="2466039" extrusionOk="0">
                <a:moveTo>
                  <a:pt x="0" y="0"/>
                </a:moveTo>
                <a:lnTo>
                  <a:pt x="2669595" y="0"/>
                </a:lnTo>
                <a:lnTo>
                  <a:pt x="2669595" y="2466038"/>
                </a:lnTo>
                <a:lnTo>
                  <a:pt x="0" y="2466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/>
            </a:stretch>
          </a:blipFill>
          <a:ln>
            <a:noFill/>
          </a:ln>
        </p:spPr>
      </p:sp>
      <p:sp>
        <p:nvSpPr>
          <p:cNvPr id="248" name="Google Shape;248;p22"/>
          <p:cNvSpPr/>
          <p:nvPr/>
        </p:nvSpPr>
        <p:spPr>
          <a:xfrm>
            <a:off x="13726675" y="4986353"/>
            <a:ext cx="4323457" cy="4515359"/>
          </a:xfrm>
          <a:custGeom>
            <a:avLst/>
            <a:gdLst/>
            <a:ahLst/>
            <a:cxnLst/>
            <a:rect l="l" t="t" r="r" b="b"/>
            <a:pathLst>
              <a:path w="4323457" h="4515359" extrusionOk="0">
                <a:moveTo>
                  <a:pt x="0" y="0"/>
                </a:moveTo>
                <a:lnTo>
                  <a:pt x="4323457" y="0"/>
                </a:lnTo>
                <a:lnTo>
                  <a:pt x="4323457" y="4515359"/>
                </a:lnTo>
                <a:lnTo>
                  <a:pt x="0" y="4515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" name="Google Shape;249;p22"/>
          <p:cNvSpPr/>
          <p:nvPr/>
        </p:nvSpPr>
        <p:spPr>
          <a:xfrm>
            <a:off x="14805565" y="276606"/>
            <a:ext cx="2669595" cy="2466039"/>
          </a:xfrm>
          <a:custGeom>
            <a:avLst/>
            <a:gdLst/>
            <a:ahLst/>
            <a:cxnLst/>
            <a:rect l="l" t="t" r="r" b="b"/>
            <a:pathLst>
              <a:path w="2669595" h="2466039" extrusionOk="0">
                <a:moveTo>
                  <a:pt x="0" y="0"/>
                </a:moveTo>
                <a:lnTo>
                  <a:pt x="2669595" y="0"/>
                </a:lnTo>
                <a:lnTo>
                  <a:pt x="2669595" y="2466038"/>
                </a:lnTo>
                <a:lnTo>
                  <a:pt x="0" y="2466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6EB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6"/>
          <p:cNvGrpSpPr/>
          <p:nvPr/>
        </p:nvGrpSpPr>
        <p:grpSpPr>
          <a:xfrm>
            <a:off x="758321" y="1893071"/>
            <a:ext cx="16771358" cy="7009905"/>
            <a:chOff x="0" y="-47625"/>
            <a:chExt cx="4417148" cy="1846230"/>
          </a:xfrm>
        </p:grpSpPr>
        <p:sp>
          <p:nvSpPr>
            <p:cNvPr id="135" name="Google Shape;135;p16"/>
            <p:cNvSpPr/>
            <p:nvPr/>
          </p:nvSpPr>
          <p:spPr>
            <a:xfrm>
              <a:off x="0" y="0"/>
              <a:ext cx="4417148" cy="1798605"/>
            </a:xfrm>
            <a:custGeom>
              <a:avLst/>
              <a:gdLst/>
              <a:ahLst/>
              <a:cxnLst/>
              <a:rect l="l" t="t" r="r" b="b"/>
              <a:pathLst>
                <a:path w="4417148" h="1798605" extrusionOk="0">
                  <a:moveTo>
                    <a:pt x="19849" y="0"/>
                  </a:moveTo>
                  <a:lnTo>
                    <a:pt x="4397298" y="0"/>
                  </a:lnTo>
                  <a:cubicBezTo>
                    <a:pt x="4408261" y="0"/>
                    <a:pt x="4417148" y="8887"/>
                    <a:pt x="4417148" y="19849"/>
                  </a:cubicBezTo>
                  <a:lnTo>
                    <a:pt x="4417148" y="1778756"/>
                  </a:lnTo>
                  <a:cubicBezTo>
                    <a:pt x="4417148" y="1784020"/>
                    <a:pt x="4415056" y="1789069"/>
                    <a:pt x="4411334" y="1792791"/>
                  </a:cubicBezTo>
                  <a:cubicBezTo>
                    <a:pt x="4407612" y="1796514"/>
                    <a:pt x="4402563" y="1798605"/>
                    <a:pt x="4397298" y="1798605"/>
                  </a:cubicBezTo>
                  <a:lnTo>
                    <a:pt x="19849" y="1798605"/>
                  </a:lnTo>
                  <a:cubicBezTo>
                    <a:pt x="14585" y="1798605"/>
                    <a:pt x="9536" y="1796514"/>
                    <a:pt x="5814" y="1792791"/>
                  </a:cubicBezTo>
                  <a:cubicBezTo>
                    <a:pt x="2091" y="1789069"/>
                    <a:pt x="0" y="1784020"/>
                    <a:pt x="0" y="1778756"/>
                  </a:cubicBezTo>
                  <a:lnTo>
                    <a:pt x="0" y="19849"/>
                  </a:lnTo>
                  <a:cubicBezTo>
                    <a:pt x="0" y="14585"/>
                    <a:pt x="2091" y="9536"/>
                    <a:pt x="5814" y="5814"/>
                  </a:cubicBezTo>
                  <a:cubicBezTo>
                    <a:pt x="9536" y="2091"/>
                    <a:pt x="14585" y="0"/>
                    <a:pt x="19849" y="0"/>
                  </a:cubicBezTo>
                  <a:close/>
                </a:path>
              </a:pathLst>
            </a:custGeom>
            <a:solidFill>
              <a:srgbClr val="E0E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6"/>
          <p:cNvSpPr/>
          <p:nvPr/>
        </p:nvSpPr>
        <p:spPr>
          <a:xfrm>
            <a:off x="435020" y="4293678"/>
            <a:ext cx="17417960" cy="2199017"/>
          </a:xfrm>
          <a:custGeom>
            <a:avLst/>
            <a:gdLst/>
            <a:ahLst/>
            <a:cxnLst/>
            <a:rect l="l" t="t" r="r" b="b"/>
            <a:pathLst>
              <a:path w="17417960" h="2199017" extrusionOk="0">
                <a:moveTo>
                  <a:pt x="0" y="0"/>
                </a:moveTo>
                <a:lnTo>
                  <a:pt x="17417960" y="0"/>
                </a:lnTo>
                <a:lnTo>
                  <a:pt x="17417960" y="2199017"/>
                </a:lnTo>
                <a:lnTo>
                  <a:pt x="0" y="2199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38" name="Google Shape;138;p16"/>
          <p:cNvSpPr/>
          <p:nvPr/>
        </p:nvSpPr>
        <p:spPr>
          <a:xfrm>
            <a:off x="435020" y="6429329"/>
            <a:ext cx="17417960" cy="2199017"/>
          </a:xfrm>
          <a:custGeom>
            <a:avLst/>
            <a:gdLst/>
            <a:ahLst/>
            <a:cxnLst/>
            <a:rect l="l" t="t" r="r" b="b"/>
            <a:pathLst>
              <a:path w="17417960" h="2199017" extrusionOk="0">
                <a:moveTo>
                  <a:pt x="0" y="0"/>
                </a:moveTo>
                <a:lnTo>
                  <a:pt x="17417960" y="0"/>
                </a:lnTo>
                <a:lnTo>
                  <a:pt x="17417960" y="2199018"/>
                </a:lnTo>
                <a:lnTo>
                  <a:pt x="0" y="2199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39" name="Google Shape;139;p16"/>
          <p:cNvGrpSpPr/>
          <p:nvPr/>
        </p:nvGrpSpPr>
        <p:grpSpPr>
          <a:xfrm>
            <a:off x="7600950" y="419009"/>
            <a:ext cx="3086100" cy="3086100"/>
            <a:chOff x="0" y="0"/>
            <a:chExt cx="812800" cy="812800"/>
          </a:xfrm>
        </p:grpSpPr>
        <p:sp>
          <p:nvSpPr>
            <p:cNvPr id="140" name="Google Shape;140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E0E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6"/>
          <p:cNvSpPr txBox="1"/>
          <p:nvPr/>
        </p:nvSpPr>
        <p:spPr>
          <a:xfrm>
            <a:off x="758321" y="3084688"/>
            <a:ext cx="11894998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работа: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план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план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педагогами.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план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родителями.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дидактический материал.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музыкального репертуара, создание фонотеки. 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12225238" y="3932190"/>
            <a:ext cx="5840342" cy="5753191"/>
          </a:xfrm>
          <a:custGeom>
            <a:avLst/>
            <a:gdLst/>
            <a:ahLst/>
            <a:cxnLst/>
            <a:rect l="l" t="t" r="r" b="b"/>
            <a:pathLst>
              <a:path w="6849037" h="5753191" extrusionOk="0">
                <a:moveTo>
                  <a:pt x="0" y="0"/>
                </a:moveTo>
                <a:lnTo>
                  <a:pt x="6849038" y="0"/>
                </a:lnTo>
                <a:lnTo>
                  <a:pt x="6849038" y="5753191"/>
                </a:lnTo>
                <a:lnTo>
                  <a:pt x="0" y="5753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16"/>
          <p:cNvSpPr txBox="1"/>
          <p:nvPr/>
        </p:nvSpPr>
        <p:spPr>
          <a:xfrm>
            <a:off x="1343286" y="833410"/>
            <a:ext cx="11062898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мер, направленных на решение проблемы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8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12909857" y="1607160"/>
            <a:ext cx="4496522" cy="4496522"/>
            <a:chOff x="0" y="0"/>
            <a:chExt cx="812800" cy="812800"/>
          </a:xfrm>
        </p:grpSpPr>
        <p:sp>
          <p:nvSpPr>
            <p:cNvPr id="182" name="Google Shape;182;p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B4C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9"/>
          <p:cNvGrpSpPr/>
          <p:nvPr/>
        </p:nvGrpSpPr>
        <p:grpSpPr>
          <a:xfrm>
            <a:off x="6895739" y="3908957"/>
            <a:ext cx="4496522" cy="4496522"/>
            <a:chOff x="0" y="0"/>
            <a:chExt cx="812800" cy="812800"/>
          </a:xfrm>
        </p:grpSpPr>
        <p:sp>
          <p:nvSpPr>
            <p:cNvPr id="186" name="Google Shape;186;p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E9F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9"/>
          <p:cNvSpPr/>
          <p:nvPr/>
        </p:nvSpPr>
        <p:spPr>
          <a:xfrm>
            <a:off x="-1886416" y="-1708708"/>
            <a:ext cx="4495414" cy="4529385"/>
          </a:xfrm>
          <a:custGeom>
            <a:avLst/>
            <a:gdLst/>
            <a:ahLst/>
            <a:cxnLst/>
            <a:rect l="l" t="t" r="r" b="b"/>
            <a:pathLst>
              <a:path w="4495414" h="4529385" extrusionOk="0">
                <a:moveTo>
                  <a:pt x="0" y="0"/>
                </a:moveTo>
                <a:lnTo>
                  <a:pt x="4495414" y="0"/>
                </a:lnTo>
                <a:lnTo>
                  <a:pt x="4495414" y="4529385"/>
                </a:lnTo>
                <a:lnTo>
                  <a:pt x="0" y="4529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90" name="Google Shape;190;p19"/>
          <p:cNvGrpSpPr/>
          <p:nvPr/>
        </p:nvGrpSpPr>
        <p:grpSpPr>
          <a:xfrm>
            <a:off x="881621" y="1607160"/>
            <a:ext cx="4496522" cy="4496522"/>
            <a:chOff x="0" y="0"/>
            <a:chExt cx="812800" cy="812800"/>
          </a:xfrm>
        </p:grpSpPr>
        <p:sp>
          <p:nvSpPr>
            <p:cNvPr id="191" name="Google Shape;191;p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EE3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9"/>
          <p:cNvSpPr txBox="1"/>
          <p:nvPr/>
        </p:nvSpPr>
        <p:spPr>
          <a:xfrm>
            <a:off x="1346747" y="6553699"/>
            <a:ext cx="3566270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4A4684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ru-RU" sz="4400" b="1" i="0" u="none" strike="noStrike" cap="none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с родителями 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4166273" y="3099670"/>
            <a:ext cx="2423741" cy="3456316"/>
          </a:xfrm>
          <a:custGeom>
            <a:avLst/>
            <a:gdLst/>
            <a:ahLst/>
            <a:cxnLst/>
            <a:rect l="l" t="t" r="r" b="b"/>
            <a:pathLst>
              <a:path w="2423741" h="3456316" extrusionOk="0">
                <a:moveTo>
                  <a:pt x="0" y="0"/>
                </a:moveTo>
                <a:lnTo>
                  <a:pt x="2423741" y="0"/>
                </a:lnTo>
                <a:lnTo>
                  <a:pt x="2423741" y="3456315"/>
                </a:lnTo>
                <a:lnTo>
                  <a:pt x="0" y="3456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6" name="Google Shape;196;p19"/>
          <p:cNvSpPr/>
          <p:nvPr/>
        </p:nvSpPr>
        <p:spPr>
          <a:xfrm>
            <a:off x="10567631" y="5414652"/>
            <a:ext cx="2133459" cy="3320558"/>
          </a:xfrm>
          <a:custGeom>
            <a:avLst/>
            <a:gdLst/>
            <a:ahLst/>
            <a:cxnLst/>
            <a:rect l="l" t="t" r="r" b="b"/>
            <a:pathLst>
              <a:path w="2133459" h="3320558" extrusionOk="0">
                <a:moveTo>
                  <a:pt x="0" y="0"/>
                </a:moveTo>
                <a:lnTo>
                  <a:pt x="2133458" y="0"/>
                </a:lnTo>
                <a:lnTo>
                  <a:pt x="2133458" y="3320558"/>
                </a:lnTo>
                <a:lnTo>
                  <a:pt x="0" y="3320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19"/>
          <p:cNvSpPr/>
          <p:nvPr/>
        </p:nvSpPr>
        <p:spPr>
          <a:xfrm rot="4770725">
            <a:off x="14580876" y="6586113"/>
            <a:ext cx="3145797" cy="3758621"/>
          </a:xfrm>
          <a:custGeom>
            <a:avLst/>
            <a:gdLst/>
            <a:ahLst/>
            <a:cxnLst/>
            <a:rect l="l" t="t" r="r" b="b"/>
            <a:pathLst>
              <a:path w="5486466" h="5527926" extrusionOk="0">
                <a:moveTo>
                  <a:pt x="0" y="0"/>
                </a:moveTo>
                <a:lnTo>
                  <a:pt x="5486466" y="0"/>
                </a:lnTo>
                <a:lnTo>
                  <a:pt x="5486466" y="5527926"/>
                </a:lnTo>
                <a:lnTo>
                  <a:pt x="0" y="5527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8" name="Google Shape;198;p19"/>
          <p:cNvSpPr txBox="1"/>
          <p:nvPr/>
        </p:nvSpPr>
        <p:spPr>
          <a:xfrm>
            <a:off x="2171684" y="740791"/>
            <a:ext cx="13944632" cy="174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8001"/>
              </a:lnSpc>
            </a:pPr>
            <a:r>
              <a:rPr lang="ru-RU" sz="9600" b="1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Запланирована работа</a:t>
            </a:r>
            <a:endParaRPr dirty="0"/>
          </a:p>
        </p:txBody>
      </p:sp>
      <p:sp>
        <p:nvSpPr>
          <p:cNvPr id="200" name="Google Shape;200;p19"/>
          <p:cNvSpPr txBox="1"/>
          <p:nvPr/>
        </p:nvSpPr>
        <p:spPr>
          <a:xfrm>
            <a:off x="13331406" y="6336729"/>
            <a:ext cx="407497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с детьми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7006282" y="8638525"/>
            <a:ext cx="4628078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4A4684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ru-RU" sz="4400" b="1" i="0" u="none" strike="noStrike" cap="none" dirty="0" smtClean="0">
                <a:solidFill>
                  <a:srgbClr val="4A4684"/>
                </a:solidFill>
                <a:latin typeface="Times New Roman" panose="02020603050405020304" pitchFamily="18" charset="0"/>
                <a:ea typeface="Ubuntu Medium"/>
                <a:cs typeface="Times New Roman" panose="02020603050405020304" pitchFamily="18" charset="0"/>
                <a:sym typeface="Ubuntu Medium"/>
              </a:rPr>
              <a:t>с воспитателями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08" y1="47651" x2="3908" y2="47651"/>
                        <a14:foregroundMark x1="2069" y1="51007" x2="2069" y2="51007"/>
                        <a14:foregroundMark x1="47816" y1="74497" x2="47816" y2="74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915" y="1833418"/>
            <a:ext cx="3264561" cy="426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6" b="99285" l="4486" r="100000">
                        <a14:foregroundMark x1="48972" y1="50664" x2="48972" y2="50664"/>
                        <a14:foregroundMark x1="57570" y1="51073" x2="57570" y2="51073"/>
                        <a14:foregroundMark x1="57196" y1="61798" x2="57196" y2="61798"/>
                        <a14:foregroundMark x1="45794" y1="64556" x2="45794" y2="64556"/>
                        <a14:foregroundMark x1="36075" y1="61389" x2="36075" y2="61389"/>
                        <a14:foregroundMark x1="33271" y1="71093" x2="33271" y2="71093"/>
                        <a14:foregroundMark x1="30280" y1="79571" x2="30280" y2="79571"/>
                        <a14:foregroundMark x1="26916" y1="87436" x2="26916" y2="88151"/>
                        <a14:foregroundMark x1="29533" y1="86415" x2="29533" y2="86415"/>
                        <a14:foregroundMark x1="34953" y1="81512" x2="34953" y2="81512"/>
                        <a14:foregroundMark x1="38318" y1="75689" x2="38318" y2="75689"/>
                        <a14:foregroundMark x1="42430" y1="70276" x2="42430" y2="70276"/>
                        <a14:foregroundMark x1="49346" y1="67416" x2="49346" y2="67416"/>
                        <a14:foregroundMark x1="48037" y1="57508" x2="48037" y2="57508"/>
                        <a14:foregroundMark x1="37570" y1="57099" x2="37570" y2="57099"/>
                        <a14:foregroundMark x1="30280" y1="83350" x2="30280" y2="83350"/>
                        <a14:foregroundMark x1="30280" y1="87640" x2="30280" y2="87640"/>
                        <a14:foregroundMark x1="34953" y1="84985" x2="34953" y2="84985"/>
                        <a14:foregroundMark x1="37570" y1="81920" x2="37570" y2="81920"/>
                        <a14:foregroundMark x1="39813" y1="79162" x2="39813" y2="79162"/>
                        <a14:foregroundMark x1="42430" y1="74259" x2="42430" y2="74259"/>
                        <a14:foregroundMark x1="50093" y1="64760" x2="50093" y2="64760"/>
                        <a14:foregroundMark x1="55701" y1="70684" x2="55701" y2="70684"/>
                        <a14:foregroundMark x1="59439" y1="76507" x2="59439" y2="76507"/>
                        <a14:foregroundMark x1="65607" y1="82329" x2="65607" y2="82329"/>
                        <a14:foregroundMark x1="67477" y1="87232" x2="67850" y2="88151"/>
                        <a14:foregroundMark x1="72336" y1="87640" x2="72336" y2="87640"/>
                        <a14:foregroundMark x1="67850" y1="81103" x2="67850" y2="81103"/>
                        <a14:foregroundMark x1="64112" y1="74464" x2="64112" y2="74464"/>
                        <a14:foregroundMark x1="60187" y1="68641" x2="60187" y2="68641"/>
                        <a14:foregroundMark x1="59065" y1="56895" x2="59065" y2="56895"/>
                        <a14:foregroundMark x1="49346" y1="53933" x2="49346" y2="53933"/>
                        <a14:foregroundMark x1="46542" y1="53933" x2="46542" y2="53933"/>
                        <a14:foregroundMark x1="64112" y1="68029" x2="64112" y2="69050"/>
                        <a14:foregroundMark x1="73084" y1="78958" x2="73084" y2="78958"/>
                        <a14:foregroundMark x1="76449" y1="83759" x2="76449" y2="83759"/>
                        <a14:foregroundMark x1="86729" y1="85393" x2="86729" y2="85393"/>
                        <a14:foregroundMark x1="55327" y1="23902" x2="55327" y2="23902"/>
                        <a14:foregroundMark x1="57196" y1="25128" x2="57196" y2="25128"/>
                        <a14:foregroundMark x1="56822" y1="58121" x2="56822" y2="58121"/>
                        <a14:foregroundMark x1="53084" y1="61389" x2="53084" y2="61389"/>
                        <a14:foregroundMark x1="53084" y1="61389" x2="52710" y2="60572"/>
                        <a14:foregroundMark x1="51589" y1="58733" x2="51589" y2="58733"/>
                        <a14:foregroundMark x1="51589" y1="57916" x2="51589" y2="57916"/>
                        <a14:foregroundMark x1="52710" y1="55771" x2="52710" y2="55771"/>
                        <a14:foregroundMark x1="69720" y1="84985" x2="69720" y2="84985"/>
                        <a14:foregroundMark x1="69720" y1="84985" x2="69720" y2="84985"/>
                        <a14:foregroundMark x1="68598" y1="73851" x2="68598" y2="73851"/>
                        <a14:foregroundMark x1="68598" y1="73851" x2="68598" y2="73851"/>
                        <a14:foregroundMark x1="68224" y1="74464" x2="67103" y2="76098"/>
                        <a14:foregroundMark x1="66729" y1="76507" x2="66729" y2="76507"/>
                        <a14:foregroundMark x1="39813" y1="77324" x2="39813" y2="77324"/>
                        <a14:backgroundMark x1="49346" y1="76098" x2="49346" y2="76098"/>
                        <a14:backgroundMark x1="48972" y1="71910" x2="48972" y2="71910"/>
                        <a14:backgroundMark x1="48972" y1="70276" x2="48972" y2="7027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92" y="3113806"/>
            <a:ext cx="2846813" cy="520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0" b="98928" l="9972" r="89889">
                        <a14:backgroundMark x1="53740" y1="15550" x2="53740" y2="15550"/>
                        <a14:backgroundMark x1="64681" y1="19839" x2="64681" y2="19839"/>
                        <a14:backgroundMark x1="57895" y1="37534" x2="57895" y2="37534"/>
                        <a14:backgroundMark x1="57341" y1="26005" x2="57341" y2="26005"/>
                        <a14:backgroundMark x1="57895" y1="15013" x2="57895" y2="15013"/>
                        <a14:backgroundMark x1="57479" y1="12064" x2="57479" y2="12064"/>
                        <a14:backgroundMark x1="51801" y1="11796" x2="51801" y2="11796"/>
                        <a14:backgroundMark x1="46537" y1="12601" x2="46537" y2="12601"/>
                        <a14:backgroundMark x1="41690" y1="11260" x2="41690" y2="11260"/>
                        <a14:backgroundMark x1="56233" y1="32172" x2="56233" y2="32172"/>
                        <a14:backgroundMark x1="34626" y1="55764" x2="34626" y2="55764"/>
                        <a14:backgroundMark x1="20637" y1="60322" x2="20637" y2="60322"/>
                        <a14:backgroundMark x1="43767" y1="58177" x2="43767" y2="58177"/>
                        <a14:backgroundMark x1="44044" y1="62735" x2="44044" y2="62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6" y="2051222"/>
            <a:ext cx="5868856" cy="342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8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961" y="29897"/>
            <a:ext cx="13446825" cy="946256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8"/>
          <p:cNvSpPr/>
          <p:nvPr/>
        </p:nvSpPr>
        <p:spPr>
          <a:xfrm>
            <a:off x="398318" y="254193"/>
            <a:ext cx="4854831" cy="4196090"/>
          </a:xfrm>
          <a:custGeom>
            <a:avLst/>
            <a:gdLst/>
            <a:ahLst/>
            <a:cxnLst/>
            <a:rect l="l" t="t" r="r" b="b"/>
            <a:pathLst>
              <a:path w="4854831" h="4196090" extrusionOk="0">
                <a:moveTo>
                  <a:pt x="0" y="0"/>
                </a:moveTo>
                <a:lnTo>
                  <a:pt x="4854831" y="0"/>
                </a:lnTo>
                <a:lnTo>
                  <a:pt x="4854831" y="4196090"/>
                </a:lnTo>
                <a:lnTo>
                  <a:pt x="0" y="4196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000"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28"/>
          <p:cNvSpPr/>
          <p:nvPr/>
        </p:nvSpPr>
        <p:spPr>
          <a:xfrm>
            <a:off x="26091" y="5073159"/>
            <a:ext cx="5599284" cy="4839530"/>
          </a:xfrm>
          <a:custGeom>
            <a:avLst/>
            <a:gdLst/>
            <a:ahLst/>
            <a:cxnLst/>
            <a:rect l="l" t="t" r="r" b="b"/>
            <a:pathLst>
              <a:path w="5599284" h="4839530" extrusionOk="0">
                <a:moveTo>
                  <a:pt x="0" y="0"/>
                </a:moveTo>
                <a:lnTo>
                  <a:pt x="5599284" y="0"/>
                </a:lnTo>
                <a:lnTo>
                  <a:pt x="5599284" y="4839530"/>
                </a:lnTo>
                <a:lnTo>
                  <a:pt x="0" y="4839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000"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28"/>
          <p:cNvSpPr txBox="1"/>
          <p:nvPr/>
        </p:nvSpPr>
        <p:spPr>
          <a:xfrm>
            <a:off x="5782961" y="1761682"/>
            <a:ext cx="11767699" cy="68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amja Flower"/>
              </a:rPr>
              <a:t>Изучение методической литературы:</a:t>
            </a:r>
            <a:endParaRPr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Google Shape;351;p28"/>
          <p:cNvSpPr txBox="1"/>
          <p:nvPr/>
        </p:nvSpPr>
        <p:spPr>
          <a:xfrm>
            <a:off x="4745898" y="3788056"/>
            <a:ext cx="12804764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работа: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Подобрана </a:t>
            </a:r>
            <a:r>
              <a:rPr lang="ru-RU" sz="4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изучена методическая литература </a:t>
            </a:r>
            <a:r>
              <a:rPr lang="ru-RU" sz="4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самообразования.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Совершенствованы </a:t>
            </a:r>
            <a:r>
              <a:rPr lang="ru-RU" sz="4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современного содержания физической подготовки дошкольников (ритмические 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ритмические упражнения, музыкальные игры).</a:t>
            </a:r>
            <a:endParaRPr lang="ru-RU" sz="4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2" name="Google Shape;35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6499" y="1238250"/>
            <a:ext cx="2696975" cy="866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6EB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4"/>
          <p:cNvGrpSpPr/>
          <p:nvPr/>
        </p:nvGrpSpPr>
        <p:grpSpPr>
          <a:xfrm>
            <a:off x="758321" y="1893071"/>
            <a:ext cx="16771358" cy="7009905"/>
            <a:chOff x="0" y="-47625"/>
            <a:chExt cx="4417148" cy="1846230"/>
          </a:xfrm>
        </p:grpSpPr>
        <p:sp>
          <p:nvSpPr>
            <p:cNvPr id="280" name="Google Shape;280;p24"/>
            <p:cNvSpPr/>
            <p:nvPr/>
          </p:nvSpPr>
          <p:spPr>
            <a:xfrm>
              <a:off x="0" y="0"/>
              <a:ext cx="4417148" cy="1798605"/>
            </a:xfrm>
            <a:custGeom>
              <a:avLst/>
              <a:gdLst/>
              <a:ahLst/>
              <a:cxnLst/>
              <a:rect l="l" t="t" r="r" b="b"/>
              <a:pathLst>
                <a:path w="4417148" h="1798605" extrusionOk="0">
                  <a:moveTo>
                    <a:pt x="19849" y="0"/>
                  </a:moveTo>
                  <a:lnTo>
                    <a:pt x="4397298" y="0"/>
                  </a:lnTo>
                  <a:cubicBezTo>
                    <a:pt x="4408261" y="0"/>
                    <a:pt x="4417148" y="8887"/>
                    <a:pt x="4417148" y="19849"/>
                  </a:cubicBezTo>
                  <a:lnTo>
                    <a:pt x="4417148" y="1778756"/>
                  </a:lnTo>
                  <a:cubicBezTo>
                    <a:pt x="4417148" y="1784020"/>
                    <a:pt x="4415056" y="1789069"/>
                    <a:pt x="4411334" y="1792791"/>
                  </a:cubicBezTo>
                  <a:cubicBezTo>
                    <a:pt x="4407612" y="1796514"/>
                    <a:pt x="4402563" y="1798605"/>
                    <a:pt x="4397298" y="1798605"/>
                  </a:cubicBezTo>
                  <a:lnTo>
                    <a:pt x="19849" y="1798605"/>
                  </a:lnTo>
                  <a:cubicBezTo>
                    <a:pt x="14585" y="1798605"/>
                    <a:pt x="9536" y="1796514"/>
                    <a:pt x="5814" y="1792791"/>
                  </a:cubicBezTo>
                  <a:cubicBezTo>
                    <a:pt x="2091" y="1789069"/>
                    <a:pt x="0" y="1784020"/>
                    <a:pt x="0" y="1778756"/>
                  </a:cubicBezTo>
                  <a:lnTo>
                    <a:pt x="0" y="19849"/>
                  </a:lnTo>
                  <a:cubicBezTo>
                    <a:pt x="0" y="14585"/>
                    <a:pt x="2091" y="9536"/>
                    <a:pt x="5814" y="5814"/>
                  </a:cubicBezTo>
                  <a:cubicBezTo>
                    <a:pt x="9536" y="2091"/>
                    <a:pt x="14585" y="0"/>
                    <a:pt x="19849" y="0"/>
                  </a:cubicBezTo>
                  <a:close/>
                </a:path>
              </a:pathLst>
            </a:custGeom>
            <a:solidFill>
              <a:srgbClr val="E0E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24"/>
          <p:cNvSpPr/>
          <p:nvPr/>
        </p:nvSpPr>
        <p:spPr>
          <a:xfrm>
            <a:off x="435020" y="4293678"/>
            <a:ext cx="17417960" cy="2199017"/>
          </a:xfrm>
          <a:custGeom>
            <a:avLst/>
            <a:gdLst/>
            <a:ahLst/>
            <a:cxnLst/>
            <a:rect l="l" t="t" r="r" b="b"/>
            <a:pathLst>
              <a:path w="17417960" h="2199017" extrusionOk="0">
                <a:moveTo>
                  <a:pt x="0" y="0"/>
                </a:moveTo>
                <a:lnTo>
                  <a:pt x="17417960" y="0"/>
                </a:lnTo>
                <a:lnTo>
                  <a:pt x="17417960" y="2199017"/>
                </a:lnTo>
                <a:lnTo>
                  <a:pt x="0" y="2199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83" name="Google Shape;283;p24"/>
          <p:cNvSpPr/>
          <p:nvPr/>
        </p:nvSpPr>
        <p:spPr>
          <a:xfrm>
            <a:off x="435020" y="6429329"/>
            <a:ext cx="17417960" cy="2199017"/>
          </a:xfrm>
          <a:custGeom>
            <a:avLst/>
            <a:gdLst/>
            <a:ahLst/>
            <a:cxnLst/>
            <a:rect l="l" t="t" r="r" b="b"/>
            <a:pathLst>
              <a:path w="17417960" h="2199017" extrusionOk="0">
                <a:moveTo>
                  <a:pt x="0" y="0"/>
                </a:moveTo>
                <a:lnTo>
                  <a:pt x="17417960" y="0"/>
                </a:lnTo>
                <a:lnTo>
                  <a:pt x="17417960" y="2199018"/>
                </a:lnTo>
                <a:lnTo>
                  <a:pt x="0" y="2199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87" name="Google Shape;287;p24"/>
          <p:cNvSpPr txBox="1"/>
          <p:nvPr/>
        </p:nvSpPr>
        <p:spPr>
          <a:xfrm>
            <a:off x="988541" y="2260676"/>
            <a:ext cx="9601200" cy="677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работа: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подбор информации в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Картотеку общеразвивающих </a:t>
            </a:r>
            <a:r>
              <a:rPr lang="ru-RU" sz="4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для изучение разных способов применения 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ритмики.</a:t>
            </a:r>
            <a:endParaRPr lang="ru-RU" sz="4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Картотеку музыкально -ритмических игр.</a:t>
            </a:r>
          </a:p>
          <a:p>
            <a:pPr marL="571500" indent="-571500" algn="ctr">
              <a:buFontTx/>
              <a:buChar char="-"/>
            </a:pP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Картотеку тематических занятий физической культурой  с использованием ритмики</a:t>
            </a:r>
            <a:endParaRPr dirty="0"/>
          </a:p>
        </p:txBody>
      </p:sp>
      <p:sp>
        <p:nvSpPr>
          <p:cNvPr id="288" name="Google Shape;288;p24"/>
          <p:cNvSpPr txBox="1"/>
          <p:nvPr/>
        </p:nvSpPr>
        <p:spPr>
          <a:xfrm>
            <a:off x="2051222" y="824067"/>
            <a:ext cx="1371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6000" dirty="0" smtClean="0">
                <a:solidFill>
                  <a:srgbClr val="00B0F0"/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Составление картотек: </a:t>
            </a:r>
            <a:endParaRPr sz="6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9" name="Google Shape;2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1050" y="5337099"/>
            <a:ext cx="9616950" cy="494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6EB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29"/>
          <p:cNvGrpSpPr/>
          <p:nvPr/>
        </p:nvGrpSpPr>
        <p:grpSpPr>
          <a:xfrm>
            <a:off x="758321" y="1954829"/>
            <a:ext cx="16771358" cy="7009905"/>
            <a:chOff x="0" y="-47625"/>
            <a:chExt cx="4417148" cy="1846230"/>
          </a:xfrm>
        </p:grpSpPr>
        <p:sp>
          <p:nvSpPr>
            <p:cNvPr id="358" name="Google Shape;358;p29"/>
            <p:cNvSpPr/>
            <p:nvPr/>
          </p:nvSpPr>
          <p:spPr>
            <a:xfrm>
              <a:off x="0" y="0"/>
              <a:ext cx="4417148" cy="1798605"/>
            </a:xfrm>
            <a:custGeom>
              <a:avLst/>
              <a:gdLst/>
              <a:ahLst/>
              <a:cxnLst/>
              <a:rect l="l" t="t" r="r" b="b"/>
              <a:pathLst>
                <a:path w="4417148" h="1798605" extrusionOk="0">
                  <a:moveTo>
                    <a:pt x="19849" y="0"/>
                  </a:moveTo>
                  <a:lnTo>
                    <a:pt x="4397298" y="0"/>
                  </a:lnTo>
                  <a:cubicBezTo>
                    <a:pt x="4408261" y="0"/>
                    <a:pt x="4417148" y="8887"/>
                    <a:pt x="4417148" y="19849"/>
                  </a:cubicBezTo>
                  <a:lnTo>
                    <a:pt x="4417148" y="1778756"/>
                  </a:lnTo>
                  <a:cubicBezTo>
                    <a:pt x="4417148" y="1784020"/>
                    <a:pt x="4415056" y="1789069"/>
                    <a:pt x="4411334" y="1792791"/>
                  </a:cubicBezTo>
                  <a:cubicBezTo>
                    <a:pt x="4407612" y="1796514"/>
                    <a:pt x="4402563" y="1798605"/>
                    <a:pt x="4397298" y="1798605"/>
                  </a:cubicBezTo>
                  <a:lnTo>
                    <a:pt x="19849" y="1798605"/>
                  </a:lnTo>
                  <a:cubicBezTo>
                    <a:pt x="14585" y="1798605"/>
                    <a:pt x="9536" y="1796514"/>
                    <a:pt x="5814" y="1792791"/>
                  </a:cubicBezTo>
                  <a:cubicBezTo>
                    <a:pt x="2091" y="1789069"/>
                    <a:pt x="0" y="1784020"/>
                    <a:pt x="0" y="1778756"/>
                  </a:cubicBezTo>
                  <a:lnTo>
                    <a:pt x="0" y="19849"/>
                  </a:lnTo>
                  <a:cubicBezTo>
                    <a:pt x="0" y="14585"/>
                    <a:pt x="2091" y="9536"/>
                    <a:pt x="5814" y="5814"/>
                  </a:cubicBezTo>
                  <a:cubicBezTo>
                    <a:pt x="9536" y="2091"/>
                    <a:pt x="14585" y="0"/>
                    <a:pt x="19849" y="0"/>
                  </a:cubicBezTo>
                  <a:close/>
                </a:path>
              </a:pathLst>
            </a:custGeom>
            <a:solidFill>
              <a:srgbClr val="E0E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29"/>
          <p:cNvSpPr/>
          <p:nvPr/>
        </p:nvSpPr>
        <p:spPr>
          <a:xfrm>
            <a:off x="435020" y="4293678"/>
            <a:ext cx="17417960" cy="2199017"/>
          </a:xfrm>
          <a:custGeom>
            <a:avLst/>
            <a:gdLst/>
            <a:ahLst/>
            <a:cxnLst/>
            <a:rect l="l" t="t" r="r" b="b"/>
            <a:pathLst>
              <a:path w="17417960" h="2199017" extrusionOk="0">
                <a:moveTo>
                  <a:pt x="0" y="0"/>
                </a:moveTo>
                <a:lnTo>
                  <a:pt x="17417960" y="0"/>
                </a:lnTo>
                <a:lnTo>
                  <a:pt x="17417960" y="2199017"/>
                </a:lnTo>
                <a:lnTo>
                  <a:pt x="0" y="2199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61" name="Google Shape;361;p29"/>
          <p:cNvSpPr/>
          <p:nvPr/>
        </p:nvSpPr>
        <p:spPr>
          <a:xfrm>
            <a:off x="435020" y="6429329"/>
            <a:ext cx="17417960" cy="2199017"/>
          </a:xfrm>
          <a:custGeom>
            <a:avLst/>
            <a:gdLst/>
            <a:ahLst/>
            <a:cxnLst/>
            <a:rect l="l" t="t" r="r" b="b"/>
            <a:pathLst>
              <a:path w="17417960" h="2199017" extrusionOk="0">
                <a:moveTo>
                  <a:pt x="0" y="0"/>
                </a:moveTo>
                <a:lnTo>
                  <a:pt x="17417960" y="0"/>
                </a:lnTo>
                <a:lnTo>
                  <a:pt x="17417960" y="2199018"/>
                </a:lnTo>
                <a:lnTo>
                  <a:pt x="0" y="2199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65" name="Google Shape;365;p29"/>
          <p:cNvSpPr txBox="1"/>
          <p:nvPr/>
        </p:nvSpPr>
        <p:spPr>
          <a:xfrm>
            <a:off x="1705232" y="2262353"/>
            <a:ext cx="15235881" cy="510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мониторинговых исследований. 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развития детей, тестовые задания для определения его уровня. </a:t>
            </a:r>
            <a:endParaRPr lang="ru-RU" sz="3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практических занятий. </a:t>
            </a:r>
          </a:p>
          <a:p>
            <a:pPr lvl="0" algn="ctr"/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воспитанниками по подгруппам и индивидуально, с учетом индивидуальных способностей. </a:t>
            </a:r>
          </a:p>
          <a:p>
            <a:pPr lvl="0" algn="ctr"/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презентаций.</a:t>
            </a:r>
          </a:p>
          <a:p>
            <a:pPr lvl="0" algn="ctr"/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упражнений ритмической гимнастики </a:t>
            </a:r>
          </a:p>
          <a:p>
            <a:pPr lvl="0" algn="ctr"/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435020" y="7352005"/>
            <a:ext cx="4995126" cy="1846620"/>
          </a:xfrm>
          <a:custGeom>
            <a:avLst/>
            <a:gdLst/>
            <a:ahLst/>
            <a:cxnLst/>
            <a:rect l="l" t="t" r="r" b="b"/>
            <a:pathLst>
              <a:path w="7879941" h="3871021" extrusionOk="0">
                <a:moveTo>
                  <a:pt x="0" y="0"/>
                </a:moveTo>
                <a:lnTo>
                  <a:pt x="7879942" y="0"/>
                </a:lnTo>
                <a:lnTo>
                  <a:pt x="7879942" y="3871021"/>
                </a:lnTo>
                <a:lnTo>
                  <a:pt x="0" y="3871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7" name="Google Shape;367;p29"/>
          <p:cNvSpPr txBox="1"/>
          <p:nvPr/>
        </p:nvSpPr>
        <p:spPr>
          <a:xfrm>
            <a:off x="2755557" y="512183"/>
            <a:ext cx="132958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 smtClean="0">
                <a:solidFill>
                  <a:srgbClr val="698ACF"/>
                </a:solidFill>
                <a:latin typeface="Times New Roman" panose="02020603050405020304" pitchFamily="18" charset="0"/>
                <a:ea typeface="Gamja Flower"/>
                <a:cs typeface="Times New Roman" panose="02020603050405020304" pitchFamily="18" charset="0"/>
                <a:sym typeface="Gamja Flower"/>
              </a:rPr>
              <a:t>Запланирована работа с детьми: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" name="Google Shape;368;p29"/>
          <p:cNvSpPr/>
          <p:nvPr/>
        </p:nvSpPr>
        <p:spPr>
          <a:xfrm>
            <a:off x="13456508" y="6792313"/>
            <a:ext cx="3655450" cy="2371389"/>
          </a:xfrm>
          <a:custGeom>
            <a:avLst/>
            <a:gdLst/>
            <a:ahLst/>
            <a:cxnLst/>
            <a:rect l="l" t="t" r="r" b="b"/>
            <a:pathLst>
              <a:path w="6425491" h="5317094" extrusionOk="0">
                <a:moveTo>
                  <a:pt x="0" y="0"/>
                </a:moveTo>
                <a:lnTo>
                  <a:pt x="6425491" y="0"/>
                </a:lnTo>
                <a:lnTo>
                  <a:pt x="6425491" y="5317093"/>
                </a:lnTo>
                <a:lnTo>
                  <a:pt x="0" y="5317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9" name="Google Shape;369;p29"/>
          <p:cNvSpPr/>
          <p:nvPr/>
        </p:nvSpPr>
        <p:spPr>
          <a:xfrm>
            <a:off x="7890272" y="6660292"/>
            <a:ext cx="2415263" cy="2635432"/>
          </a:xfrm>
          <a:custGeom>
            <a:avLst/>
            <a:gdLst/>
            <a:ahLst/>
            <a:cxnLst/>
            <a:rect l="l" t="t" r="r" b="b"/>
            <a:pathLst>
              <a:path w="3809220" h="4123649" extrusionOk="0">
                <a:moveTo>
                  <a:pt x="0" y="0"/>
                </a:moveTo>
                <a:lnTo>
                  <a:pt x="3809220" y="0"/>
                </a:lnTo>
                <a:lnTo>
                  <a:pt x="3809220" y="4123649"/>
                </a:lnTo>
                <a:lnTo>
                  <a:pt x="0" y="412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559</Words>
  <Application>Microsoft Office PowerPoint</Application>
  <PresentationFormat>Произвольный</PresentationFormat>
  <Paragraphs>97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Ubuntu</vt:lpstr>
      <vt:lpstr>Times New Roman</vt:lpstr>
      <vt:lpstr>Calibri</vt:lpstr>
      <vt:lpstr>Gamja Flower</vt:lpstr>
      <vt:lpstr>Ubuntu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Спортзал</dc:creator>
  <cp:lastModifiedBy>Спортзал</cp:lastModifiedBy>
  <cp:revision>14</cp:revision>
  <dcterms:modified xsi:type="dcterms:W3CDTF">2024-04-12T07:41:31Z</dcterms:modified>
</cp:coreProperties>
</file>