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6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7" r:id="rId12"/>
    <p:sldId id="266" r:id="rId13"/>
    <p:sldId id="269" r:id="rId14"/>
    <p:sldId id="271" r:id="rId15"/>
    <p:sldId id="274" r:id="rId16"/>
    <p:sldId id="273" r:id="rId17"/>
    <p:sldId id="272" r:id="rId18"/>
    <p:sldId id="268" r:id="rId19"/>
    <p:sldId id="275" r:id="rId2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AE18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1" d="100"/>
          <a:sy n="81" d="100"/>
        </p:scale>
        <p:origin x="1013" y="6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0" y="0"/>
            <a:ext cx="9144677" cy="6858000"/>
            <a:chOff x="0" y="0"/>
            <a:chExt cx="9144677" cy="6858000"/>
          </a:xfrm>
        </p:grpSpPr>
        <p:pic>
          <p:nvPicPr>
            <p:cNvPr id="8" name="Picture 7" descr="SD-PanelTitle-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9144000" cy="6858000"/>
            </a:xfrm>
            <a:prstGeom prst="rect">
              <a:avLst/>
            </a:prstGeom>
          </p:spPr>
        </p:pic>
        <p:sp>
          <p:nvSpPr>
            <p:cNvPr id="11" name="Rectangle 10"/>
            <p:cNvSpPr/>
            <p:nvPr/>
          </p:nvSpPr>
          <p:spPr>
            <a:xfrm>
              <a:off x="1515532" y="1520422"/>
              <a:ext cx="6112935" cy="3818468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2" name="Picture 11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2" r="47959"/>
            <a:stretch/>
          </p:blipFill>
          <p:spPr>
            <a:xfrm>
              <a:off x="0" y="3128434"/>
              <a:ext cx="1664208" cy="612648"/>
            </a:xfrm>
            <a:prstGeom prst="rect">
              <a:avLst/>
            </a:prstGeom>
          </p:spPr>
        </p:pic>
        <p:pic>
          <p:nvPicPr>
            <p:cNvPr id="13" name="Picture 12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2" r="47959"/>
            <a:stretch/>
          </p:blipFill>
          <p:spPr>
            <a:xfrm>
              <a:off x="7480469" y="3128434"/>
              <a:ext cx="1664208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21934" y="1811863"/>
            <a:ext cx="5308866" cy="1515533"/>
          </a:xfrm>
        </p:spPr>
        <p:txBody>
          <a:bodyPr anchor="b">
            <a:noAutofit/>
          </a:bodyPr>
          <a:lstStyle>
            <a:lvl1pPr algn="ctr">
              <a:defRPr sz="4800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21934" y="3598327"/>
            <a:ext cx="5308866" cy="1377651"/>
          </a:xfrm>
        </p:spPr>
        <p:txBody>
          <a:bodyPr anchor="t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65417" y="5054602"/>
            <a:ext cx="673276" cy="279400"/>
          </a:xfrm>
        </p:spPr>
        <p:txBody>
          <a:bodyPr/>
          <a:lstStyle/>
          <a:p>
            <a:fld id="{9AC42047-CB2F-4660-9679-BA1B1ACAD7E8}" type="datetimeFigureOut">
              <a:rPr lang="ru-RU" smtClean="0"/>
              <a:pPr/>
              <a:t>09.11.2020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921934" y="5054602"/>
            <a:ext cx="4064860" cy="279400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817317" y="5054602"/>
            <a:ext cx="413483" cy="279400"/>
          </a:xfrm>
        </p:spPr>
        <p:txBody>
          <a:bodyPr/>
          <a:lstStyle/>
          <a:p>
            <a:fld id="{BEB2DEA4-23B5-4544-8E04-F23956C7F692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15" name="Straight Connector 14"/>
          <p:cNvCxnSpPr/>
          <p:nvPr/>
        </p:nvCxnSpPr>
        <p:spPr>
          <a:xfrm>
            <a:off x="2019825" y="3471329"/>
            <a:ext cx="5113083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719237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4815415"/>
            <a:ext cx="6798734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26260" y="1032933"/>
            <a:ext cx="7091482" cy="33612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6" y="5382153"/>
            <a:ext cx="6798734" cy="493712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C42047-CB2F-4660-9679-BA1B1ACAD7E8}" type="datetimeFigureOut">
              <a:rPr lang="ru-RU" smtClean="0"/>
              <a:pPr/>
              <a:t>09.11.2020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B2DEA4-23B5-4544-8E04-F23956C7F69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628968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906873"/>
            <a:ext cx="6798734" cy="3097860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4275666"/>
            <a:ext cx="6798736" cy="1600202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C42047-CB2F-4660-9679-BA1B1ACAD7E8}" type="datetimeFigureOut">
              <a:rPr lang="ru-RU" smtClean="0"/>
              <a:pPr/>
              <a:t>09.11.2020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B2DEA4-23B5-4544-8E04-F23956C7F692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15" name="Straight Connector 14"/>
          <p:cNvCxnSpPr/>
          <p:nvPr/>
        </p:nvCxnSpPr>
        <p:spPr>
          <a:xfrm>
            <a:off x="1278465" y="4140199"/>
            <a:ext cx="6606425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8500906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34333" y="982132"/>
            <a:ext cx="6400250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00200" y="3352799"/>
            <a:ext cx="5892798" cy="651933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18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3" y="4343400"/>
            <a:ext cx="6798738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C42047-CB2F-4660-9679-BA1B1ACAD7E8}" type="datetimeFigureOut">
              <a:rPr lang="ru-RU" smtClean="0"/>
              <a:pPr/>
              <a:t>09.11.2020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B2DEA4-23B5-4544-8E04-F23956C7F692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849969" y="905362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72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633503" y="2827870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72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278466" y="4140199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1244456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9" y="3308581"/>
            <a:ext cx="679872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8" y="4777381"/>
            <a:ext cx="679873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C42047-CB2F-4660-9679-BA1B1ACAD7E8}" type="datetimeFigureOut">
              <a:rPr lang="ru-RU" smtClean="0"/>
              <a:pPr/>
              <a:t>09.11.2020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B2DEA4-23B5-4544-8E04-F23956C7F69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423344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09416" y="982132"/>
            <a:ext cx="632516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8" name="Text Placeholder 2"/>
          <p:cNvSpPr>
            <a:spLocks noGrp="1"/>
          </p:cNvSpPr>
          <p:nvPr>
            <p:ph type="body" idx="13"/>
          </p:nvPr>
        </p:nvSpPr>
        <p:spPr>
          <a:xfrm>
            <a:off x="1176868" y="3639312"/>
            <a:ext cx="6798730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4529667"/>
            <a:ext cx="6798736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C42047-CB2F-4660-9679-BA1B1ACAD7E8}" type="datetimeFigureOut">
              <a:rPr lang="ru-RU" smtClean="0"/>
              <a:pPr/>
              <a:t>09.11.2020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B2DEA4-23B5-4544-8E04-F23956C7F692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2" name="TextBox 11"/>
          <p:cNvSpPr txBox="1"/>
          <p:nvPr/>
        </p:nvSpPr>
        <p:spPr>
          <a:xfrm>
            <a:off x="878060" y="896895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7649796" y="260772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278466" y="342900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3182063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982131"/>
            <a:ext cx="6798734" cy="2294467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sz="3200" b="0" dirty="0"/>
            </a:lvl1pPr>
          </a:lstStyle>
          <a:p>
            <a:pPr marL="0" lvl="0"/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4" name="Text Placeholder 2"/>
          <p:cNvSpPr>
            <a:spLocks noGrp="1"/>
          </p:cNvSpPr>
          <p:nvPr>
            <p:ph type="body" idx="13"/>
          </p:nvPr>
        </p:nvSpPr>
        <p:spPr>
          <a:xfrm>
            <a:off x="1176868" y="3566160"/>
            <a:ext cx="6798730" cy="905256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6" y="4470400"/>
            <a:ext cx="6798734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C42047-CB2F-4660-9679-BA1B1ACAD7E8}" type="datetimeFigureOut">
              <a:rPr lang="ru-RU" smtClean="0"/>
              <a:pPr/>
              <a:t>09.11.2020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B2DEA4-23B5-4544-8E04-F23956C7F692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15" name="Straight Connector 14"/>
          <p:cNvCxnSpPr/>
          <p:nvPr/>
        </p:nvCxnSpPr>
        <p:spPr>
          <a:xfrm>
            <a:off x="1278469" y="3429000"/>
            <a:ext cx="6606421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4855683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76865" y="2490135"/>
            <a:ext cx="6798736" cy="3385733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C42047-CB2F-4660-9679-BA1B1ACAD7E8}" type="datetimeFigureOut">
              <a:rPr lang="ru-RU" smtClean="0"/>
              <a:pPr/>
              <a:t>09.11.2020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B2DEA4-23B5-4544-8E04-F23956C7F692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14" name="Straight Connector 13"/>
          <p:cNvCxnSpPr/>
          <p:nvPr/>
        </p:nvCxnSpPr>
        <p:spPr>
          <a:xfrm>
            <a:off x="1278466" y="2354670"/>
            <a:ext cx="660642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136876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356667" y="906873"/>
            <a:ext cx="1618930" cy="496899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76867" y="906873"/>
            <a:ext cx="4915509" cy="4968993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C42047-CB2F-4660-9679-BA1B1ACAD7E8}" type="datetimeFigureOut">
              <a:rPr lang="ru-RU" smtClean="0"/>
              <a:pPr/>
              <a:t>09.11.2020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B2DEA4-23B5-4544-8E04-F23956C7F692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14" name="Straight Connector 13"/>
          <p:cNvCxnSpPr/>
          <p:nvPr/>
        </p:nvCxnSpPr>
        <p:spPr>
          <a:xfrm>
            <a:off x="6245512" y="906873"/>
            <a:ext cx="0" cy="4968993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117264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278465" y="235626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C42047-CB2F-4660-9679-BA1B1ACAD7E8}" type="datetimeFigureOut">
              <a:rPr lang="ru-RU" smtClean="0"/>
              <a:pPr/>
              <a:t>09.11.2020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B2DEA4-23B5-4544-8E04-F23956C7F69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196608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78465" y="1641413"/>
            <a:ext cx="6595534" cy="1822514"/>
          </a:xfrm>
        </p:spPr>
        <p:txBody>
          <a:bodyPr anchor="b">
            <a:normAutofit/>
          </a:bodyPr>
          <a:lstStyle>
            <a:lvl1pPr algn="ctr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78465" y="3734859"/>
            <a:ext cx="6595534" cy="1090015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C42047-CB2F-4660-9679-BA1B1ACAD7E8}" type="datetimeFigureOut">
              <a:rPr lang="ru-RU" smtClean="0"/>
              <a:pPr/>
              <a:t>09.11.2020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B2DEA4-23B5-4544-8E04-F23956C7F692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31" name="Straight Connector 30"/>
          <p:cNvCxnSpPr/>
          <p:nvPr/>
        </p:nvCxnSpPr>
        <p:spPr>
          <a:xfrm>
            <a:off x="1278466" y="3599392"/>
            <a:ext cx="6595533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355502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278465" y="235626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915337"/>
            <a:ext cx="6798734" cy="130386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76866" y="2487168"/>
            <a:ext cx="3337560" cy="3447288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5152" y="2487168"/>
            <a:ext cx="3337560" cy="3447288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C42047-CB2F-4660-9679-BA1B1ACAD7E8}" type="datetimeFigureOut">
              <a:rPr lang="ru-RU" smtClean="0"/>
              <a:pPr/>
              <a:t>09.11.2020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B2DEA4-23B5-4544-8E04-F23956C7F69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36207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8" y="2658533"/>
            <a:ext cx="333756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76868" y="3243263"/>
            <a:ext cx="3337560" cy="2706624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1832" y="2658533"/>
            <a:ext cx="333756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1832" y="3243263"/>
            <a:ext cx="3337560" cy="2706624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C42047-CB2F-4660-9679-BA1B1ACAD7E8}" type="datetimeFigureOut">
              <a:rPr lang="ru-RU" smtClean="0"/>
              <a:pPr/>
              <a:t>09.11.2020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B2DEA4-23B5-4544-8E04-F23956C7F692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41" name="Straight Connector 40"/>
          <p:cNvCxnSpPr/>
          <p:nvPr/>
        </p:nvCxnSpPr>
        <p:spPr>
          <a:xfrm>
            <a:off x="1278466" y="235467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571833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915337"/>
            <a:ext cx="6798735" cy="130386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C42047-CB2F-4660-9679-BA1B1ACAD7E8}" type="datetimeFigureOut">
              <a:rPr lang="ru-RU" smtClean="0"/>
              <a:pPr/>
              <a:t>09.11.2020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B2DEA4-23B5-4544-8E04-F23956C7F692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14" name="Straight Connector 13"/>
          <p:cNvCxnSpPr/>
          <p:nvPr/>
        </p:nvCxnSpPr>
        <p:spPr>
          <a:xfrm>
            <a:off x="1278466" y="235467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923382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C42047-CB2F-4660-9679-BA1B1ACAD7E8}" type="datetimeFigureOut">
              <a:rPr lang="ru-RU" smtClean="0"/>
              <a:pPr/>
              <a:t>09.11.2020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B2DEA4-23B5-4544-8E04-F23956C7F69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093255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1388534"/>
            <a:ext cx="2536798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20062" y="982132"/>
            <a:ext cx="3855539" cy="4893735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5" y="3031065"/>
            <a:ext cx="2536798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C42047-CB2F-4660-9679-BA1B1ACAD7E8}" type="datetimeFigureOut">
              <a:rPr lang="ru-RU" smtClean="0"/>
              <a:pPr/>
              <a:t>09.11.2020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B2DEA4-23B5-4544-8E04-F23956C7F692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16" name="Straight Connector 15"/>
          <p:cNvCxnSpPr/>
          <p:nvPr/>
        </p:nvCxnSpPr>
        <p:spPr>
          <a:xfrm>
            <a:off x="1278466" y="2912533"/>
            <a:ext cx="233359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926761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1883832"/>
            <a:ext cx="3632202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069" y="1032933"/>
            <a:ext cx="2929463" cy="4792136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5" y="3255432"/>
            <a:ext cx="3632201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C42047-CB2F-4660-9679-BA1B1ACAD7E8}" type="datetimeFigureOut">
              <a:rPr lang="ru-RU" smtClean="0"/>
              <a:pPr/>
              <a:t>09.11.2020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B2DEA4-23B5-4544-8E04-F23956C7F69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777564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9152467" cy="6858000"/>
            <a:chOff x="0" y="0"/>
            <a:chExt cx="9152467" cy="6858000"/>
          </a:xfrm>
        </p:grpSpPr>
        <p:pic>
          <p:nvPicPr>
            <p:cNvPr id="8" name="Picture 7" descr="S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9144000" cy="6858000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553888" y="542807"/>
              <a:ext cx="8039776" cy="5756392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" r="14240"/>
            <a:stretch/>
          </p:blipFill>
          <p:spPr>
            <a:xfrm>
              <a:off x="0" y="3128434"/>
              <a:ext cx="68580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" r="14240"/>
            <a:stretch/>
          </p:blipFill>
          <p:spPr>
            <a:xfrm>
              <a:off x="8466667" y="3128434"/>
              <a:ext cx="68580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76866" y="915337"/>
            <a:ext cx="6798734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2490135"/>
            <a:ext cx="6798736" cy="3444997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56670" y="5960533"/>
            <a:ext cx="1148283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9AC42047-CB2F-4660-9679-BA1B1ACAD7E8}" type="datetimeFigureOut">
              <a:rPr lang="ru-RU" smtClean="0"/>
              <a:pPr/>
              <a:t>09.11.2020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76865" y="5960533"/>
            <a:ext cx="510466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80091" y="5960533"/>
            <a:ext cx="39551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EB2DEA4-23B5-4544-8E04-F23956C7F69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288859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  <p:sldLayoutId id="2147483768" r:id="rId12"/>
    <p:sldLayoutId id="2147483769" r:id="rId13"/>
    <p:sldLayoutId id="2147483770" r:id="rId14"/>
    <p:sldLayoutId id="2147483771" r:id="rId15"/>
    <p:sldLayoutId id="2147483772" r:id="rId16"/>
    <p:sldLayoutId id="2147483773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0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jpeg"/><Relationship Id="rId13" Type="http://schemas.openxmlformats.org/officeDocument/2006/relationships/image" Target="../media/image32.jpeg"/><Relationship Id="rId3" Type="http://schemas.openxmlformats.org/officeDocument/2006/relationships/audio" Target="../media/audio3.wav"/><Relationship Id="rId7" Type="http://schemas.openxmlformats.org/officeDocument/2006/relationships/image" Target="../media/image27.jpeg"/><Relationship Id="rId12" Type="http://schemas.openxmlformats.org/officeDocument/2006/relationships/image" Target="../media/image31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jpeg"/><Relationship Id="rId11" Type="http://schemas.openxmlformats.org/officeDocument/2006/relationships/audio" Target="../media/audio1.wav"/><Relationship Id="rId5" Type="http://schemas.openxmlformats.org/officeDocument/2006/relationships/image" Target="../media/image25.jpeg"/><Relationship Id="rId10" Type="http://schemas.openxmlformats.org/officeDocument/2006/relationships/image" Target="../media/image30.jpeg"/><Relationship Id="rId4" Type="http://schemas.openxmlformats.org/officeDocument/2006/relationships/image" Target="../media/image24.jpeg"/><Relationship Id="rId9" Type="http://schemas.openxmlformats.org/officeDocument/2006/relationships/image" Target="../media/image29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jpeg"/><Relationship Id="rId3" Type="http://schemas.openxmlformats.org/officeDocument/2006/relationships/image" Target="../media/image34.jpeg"/><Relationship Id="rId7" Type="http://schemas.openxmlformats.org/officeDocument/2006/relationships/image" Target="../media/image37.jpeg"/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6.jpeg"/><Relationship Id="rId5" Type="http://schemas.openxmlformats.org/officeDocument/2006/relationships/audio" Target="../media/audio1.wav"/><Relationship Id="rId4" Type="http://schemas.openxmlformats.org/officeDocument/2006/relationships/image" Target="../media/image35.jpe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jpeg"/><Relationship Id="rId3" Type="http://schemas.openxmlformats.org/officeDocument/2006/relationships/image" Target="../media/image34.jpeg"/><Relationship Id="rId7" Type="http://schemas.openxmlformats.org/officeDocument/2006/relationships/audio" Target="../media/audio1.wav"/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9.jpeg"/><Relationship Id="rId5" Type="http://schemas.openxmlformats.org/officeDocument/2006/relationships/image" Target="../media/image36.jpeg"/><Relationship Id="rId4" Type="http://schemas.openxmlformats.org/officeDocument/2006/relationships/image" Target="../media/image35.jpe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jpeg"/><Relationship Id="rId3" Type="http://schemas.openxmlformats.org/officeDocument/2006/relationships/audio" Target="../media/audio4.wav"/><Relationship Id="rId7" Type="http://schemas.openxmlformats.org/officeDocument/2006/relationships/audio" Target="../media/audio1.wav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7.jpeg"/><Relationship Id="rId5" Type="http://schemas.openxmlformats.org/officeDocument/2006/relationships/image" Target="../media/image36.jpeg"/><Relationship Id="rId4" Type="http://schemas.openxmlformats.org/officeDocument/2006/relationships/image" Target="../media/image35.jpe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jpeg"/><Relationship Id="rId3" Type="http://schemas.openxmlformats.org/officeDocument/2006/relationships/image" Target="../media/image34.jpeg"/><Relationship Id="rId7" Type="http://schemas.openxmlformats.org/officeDocument/2006/relationships/audio" Target="../media/audio1.wav"/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1.jpeg"/><Relationship Id="rId5" Type="http://schemas.openxmlformats.org/officeDocument/2006/relationships/image" Target="../media/image37.jpeg"/><Relationship Id="rId4" Type="http://schemas.openxmlformats.org/officeDocument/2006/relationships/image" Target="../media/image36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2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7" Type="http://schemas.openxmlformats.org/officeDocument/2006/relationships/image" Target="../media/image48.jpeg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7.jpeg"/><Relationship Id="rId5" Type="http://schemas.openxmlformats.org/officeDocument/2006/relationships/image" Target="../media/image46.jpeg"/><Relationship Id="rId4" Type="http://schemas.openxmlformats.org/officeDocument/2006/relationships/image" Target="../media/image45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3.jpeg"/><Relationship Id="rId4" Type="http://schemas.openxmlformats.org/officeDocument/2006/relationships/audio" Target="../media/audio1.wav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5.jpeg"/><Relationship Id="rId4" Type="http://schemas.openxmlformats.org/officeDocument/2006/relationships/audio" Target="../media/audio1.wav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3568" y="2132856"/>
            <a:ext cx="7772400" cy="1470025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chemeClr val="accent2">
                    <a:lumMod val="75000"/>
                  </a:schemeClr>
                </a:solidFill>
                <a:latin typeface="Arial Black" pitchFamily="34" charset="0"/>
              </a:rPr>
              <a:t>Предметы вокруг нас:</a:t>
            </a:r>
            <a:br>
              <a:rPr lang="ru-RU" dirty="0" smtClean="0">
                <a:solidFill>
                  <a:schemeClr val="accent2">
                    <a:lumMod val="75000"/>
                  </a:schemeClr>
                </a:solidFill>
                <a:latin typeface="Arial Black" pitchFamily="34" charset="0"/>
              </a:rPr>
            </a:br>
            <a:r>
              <a:rPr lang="ru-RU" dirty="0" smtClean="0">
                <a:solidFill>
                  <a:schemeClr val="accent2">
                    <a:lumMod val="75000"/>
                  </a:schemeClr>
                </a:solidFill>
                <a:latin typeface="Arial Black" pitchFamily="34" charset="0"/>
              </a:rPr>
              <a:t>Одежда, обувь, </a:t>
            </a:r>
            <a:br>
              <a:rPr lang="ru-RU" dirty="0" smtClean="0">
                <a:solidFill>
                  <a:schemeClr val="accent2">
                    <a:lumMod val="75000"/>
                  </a:schemeClr>
                </a:solidFill>
                <a:latin typeface="Arial Black" pitchFamily="34" charset="0"/>
              </a:rPr>
            </a:br>
            <a:r>
              <a:rPr lang="ru-RU" dirty="0" smtClean="0">
                <a:solidFill>
                  <a:schemeClr val="accent2">
                    <a:lumMod val="75000"/>
                  </a:schemeClr>
                </a:solidFill>
                <a:latin typeface="Arial Black" pitchFamily="34" charset="0"/>
              </a:rPr>
              <a:t>головные уборы</a:t>
            </a:r>
            <a:endParaRPr lang="ru-RU" dirty="0">
              <a:solidFill>
                <a:schemeClr val="accent2">
                  <a:lumMod val="75000"/>
                </a:schemeClr>
              </a:solidFill>
              <a:latin typeface="Arial Black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23528" y="260648"/>
            <a:ext cx="8424936" cy="1470025"/>
          </a:xfrm>
        </p:spPr>
        <p:txBody>
          <a:bodyPr>
            <a:normAutofit/>
          </a:bodyPr>
          <a:lstStyle/>
          <a:p>
            <a:r>
              <a:rPr lang="ru-RU" sz="4000" dirty="0" smtClean="0">
                <a:solidFill>
                  <a:schemeClr val="accent2">
                    <a:lumMod val="75000"/>
                  </a:schemeClr>
                </a:solidFill>
                <a:latin typeface="Arial Black" pitchFamily="34" charset="0"/>
              </a:rPr>
              <a:t>Д/и «Назови одним словом»</a:t>
            </a:r>
            <a:endParaRPr lang="ru-RU" sz="4000" dirty="0">
              <a:solidFill>
                <a:schemeClr val="accent2">
                  <a:lumMod val="75000"/>
                </a:schemeClr>
              </a:solidFill>
              <a:latin typeface="Arial Black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187624" y="5589240"/>
            <a:ext cx="734481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dirty="0" smtClean="0">
                <a:solidFill>
                  <a:srgbClr val="00B050"/>
                </a:solidFill>
                <a:latin typeface="Arial Black" pitchFamily="34" charset="0"/>
              </a:rPr>
              <a:t>ОДЕЖДА</a:t>
            </a:r>
            <a:endParaRPr lang="ru-RU" sz="4400" dirty="0">
              <a:solidFill>
                <a:srgbClr val="00B050"/>
              </a:solidFill>
              <a:latin typeface="Arial Black" pitchFamily="34" charset="0"/>
            </a:endParaRPr>
          </a:p>
        </p:txBody>
      </p:sp>
      <p:pic>
        <p:nvPicPr>
          <p:cNvPr id="22530" name="Picture 2" descr="Картинки по запросу детские рисунки одежда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43608" y="1340768"/>
            <a:ext cx="7344816" cy="426878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Похожее изображение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980728"/>
            <a:ext cx="2860836" cy="4061312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3419872" y="476672"/>
            <a:ext cx="5112568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chemeClr val="bg1"/>
                </a:solidFill>
                <a:latin typeface="Arial Black" pitchFamily="34" charset="0"/>
              </a:rPr>
              <a:t>Здравствуйте, ребята! Меня зовут Маша. Я отправляюсь на прогулку. Помогите мне подобрать подходящую пару обуви.</a:t>
            </a:r>
            <a:endParaRPr lang="ru-RU" sz="2400" dirty="0">
              <a:solidFill>
                <a:schemeClr val="bg1"/>
              </a:solidFill>
              <a:latin typeface="Arial Black" pitchFamily="34" charset="0"/>
            </a:endParaRPr>
          </a:p>
        </p:txBody>
      </p:sp>
      <p:sp>
        <p:nvSpPr>
          <p:cNvPr id="23558" name="AutoShape 6" descr="Картинки по запросу лето картинки для детей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3560" name="AutoShape 8" descr="Картинки по запросу лето картинки для детей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3562" name="AutoShape 10" descr="Картинки по запросу лето детские картинки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3564" name="Picture 12" descr="Картинки по запросу лето детские картинки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19872" y="2564904"/>
            <a:ext cx="5146963" cy="374441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35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235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 descr="Картинки по запросу девочка грустная картинка детская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1916832"/>
            <a:ext cx="2304256" cy="2836679"/>
          </a:xfrm>
          <a:prstGeom prst="rect">
            <a:avLst/>
          </a:prstGeom>
          <a:noFill/>
        </p:spPr>
      </p:pic>
      <p:pic>
        <p:nvPicPr>
          <p:cNvPr id="24582" name="Picture 6" descr="Картинки по запросу обувь найди  рисунки для детей">
            <a:hlinkClick r:id="" action="ppaction://noaction">
              <a:snd r:embed="rId3" name="click.wav"/>
            </a:hlinkClick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04048" y="260648"/>
            <a:ext cx="1512168" cy="2183345"/>
          </a:xfrm>
          <a:prstGeom prst="rect">
            <a:avLst/>
          </a:prstGeom>
          <a:noFill/>
        </p:spPr>
      </p:pic>
      <p:pic>
        <p:nvPicPr>
          <p:cNvPr id="24584" name="Picture 8" descr="Картинки по запросу обувь найди  рисунки для детей">
            <a:hlinkClick r:id="" action="ppaction://noaction">
              <a:snd r:embed="rId3" name="click.wav"/>
            </a:hlinkClick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788024" y="4653136"/>
            <a:ext cx="1610763" cy="1624609"/>
          </a:xfrm>
          <a:prstGeom prst="rect">
            <a:avLst/>
          </a:prstGeom>
          <a:noFill/>
        </p:spPr>
      </p:pic>
      <p:pic>
        <p:nvPicPr>
          <p:cNvPr id="24586" name="Picture 10" descr="Картинки по запросу обувь найди  рисунки для детей">
            <a:hlinkClick r:id="" action="ppaction://noaction">
              <a:snd r:embed="rId3" name="click.wav"/>
            </a:hlinkClick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804248" y="332656"/>
            <a:ext cx="1656184" cy="2208246"/>
          </a:xfrm>
          <a:prstGeom prst="rect">
            <a:avLst/>
          </a:prstGeom>
          <a:noFill/>
        </p:spPr>
      </p:pic>
      <p:pic>
        <p:nvPicPr>
          <p:cNvPr id="24588" name="Picture 12" descr="Картинки по запросу обувь найди  рисунки для детей">
            <a:hlinkClick r:id="" action="ppaction://noaction">
              <a:snd r:embed="rId3" name="click.wav"/>
            </a:hlinkClick>
          </p:cNvPr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732240" y="2636912"/>
            <a:ext cx="1872208" cy="1872208"/>
          </a:xfrm>
          <a:prstGeom prst="rect">
            <a:avLst/>
          </a:prstGeom>
          <a:noFill/>
        </p:spPr>
      </p:pic>
      <p:pic>
        <p:nvPicPr>
          <p:cNvPr id="24592" name="Picture 16" descr="Картинки по запросу обувь найди  рисунки для детей">
            <a:hlinkClick r:id="" action="ppaction://noaction">
              <a:snd r:embed="rId3" name="click.wav"/>
            </a:hlinkClick>
          </p:cNvPr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4932040" y="2636912"/>
            <a:ext cx="1584176" cy="1778404"/>
          </a:xfrm>
          <a:prstGeom prst="rect">
            <a:avLst/>
          </a:prstGeom>
          <a:noFill/>
        </p:spPr>
      </p:pic>
      <p:sp>
        <p:nvSpPr>
          <p:cNvPr id="14" name="TextBox 13"/>
          <p:cNvSpPr txBox="1"/>
          <p:nvPr/>
        </p:nvSpPr>
        <p:spPr>
          <a:xfrm>
            <a:off x="251520" y="836712"/>
            <a:ext cx="23042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chemeClr val="accent2">
                    <a:lumMod val="75000"/>
                  </a:schemeClr>
                </a:solidFill>
                <a:latin typeface="Arial Black" pitchFamily="34" charset="0"/>
              </a:rPr>
              <a:t>Д/и «Подбери пару»</a:t>
            </a:r>
            <a:endParaRPr lang="ru-RU" dirty="0">
              <a:solidFill>
                <a:schemeClr val="accent2">
                  <a:lumMod val="75000"/>
                </a:schemeClr>
              </a:solidFill>
              <a:latin typeface="Arial Black" pitchFamily="34" charset="0"/>
            </a:endParaRPr>
          </a:p>
        </p:txBody>
      </p:sp>
      <p:pic>
        <p:nvPicPr>
          <p:cNvPr id="24596" name="Picture 20" descr="Картинки по запросу обувь">
            <a:hlinkClick r:id="" action="ppaction://noaction">
              <a:snd r:embed="rId3" name="click.wav"/>
            </a:hlinkClick>
          </p:cNvPr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2555776" y="4653136"/>
            <a:ext cx="1999109" cy="1999109"/>
          </a:xfrm>
          <a:prstGeom prst="rect">
            <a:avLst/>
          </a:prstGeom>
          <a:noFill/>
        </p:spPr>
      </p:pic>
      <p:pic>
        <p:nvPicPr>
          <p:cNvPr id="24598" name="Picture 22" descr="Похожее изображение">
            <a:hlinkClick r:id="" action="ppaction://noaction">
              <a:snd r:embed="rId3" name="click.wav"/>
            </a:hlinkClick>
          </p:cNvPr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2771800" y="2492896"/>
            <a:ext cx="2016224" cy="2016224"/>
          </a:xfrm>
          <a:prstGeom prst="rect">
            <a:avLst/>
          </a:prstGeom>
          <a:noFill/>
        </p:spPr>
      </p:pic>
      <p:pic>
        <p:nvPicPr>
          <p:cNvPr id="24594" name="Picture 18" descr="Похожее изображение">
            <a:hlinkClick r:id="" action="ppaction://noaction">
              <a:snd r:embed="rId11" name="applause.wav"/>
            </a:hlinkClick>
          </p:cNvPr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2699792" y="332656"/>
            <a:ext cx="2088232" cy="2088232"/>
          </a:xfrm>
          <a:prstGeom prst="rect">
            <a:avLst/>
          </a:prstGeom>
          <a:noFill/>
        </p:spPr>
      </p:pic>
      <p:pic>
        <p:nvPicPr>
          <p:cNvPr id="13" name="Picture 18" descr="Похожее изображение">
            <a:hlinkClick r:id="" action="ppaction://noaction">
              <a:snd r:embed="rId11" name="applause.wav"/>
            </a:hlinkClick>
          </p:cNvPr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 flipH="1">
            <a:off x="6588224" y="4581128"/>
            <a:ext cx="2088232" cy="2088232"/>
          </a:xfrm>
          <a:prstGeom prst="rect">
            <a:avLst/>
          </a:prstGeom>
          <a:noFill/>
        </p:spPr>
      </p:pic>
    </p:spTree>
  </p:cSld>
  <p:clrMapOvr>
    <a:masterClrMapping/>
  </p:clrMapOvr>
  <p:transition advClick="0" advTm="15000"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3200" dirty="0" smtClean="0">
                <a:solidFill>
                  <a:schemeClr val="accent2">
                    <a:lumMod val="75000"/>
                  </a:schemeClr>
                </a:solidFill>
                <a:latin typeface="Arial Black" pitchFamily="34" charset="0"/>
              </a:rPr>
              <a:t>Д/и «Разложи одежду и обувь по полочкам в шкафу»</a:t>
            </a:r>
            <a:endParaRPr lang="ru-RU" sz="3200" dirty="0">
              <a:solidFill>
                <a:schemeClr val="accent2">
                  <a:lumMod val="75000"/>
                </a:schemeClr>
              </a:solidFill>
              <a:latin typeface="Arial Black" pitchFamily="34" charset="0"/>
            </a:endParaRPr>
          </a:p>
        </p:txBody>
      </p:sp>
      <p:pic>
        <p:nvPicPr>
          <p:cNvPr id="26626" name="Picture 2" descr="Картинки по запросу картинка  для детей шкаф из мультика"/>
          <p:cNvPicPr>
            <a:picLocks noChangeAspect="1" noChangeArrowheads="1"/>
          </p:cNvPicPr>
          <p:nvPr/>
        </p:nvPicPr>
        <p:blipFill>
          <a:blip r:embed="rId2" cstate="print"/>
          <a:srcRect r="38636"/>
          <a:stretch>
            <a:fillRect/>
          </a:stretch>
        </p:blipFill>
        <p:spPr bwMode="auto">
          <a:xfrm rot="21236206">
            <a:off x="985247" y="2090512"/>
            <a:ext cx="3456384" cy="3168352"/>
          </a:xfrm>
          <a:prstGeom prst="rect">
            <a:avLst/>
          </a:prstGeom>
          <a:noFill/>
        </p:spPr>
      </p:pic>
      <p:sp>
        <p:nvSpPr>
          <p:cNvPr id="26628" name="AutoShape 4" descr="Картинки по запросу времена года для детского сада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6630" name="AutoShape 6" descr="Картинки по запросу времена года для детского сада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6632" name="AutoShape 8" descr="Картинки по запросу времена года для детского сада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AutoShape 2" descr="Картинки по запросу времена года для детского сада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6" name="Picture 2" descr="Похожее изображение">
            <a:hlinkClick r:id="" action="ppaction://noaction">
              <a:snd r:embed="rId2" name="voltage.wav"/>
            </a:hlinkClick>
          </p:cNvPr>
          <p:cNvPicPr>
            <a:picLocks noChangeAspect="1" noChangeArrowheads="1"/>
          </p:cNvPicPr>
          <p:nvPr/>
        </p:nvPicPr>
        <p:blipFill>
          <a:blip r:embed="rId3" cstate="print"/>
          <a:srcRect b="8449"/>
          <a:stretch>
            <a:fillRect/>
          </a:stretch>
        </p:blipFill>
        <p:spPr bwMode="auto">
          <a:xfrm>
            <a:off x="2771800" y="260648"/>
            <a:ext cx="2376264" cy="2326102"/>
          </a:xfrm>
          <a:prstGeom prst="rect">
            <a:avLst/>
          </a:prstGeom>
          <a:noFill/>
        </p:spPr>
      </p:pic>
      <p:pic>
        <p:nvPicPr>
          <p:cNvPr id="7" name="Picture 4" descr="Похожее изображение">
            <a:hlinkClick r:id="" action="ppaction://noaction">
              <a:snd r:embed="rId2" name="voltage.wav"/>
            </a:hlinkClick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266556" y="2780928"/>
            <a:ext cx="3877444" cy="3877445"/>
          </a:xfrm>
          <a:prstGeom prst="rect">
            <a:avLst/>
          </a:prstGeom>
          <a:noFill/>
        </p:spPr>
      </p:pic>
      <p:pic>
        <p:nvPicPr>
          <p:cNvPr id="8" name="Picture 22" descr="Похожее изображение">
            <a:hlinkClick r:id="" action="ppaction://noaction">
              <a:snd r:embed="rId5" name="applause.wav"/>
            </a:hlinkClick>
          </p:cNvPr>
          <p:cNvPicPr>
            <a:picLocks noChangeAspect="1" noChangeArrowheads="1"/>
          </p:cNvPicPr>
          <p:nvPr/>
        </p:nvPicPr>
        <p:blipFill>
          <a:blip r:embed="rId6" cstate="print"/>
          <a:srcRect l="2965" t="21884" r="49601" b="12464"/>
          <a:stretch>
            <a:fillRect/>
          </a:stretch>
        </p:blipFill>
        <p:spPr bwMode="auto">
          <a:xfrm>
            <a:off x="5255568" y="0"/>
            <a:ext cx="3888432" cy="2708920"/>
          </a:xfrm>
          <a:prstGeom prst="rect">
            <a:avLst/>
          </a:prstGeom>
          <a:noFill/>
        </p:spPr>
      </p:pic>
      <p:pic>
        <p:nvPicPr>
          <p:cNvPr id="28678" name="Picture 6" descr="Картинки по запросу лето одежда картинки для детей">
            <a:hlinkClick r:id="" action="ppaction://noaction">
              <a:snd r:embed="rId2" name="voltage.wav"/>
            </a:hlinkClick>
          </p:cNvPr>
          <p:cNvPicPr>
            <a:picLocks noChangeAspect="1" noChangeArrowheads="1"/>
          </p:cNvPicPr>
          <p:nvPr/>
        </p:nvPicPr>
        <p:blipFill>
          <a:blip r:embed="rId7" cstate="print"/>
          <a:srcRect l="5559" t="16346" r="49971" b="6012"/>
          <a:stretch>
            <a:fillRect/>
          </a:stretch>
        </p:blipFill>
        <p:spPr bwMode="auto">
          <a:xfrm>
            <a:off x="2699792" y="2996952"/>
            <a:ext cx="2486171" cy="2952328"/>
          </a:xfrm>
          <a:prstGeom prst="rect">
            <a:avLst/>
          </a:prstGeom>
          <a:noFill/>
        </p:spPr>
      </p:pic>
      <p:pic>
        <p:nvPicPr>
          <p:cNvPr id="28680" name="Picture 8" descr="Похожее изображение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179512" y="1700808"/>
            <a:ext cx="2245066" cy="324036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AutoShape 2" descr="Картинки по запросу времена года для детского сада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6" name="Picture 2" descr="Похожее изображение">
            <a:hlinkClick r:id="" action="ppaction://noaction">
              <a:snd r:embed="rId2" name="voltage.wav"/>
            </a:hlinkClick>
          </p:cNvPr>
          <p:cNvPicPr>
            <a:picLocks noChangeAspect="1" noChangeArrowheads="1"/>
          </p:cNvPicPr>
          <p:nvPr/>
        </p:nvPicPr>
        <p:blipFill>
          <a:blip r:embed="rId3" cstate="print"/>
          <a:srcRect b="8449"/>
          <a:stretch>
            <a:fillRect/>
          </a:stretch>
        </p:blipFill>
        <p:spPr bwMode="auto">
          <a:xfrm>
            <a:off x="2555776" y="764704"/>
            <a:ext cx="2376264" cy="2326102"/>
          </a:xfrm>
          <a:prstGeom prst="rect">
            <a:avLst/>
          </a:prstGeom>
          <a:noFill/>
        </p:spPr>
      </p:pic>
      <p:pic>
        <p:nvPicPr>
          <p:cNvPr id="7" name="Picture 4" descr="Похожее изображение">
            <a:hlinkClick r:id="" action="ppaction://noaction">
              <a:snd r:embed="rId2" name="voltage.wav"/>
            </a:hlinkClick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76056" y="188640"/>
            <a:ext cx="3877444" cy="3877445"/>
          </a:xfrm>
          <a:prstGeom prst="rect">
            <a:avLst/>
          </a:prstGeom>
          <a:noFill/>
        </p:spPr>
      </p:pic>
      <p:pic>
        <p:nvPicPr>
          <p:cNvPr id="8" name="Picture 22" descr="Похожее изображение">
            <a:hlinkClick r:id="" action="ppaction://noaction">
              <a:snd r:embed="rId2" name="voltage.wav"/>
            </a:hlinkClick>
          </p:cNvPr>
          <p:cNvPicPr>
            <a:picLocks noChangeAspect="1" noChangeArrowheads="1"/>
          </p:cNvPicPr>
          <p:nvPr/>
        </p:nvPicPr>
        <p:blipFill>
          <a:blip r:embed="rId5" cstate="print"/>
          <a:srcRect l="2965" t="21884" r="49601" b="12464"/>
          <a:stretch>
            <a:fillRect/>
          </a:stretch>
        </p:blipFill>
        <p:spPr bwMode="auto">
          <a:xfrm>
            <a:off x="5148064" y="4005064"/>
            <a:ext cx="3888432" cy="2708920"/>
          </a:xfrm>
          <a:prstGeom prst="rect">
            <a:avLst/>
          </a:prstGeom>
          <a:noFill/>
        </p:spPr>
      </p:pic>
      <p:sp>
        <p:nvSpPr>
          <p:cNvPr id="29698" name="AutoShape 2" descr="Картинки по запросу времена года лето для детей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9700" name="AutoShape 4" descr="Картинки по запросу времена года лето для детей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9702" name="AutoShape 6" descr="Картинки по запросу времена года лето для детей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9704" name="Picture 8" descr="Похожее изображение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79512" y="1340768"/>
            <a:ext cx="2247900" cy="3171826"/>
          </a:xfrm>
          <a:prstGeom prst="rect">
            <a:avLst/>
          </a:prstGeom>
          <a:noFill/>
        </p:spPr>
      </p:pic>
      <p:pic>
        <p:nvPicPr>
          <p:cNvPr id="28678" name="Picture 6" descr="Картинки по запросу лето одежда картинки для детей">
            <a:hlinkClick r:id="" action="ppaction://noaction">
              <a:snd r:embed="rId7" name="applause.wav"/>
            </a:hlinkClick>
          </p:cNvPr>
          <p:cNvPicPr>
            <a:picLocks noChangeAspect="1" noChangeArrowheads="1"/>
          </p:cNvPicPr>
          <p:nvPr/>
        </p:nvPicPr>
        <p:blipFill>
          <a:blip r:embed="rId8" cstate="print"/>
          <a:srcRect l="5559" t="16346" r="49971" b="6012"/>
          <a:stretch>
            <a:fillRect/>
          </a:stretch>
        </p:blipFill>
        <p:spPr bwMode="auto">
          <a:xfrm>
            <a:off x="2555776" y="3140968"/>
            <a:ext cx="2486171" cy="295232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AutoShape 2" descr="Картинки по запросу времена года для детского сада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8676" name="Picture 4" descr="Картинки по запросу времена года осень для детей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1268760"/>
            <a:ext cx="2304256" cy="3353387"/>
          </a:xfrm>
          <a:prstGeom prst="rect">
            <a:avLst/>
          </a:prstGeom>
          <a:noFill/>
        </p:spPr>
      </p:pic>
      <p:pic>
        <p:nvPicPr>
          <p:cNvPr id="7" name="Picture 4" descr="Похожее изображение">
            <a:hlinkClick r:id="" action="ppaction://noaction">
              <a:snd r:embed="rId3" name="voltage.wav"/>
            </a:hlinkClick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04048" y="188640"/>
            <a:ext cx="3877444" cy="3877445"/>
          </a:xfrm>
          <a:prstGeom prst="rect">
            <a:avLst/>
          </a:prstGeom>
          <a:noFill/>
        </p:spPr>
      </p:pic>
      <p:pic>
        <p:nvPicPr>
          <p:cNvPr id="8" name="Picture 22" descr="Похожее изображение">
            <a:hlinkClick r:id="" action="ppaction://noaction">
              <a:snd r:embed="rId3" name="voltage.wav"/>
            </a:hlinkClick>
          </p:cNvPr>
          <p:cNvPicPr>
            <a:picLocks noChangeAspect="1" noChangeArrowheads="1"/>
          </p:cNvPicPr>
          <p:nvPr/>
        </p:nvPicPr>
        <p:blipFill>
          <a:blip r:embed="rId5" cstate="print"/>
          <a:srcRect l="2965" t="21884" r="49601" b="12464"/>
          <a:stretch>
            <a:fillRect/>
          </a:stretch>
        </p:blipFill>
        <p:spPr bwMode="auto">
          <a:xfrm>
            <a:off x="5076056" y="4149080"/>
            <a:ext cx="3888432" cy="2708920"/>
          </a:xfrm>
          <a:prstGeom prst="rect">
            <a:avLst/>
          </a:prstGeom>
          <a:noFill/>
        </p:spPr>
      </p:pic>
      <p:pic>
        <p:nvPicPr>
          <p:cNvPr id="28678" name="Picture 6" descr="Картинки по запросу лето одежда картинки для детей">
            <a:hlinkClick r:id="" action="ppaction://noaction">
              <a:snd r:embed="rId3" name="voltage.wav"/>
            </a:hlinkClick>
          </p:cNvPr>
          <p:cNvPicPr>
            <a:picLocks noChangeAspect="1" noChangeArrowheads="1"/>
          </p:cNvPicPr>
          <p:nvPr/>
        </p:nvPicPr>
        <p:blipFill>
          <a:blip r:embed="rId6" cstate="print"/>
          <a:srcRect l="5559" t="16346" r="49971" b="6012"/>
          <a:stretch>
            <a:fillRect/>
          </a:stretch>
        </p:blipFill>
        <p:spPr bwMode="auto">
          <a:xfrm>
            <a:off x="2555776" y="3140968"/>
            <a:ext cx="2486171" cy="2952328"/>
          </a:xfrm>
          <a:prstGeom prst="rect">
            <a:avLst/>
          </a:prstGeom>
          <a:noFill/>
        </p:spPr>
      </p:pic>
      <p:pic>
        <p:nvPicPr>
          <p:cNvPr id="6" name="Picture 2" descr="Похожее изображение">
            <a:hlinkClick r:id="" action="ppaction://noaction">
              <a:snd r:embed="rId7" name="applause.wav"/>
            </a:hlinkClick>
          </p:cNvPr>
          <p:cNvPicPr>
            <a:picLocks noChangeAspect="1" noChangeArrowheads="1"/>
          </p:cNvPicPr>
          <p:nvPr/>
        </p:nvPicPr>
        <p:blipFill>
          <a:blip r:embed="rId8" cstate="print"/>
          <a:srcRect b="8449"/>
          <a:stretch>
            <a:fillRect/>
          </a:stretch>
        </p:blipFill>
        <p:spPr bwMode="auto">
          <a:xfrm>
            <a:off x="2555776" y="548680"/>
            <a:ext cx="2376264" cy="232610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AutoShape 2" descr="Картинки по запросу времена года для детского сада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6" name="Picture 2" descr="Похожее изображение">
            <a:hlinkClick r:id="" action="ppaction://noaction">
              <a:snd r:embed="rId2" name="voltage.wav"/>
            </a:hlinkClick>
          </p:cNvPr>
          <p:cNvPicPr>
            <a:picLocks noChangeAspect="1" noChangeArrowheads="1"/>
          </p:cNvPicPr>
          <p:nvPr/>
        </p:nvPicPr>
        <p:blipFill>
          <a:blip r:embed="rId3" cstate="print"/>
          <a:srcRect b="8449"/>
          <a:stretch>
            <a:fillRect/>
          </a:stretch>
        </p:blipFill>
        <p:spPr bwMode="auto">
          <a:xfrm>
            <a:off x="2555776" y="548680"/>
            <a:ext cx="2376264" cy="2326102"/>
          </a:xfrm>
          <a:prstGeom prst="rect">
            <a:avLst/>
          </a:prstGeom>
          <a:noFill/>
        </p:spPr>
      </p:pic>
      <p:pic>
        <p:nvPicPr>
          <p:cNvPr id="8" name="Picture 22" descr="Похожее изображение">
            <a:hlinkClick r:id="" action="ppaction://noaction">
              <a:snd r:embed="rId2" name="voltage.wav"/>
            </a:hlinkClick>
          </p:cNvPr>
          <p:cNvPicPr>
            <a:picLocks noChangeAspect="1" noChangeArrowheads="1"/>
          </p:cNvPicPr>
          <p:nvPr/>
        </p:nvPicPr>
        <p:blipFill>
          <a:blip r:embed="rId4" cstate="print"/>
          <a:srcRect l="2965" t="21884" r="49601" b="12464"/>
          <a:stretch>
            <a:fillRect/>
          </a:stretch>
        </p:blipFill>
        <p:spPr bwMode="auto">
          <a:xfrm>
            <a:off x="5148064" y="4005064"/>
            <a:ext cx="3888432" cy="2708920"/>
          </a:xfrm>
          <a:prstGeom prst="rect">
            <a:avLst/>
          </a:prstGeom>
          <a:noFill/>
        </p:spPr>
      </p:pic>
      <p:pic>
        <p:nvPicPr>
          <p:cNvPr id="28678" name="Picture 6" descr="Картинки по запросу лето одежда картинки для детей">
            <a:hlinkClick r:id="" action="ppaction://noaction">
              <a:snd r:embed="rId2" name="voltage.wav"/>
            </a:hlinkClick>
          </p:cNvPr>
          <p:cNvPicPr>
            <a:picLocks noChangeAspect="1" noChangeArrowheads="1"/>
          </p:cNvPicPr>
          <p:nvPr/>
        </p:nvPicPr>
        <p:blipFill>
          <a:blip r:embed="rId5" cstate="print"/>
          <a:srcRect l="5559" t="16346" r="49971" b="6012"/>
          <a:stretch>
            <a:fillRect/>
          </a:stretch>
        </p:blipFill>
        <p:spPr bwMode="auto">
          <a:xfrm>
            <a:off x="2555776" y="3140968"/>
            <a:ext cx="2486171" cy="2952328"/>
          </a:xfrm>
          <a:prstGeom prst="rect">
            <a:avLst/>
          </a:prstGeom>
          <a:noFill/>
        </p:spPr>
      </p:pic>
      <p:pic>
        <p:nvPicPr>
          <p:cNvPr id="31746" name="Picture 2" descr="Похожее изображение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79512" y="1484784"/>
            <a:ext cx="2304256" cy="3359364"/>
          </a:xfrm>
          <a:prstGeom prst="rect">
            <a:avLst/>
          </a:prstGeom>
          <a:noFill/>
        </p:spPr>
      </p:pic>
      <p:pic>
        <p:nvPicPr>
          <p:cNvPr id="7" name="Picture 4" descr="Похожее изображение">
            <a:hlinkClick r:id="" action="ppaction://noaction">
              <a:snd r:embed="rId7" name="applause.wav"/>
            </a:hlinkClick>
          </p:cNvPr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5076056" y="188640"/>
            <a:ext cx="3877444" cy="387744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600" dirty="0" smtClean="0">
                <a:solidFill>
                  <a:schemeClr val="accent2">
                    <a:lumMod val="75000"/>
                  </a:schemeClr>
                </a:solidFill>
                <a:latin typeface="Arial Black" pitchFamily="34" charset="0"/>
              </a:rPr>
              <a:t>Д/и «Помоги собраться на прогулку»</a:t>
            </a:r>
            <a:endParaRPr lang="ru-RU" sz="3600" dirty="0">
              <a:solidFill>
                <a:schemeClr val="accent2">
                  <a:lumMod val="75000"/>
                </a:schemeClr>
              </a:solidFill>
              <a:latin typeface="Arial Black" pitchFamily="34" charset="0"/>
            </a:endParaRPr>
          </a:p>
        </p:txBody>
      </p:sp>
      <p:pic>
        <p:nvPicPr>
          <p:cNvPr id="4" name="Picture 2" descr="Похожее изображение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536" y="1772816"/>
            <a:ext cx="2860836" cy="4061312"/>
          </a:xfrm>
          <a:prstGeom prst="rect">
            <a:avLst/>
          </a:prstGeom>
          <a:noFill/>
        </p:spPr>
      </p:pic>
      <p:pic>
        <p:nvPicPr>
          <p:cNvPr id="25602" name="Picture 2" descr="Похожее изображение"/>
          <p:cNvPicPr>
            <a:picLocks noChangeAspect="1" noChangeArrowheads="1"/>
          </p:cNvPicPr>
          <p:nvPr/>
        </p:nvPicPr>
        <p:blipFill>
          <a:blip r:embed="rId4" cstate="print"/>
          <a:srcRect l="72590" t="21137" r="9983" b="41214"/>
          <a:stretch>
            <a:fillRect/>
          </a:stretch>
        </p:blipFill>
        <p:spPr bwMode="auto">
          <a:xfrm>
            <a:off x="7596336" y="1772816"/>
            <a:ext cx="1080120" cy="1944216"/>
          </a:xfrm>
          <a:prstGeom prst="rect">
            <a:avLst/>
          </a:prstGeom>
          <a:noFill/>
        </p:spPr>
      </p:pic>
      <p:pic>
        <p:nvPicPr>
          <p:cNvPr id="6" name="Picture 2" descr="Похожее изображение"/>
          <p:cNvPicPr>
            <a:picLocks noChangeAspect="1" noChangeArrowheads="1"/>
          </p:cNvPicPr>
          <p:nvPr/>
        </p:nvPicPr>
        <p:blipFill>
          <a:blip r:embed="rId4" cstate="print"/>
          <a:srcRect l="4615" t="21137" r="28000" b="41214"/>
          <a:stretch>
            <a:fillRect/>
          </a:stretch>
        </p:blipFill>
        <p:spPr bwMode="auto">
          <a:xfrm>
            <a:off x="3419872" y="1772816"/>
            <a:ext cx="4176464" cy="1944216"/>
          </a:xfrm>
          <a:prstGeom prst="rect">
            <a:avLst/>
          </a:prstGeom>
          <a:noFill/>
        </p:spPr>
      </p:pic>
      <p:pic>
        <p:nvPicPr>
          <p:cNvPr id="8" name="Picture 2" descr="Похожее изображение"/>
          <p:cNvPicPr>
            <a:picLocks noChangeAspect="1" noChangeArrowheads="1"/>
          </p:cNvPicPr>
          <p:nvPr/>
        </p:nvPicPr>
        <p:blipFill>
          <a:blip r:embed="rId4" cstate="print"/>
          <a:srcRect l="49926" t="58786" r="31485" b="2537"/>
          <a:stretch>
            <a:fillRect/>
          </a:stretch>
        </p:blipFill>
        <p:spPr bwMode="auto">
          <a:xfrm>
            <a:off x="6156176" y="3717032"/>
            <a:ext cx="1152128" cy="1997275"/>
          </a:xfrm>
          <a:prstGeom prst="rect">
            <a:avLst/>
          </a:prstGeom>
          <a:noFill/>
        </p:spPr>
      </p:pic>
      <p:pic>
        <p:nvPicPr>
          <p:cNvPr id="9" name="Picture 2" descr="Похожее изображение"/>
          <p:cNvPicPr>
            <a:picLocks noChangeAspect="1" noChangeArrowheads="1"/>
          </p:cNvPicPr>
          <p:nvPr/>
        </p:nvPicPr>
        <p:blipFill>
          <a:blip r:embed="rId4" cstate="print"/>
          <a:srcRect l="4615" t="58786" r="50074" b="2537"/>
          <a:stretch>
            <a:fillRect/>
          </a:stretch>
        </p:blipFill>
        <p:spPr bwMode="auto">
          <a:xfrm>
            <a:off x="3419872" y="3717032"/>
            <a:ext cx="2808312" cy="1997275"/>
          </a:xfrm>
          <a:prstGeom prst="rect">
            <a:avLst/>
          </a:prstGeom>
          <a:noFill/>
        </p:spPr>
      </p:pic>
      <p:pic>
        <p:nvPicPr>
          <p:cNvPr id="10" name="Picture 2" descr="Похожее изображение"/>
          <p:cNvPicPr>
            <a:picLocks noChangeAspect="1" noChangeArrowheads="1"/>
          </p:cNvPicPr>
          <p:nvPr/>
        </p:nvPicPr>
        <p:blipFill>
          <a:blip r:embed="rId4" cstate="print"/>
          <a:srcRect l="68515" t="58786" r="115" b="2537"/>
          <a:stretch>
            <a:fillRect/>
          </a:stretch>
        </p:blipFill>
        <p:spPr bwMode="auto">
          <a:xfrm>
            <a:off x="7308304" y="3717032"/>
            <a:ext cx="1691680" cy="192526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560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solidFill>
                  <a:schemeClr val="accent2">
                    <a:lumMod val="75000"/>
                  </a:schemeClr>
                </a:solidFill>
                <a:latin typeface="Arial Black" pitchFamily="34" charset="0"/>
              </a:rPr>
              <a:t>Д/и «Расскажи о предмете»</a:t>
            </a:r>
            <a:endParaRPr lang="ru-RU" dirty="0">
              <a:solidFill>
                <a:schemeClr val="accent2">
                  <a:lumMod val="75000"/>
                </a:schemeClr>
              </a:solidFill>
              <a:latin typeface="Arial Black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39552" y="1628800"/>
            <a:ext cx="201622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 smtClean="0">
                <a:solidFill>
                  <a:schemeClr val="accent2">
                    <a:lumMod val="75000"/>
                  </a:schemeClr>
                </a:solidFill>
                <a:latin typeface="Arial Black" pitchFamily="34" charset="0"/>
              </a:rPr>
              <a:t>Что это?</a:t>
            </a:r>
            <a:endParaRPr lang="ru-RU" sz="2000" dirty="0">
              <a:solidFill>
                <a:schemeClr val="accent2">
                  <a:lumMod val="75000"/>
                </a:schemeClr>
              </a:solidFill>
              <a:latin typeface="Arial Black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39552" y="2852936"/>
            <a:ext cx="201622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 smtClean="0">
                <a:solidFill>
                  <a:schemeClr val="accent2">
                    <a:lumMod val="75000"/>
                  </a:schemeClr>
                </a:solidFill>
                <a:latin typeface="Arial Black" pitchFamily="34" charset="0"/>
              </a:rPr>
              <a:t>Каким цветом?</a:t>
            </a:r>
            <a:endParaRPr lang="ru-RU" sz="2000" dirty="0">
              <a:solidFill>
                <a:schemeClr val="accent2">
                  <a:lumMod val="75000"/>
                </a:schemeClr>
              </a:solidFill>
              <a:latin typeface="Arial Black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11560" y="3717032"/>
            <a:ext cx="201622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 smtClean="0">
                <a:solidFill>
                  <a:schemeClr val="accent2">
                    <a:lumMod val="75000"/>
                  </a:schemeClr>
                </a:solidFill>
                <a:latin typeface="Arial Black" pitchFamily="34" charset="0"/>
              </a:rPr>
              <a:t>Когда носят?</a:t>
            </a:r>
            <a:endParaRPr lang="ru-RU" sz="2000" dirty="0">
              <a:solidFill>
                <a:schemeClr val="accent2">
                  <a:lumMod val="75000"/>
                </a:schemeClr>
              </a:solidFill>
              <a:latin typeface="Arial Black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23528" y="5517232"/>
            <a:ext cx="201622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 smtClean="0">
                <a:solidFill>
                  <a:schemeClr val="accent2">
                    <a:lumMod val="75000"/>
                  </a:schemeClr>
                </a:solidFill>
                <a:latin typeface="Arial Black" pitchFamily="34" charset="0"/>
              </a:rPr>
              <a:t>Кто носит?</a:t>
            </a:r>
            <a:endParaRPr lang="ru-RU" sz="2000" dirty="0">
              <a:solidFill>
                <a:schemeClr val="accent2">
                  <a:lumMod val="75000"/>
                </a:schemeClr>
              </a:solidFill>
              <a:latin typeface="Arial Black" pitchFamily="34" charset="0"/>
            </a:endParaRPr>
          </a:p>
        </p:txBody>
      </p:sp>
      <p:sp>
        <p:nvSpPr>
          <p:cNvPr id="32770" name="AutoShape 2" descr="Картинки по запросу шапка детская картинкакартинки для детей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2772" name="AutoShape 4" descr="Картинки по запросу шапка детская картинкакартинки для детей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32774" name="Picture 6" descr="Картинки по запросу сандалии картинка ребенок"/>
          <p:cNvPicPr>
            <a:picLocks noChangeAspect="1" noChangeArrowheads="1"/>
          </p:cNvPicPr>
          <p:nvPr/>
        </p:nvPicPr>
        <p:blipFill>
          <a:blip r:embed="rId2" cstate="print"/>
          <a:srcRect t="13793" r="3448" b="20690"/>
          <a:stretch>
            <a:fillRect/>
          </a:stretch>
        </p:blipFill>
        <p:spPr bwMode="auto">
          <a:xfrm>
            <a:off x="3131840" y="1340768"/>
            <a:ext cx="2016224" cy="1368152"/>
          </a:xfrm>
          <a:prstGeom prst="rect">
            <a:avLst/>
          </a:prstGeom>
          <a:noFill/>
        </p:spPr>
      </p:pic>
      <p:sp>
        <p:nvSpPr>
          <p:cNvPr id="11" name="Овал 10"/>
          <p:cNvSpPr/>
          <p:nvPr/>
        </p:nvSpPr>
        <p:spPr>
          <a:xfrm>
            <a:off x="3635896" y="2852936"/>
            <a:ext cx="936104" cy="64807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2778" name="AutoShape 10" descr="Картинки по запросу туфли ребенок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2780" name="AutoShape 12" descr="Картинки по запросу туфли ребенок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32782" name="Picture 14" descr="Картинки по запросу туфли ребенок"/>
          <p:cNvPicPr>
            <a:picLocks noChangeAspect="1" noChangeArrowheads="1"/>
          </p:cNvPicPr>
          <p:nvPr/>
        </p:nvPicPr>
        <p:blipFill>
          <a:blip r:embed="rId3" cstate="print"/>
          <a:srcRect t="24000" b="8000"/>
          <a:stretch>
            <a:fillRect/>
          </a:stretch>
        </p:blipFill>
        <p:spPr bwMode="auto">
          <a:xfrm>
            <a:off x="6156176" y="1340768"/>
            <a:ext cx="1944216" cy="1322067"/>
          </a:xfrm>
          <a:prstGeom prst="rect">
            <a:avLst/>
          </a:prstGeom>
          <a:noFill/>
        </p:spPr>
      </p:pic>
      <p:sp>
        <p:nvSpPr>
          <p:cNvPr id="16" name="Овал 15"/>
          <p:cNvSpPr/>
          <p:nvPr/>
        </p:nvSpPr>
        <p:spPr>
          <a:xfrm>
            <a:off x="6948264" y="2852936"/>
            <a:ext cx="792088" cy="648072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2784" name="AutoShape 16" descr="Картинки по запросу лето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32786" name="Picture 18" descr="Картинки по запросу лето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347864" y="3717032"/>
            <a:ext cx="1512168" cy="1134126"/>
          </a:xfrm>
          <a:prstGeom prst="rect">
            <a:avLst/>
          </a:prstGeom>
          <a:noFill/>
        </p:spPr>
      </p:pic>
      <p:pic>
        <p:nvPicPr>
          <p:cNvPr id="32788" name="Picture 20" descr="Картинки по запросу осень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444208" y="3717032"/>
            <a:ext cx="1798960" cy="1144588"/>
          </a:xfrm>
          <a:prstGeom prst="rect">
            <a:avLst/>
          </a:prstGeom>
          <a:noFill/>
        </p:spPr>
      </p:pic>
      <p:pic>
        <p:nvPicPr>
          <p:cNvPr id="32790" name="Picture 22" descr="Картинки по запросу девочка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012160" y="5085184"/>
            <a:ext cx="2562564" cy="1440160"/>
          </a:xfrm>
          <a:prstGeom prst="rect">
            <a:avLst/>
          </a:prstGeom>
          <a:noFill/>
        </p:spPr>
      </p:pic>
      <p:pic>
        <p:nvPicPr>
          <p:cNvPr id="32792" name="Picture 24" descr="Картинки по запросу мальчик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347864" y="5085184"/>
            <a:ext cx="1536127" cy="155679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solidFill>
                  <a:schemeClr val="accent2">
                    <a:lumMod val="75000"/>
                  </a:schemeClr>
                </a:solidFill>
                <a:latin typeface="Arial Black" pitchFamily="34" charset="0"/>
              </a:rPr>
              <a:t>Назови предмет одежды</a:t>
            </a:r>
            <a:endParaRPr lang="ru-RU" dirty="0">
              <a:solidFill>
                <a:schemeClr val="accent2">
                  <a:lumMod val="75000"/>
                </a:schemeClr>
              </a:solidFill>
              <a:latin typeface="Arial Black" pitchFamily="34" charset="0"/>
            </a:endParaRPr>
          </a:p>
        </p:txBody>
      </p:sp>
      <p:pic>
        <p:nvPicPr>
          <p:cNvPr id="7170" name="Picture 2" descr="Картинки по запросу одежда рисунки для детей"/>
          <p:cNvPicPr>
            <a:picLocks noChangeAspect="1" noChangeArrowheads="1"/>
          </p:cNvPicPr>
          <p:nvPr/>
        </p:nvPicPr>
        <p:blipFill>
          <a:blip r:embed="rId3" cstate="print"/>
          <a:srcRect l="2128" t="7636" r="52128" b="31273"/>
          <a:stretch>
            <a:fillRect/>
          </a:stretch>
        </p:blipFill>
        <p:spPr bwMode="auto">
          <a:xfrm rot="21139528">
            <a:off x="718012" y="1606628"/>
            <a:ext cx="3096344" cy="2880320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611560" y="4581128"/>
            <a:ext cx="345638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dirty="0" smtClean="0">
                <a:latin typeface="Arial Black" pitchFamily="34" charset="0"/>
              </a:rPr>
              <a:t>             </a:t>
            </a:r>
            <a:r>
              <a:rPr lang="ru-RU" sz="4000" dirty="0" smtClean="0">
                <a:solidFill>
                  <a:srgbClr val="00B050"/>
                </a:solidFill>
                <a:latin typeface="Arial Black" pitchFamily="34" charset="0"/>
              </a:rPr>
              <a:t>ФУТБОЛКА</a:t>
            </a:r>
            <a:endParaRPr lang="ru-RU" sz="4000" dirty="0">
              <a:solidFill>
                <a:srgbClr val="00B050"/>
              </a:solidFill>
              <a:latin typeface="Arial Black" pitchFamily="34" charset="0"/>
            </a:endParaRPr>
          </a:p>
        </p:txBody>
      </p:sp>
      <p:pic>
        <p:nvPicPr>
          <p:cNvPr id="3" name="Picture 2" descr="Картинки по запросу одежда рисунки для детей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537861">
            <a:off x="4819673" y="1551345"/>
            <a:ext cx="3827338" cy="2554748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4932040" y="4941168"/>
            <a:ext cx="3672408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             </a:t>
            </a:r>
            <a:r>
              <a:rPr lang="ru-RU" sz="4000" dirty="0" smtClean="0">
                <a:solidFill>
                  <a:srgbClr val="00B050"/>
                </a:solidFill>
                <a:latin typeface="Arial Black" pitchFamily="34" charset="0"/>
              </a:rPr>
              <a:t>РУБАШКА</a:t>
            </a:r>
            <a:endParaRPr lang="ru-RU" sz="4000" dirty="0">
              <a:solidFill>
                <a:srgbClr val="00B050"/>
              </a:solidFill>
              <a:latin typeface="Arial Black" pitchFamily="34" charset="0"/>
            </a:endParaRP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Картинки по запросу одежда рисунки для детей"/>
          <p:cNvPicPr>
            <a:picLocks noChangeAspect="1" noChangeArrowheads="1"/>
          </p:cNvPicPr>
          <p:nvPr/>
        </p:nvPicPr>
        <p:blipFill>
          <a:blip r:embed="rId3" cstate="print"/>
          <a:srcRect l="6250" t="2232" r="56250" b="28571"/>
          <a:stretch>
            <a:fillRect/>
          </a:stretch>
        </p:blipFill>
        <p:spPr bwMode="auto">
          <a:xfrm rot="20989970">
            <a:off x="1002864" y="1450744"/>
            <a:ext cx="2329583" cy="3009045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827584" y="5013176"/>
            <a:ext cx="266429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dirty="0" smtClean="0">
                <a:solidFill>
                  <a:srgbClr val="00B050"/>
                </a:solidFill>
                <a:latin typeface="Arial Black" pitchFamily="34" charset="0"/>
              </a:rPr>
              <a:t>ПЛАТЬЕ</a:t>
            </a:r>
            <a:endParaRPr lang="ru-RU" sz="4000" dirty="0">
              <a:solidFill>
                <a:srgbClr val="00B050"/>
              </a:solidFill>
              <a:latin typeface="Arial Black" pitchFamily="34" charset="0"/>
            </a:endParaRPr>
          </a:p>
        </p:txBody>
      </p:sp>
      <p:pic>
        <p:nvPicPr>
          <p:cNvPr id="6148" name="Picture 4" descr="Картинки по запросу одежда рисунки для детей"/>
          <p:cNvPicPr>
            <a:picLocks noChangeAspect="1" noChangeArrowheads="1"/>
          </p:cNvPicPr>
          <p:nvPr/>
        </p:nvPicPr>
        <p:blipFill>
          <a:blip r:embed="rId3" cstate="print"/>
          <a:srcRect l="52266" t="8000" r="2001" b="33334"/>
          <a:stretch>
            <a:fillRect/>
          </a:stretch>
        </p:blipFill>
        <p:spPr bwMode="auto">
          <a:xfrm rot="455231">
            <a:off x="4765721" y="1415817"/>
            <a:ext cx="3528392" cy="3168352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5580112" y="4869160"/>
            <a:ext cx="216024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dirty="0" smtClean="0">
                <a:solidFill>
                  <a:srgbClr val="00B050"/>
                </a:solidFill>
                <a:latin typeface="Arial Black" pitchFamily="34" charset="0"/>
              </a:rPr>
              <a:t>ЮБКА</a:t>
            </a:r>
            <a:endParaRPr lang="ru-RU" sz="4000" dirty="0">
              <a:solidFill>
                <a:srgbClr val="00B050"/>
              </a:solidFill>
              <a:latin typeface="Arial Black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6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Похожее изображение"/>
          <p:cNvPicPr>
            <a:picLocks noChangeAspect="1" noChangeArrowheads="1"/>
          </p:cNvPicPr>
          <p:nvPr/>
        </p:nvPicPr>
        <p:blipFill>
          <a:blip r:embed="rId3" cstate="print"/>
          <a:srcRect l="2821" t="8000" r="52986" b="34668"/>
          <a:stretch>
            <a:fillRect/>
          </a:stretch>
        </p:blipFill>
        <p:spPr bwMode="auto">
          <a:xfrm rot="20751832">
            <a:off x="755576" y="1268760"/>
            <a:ext cx="3384376" cy="3096344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1187624" y="4941168"/>
            <a:ext cx="266429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dirty="0" smtClean="0">
                <a:solidFill>
                  <a:srgbClr val="00B050"/>
                </a:solidFill>
                <a:latin typeface="Arial Black" pitchFamily="34" charset="0"/>
              </a:rPr>
              <a:t>ТУФЛИ</a:t>
            </a:r>
            <a:endParaRPr lang="ru-RU" sz="4000" dirty="0">
              <a:solidFill>
                <a:srgbClr val="00B050"/>
              </a:solidFill>
              <a:latin typeface="Arial Black" pitchFamily="34" charset="0"/>
            </a:endParaRPr>
          </a:p>
        </p:txBody>
      </p:sp>
      <p:pic>
        <p:nvPicPr>
          <p:cNvPr id="5126" name="Picture 6" descr="Похожее изображение"/>
          <p:cNvPicPr>
            <a:picLocks noChangeAspect="1" noChangeArrowheads="1"/>
          </p:cNvPicPr>
          <p:nvPr/>
        </p:nvPicPr>
        <p:blipFill>
          <a:blip r:embed="rId3" cstate="print"/>
          <a:srcRect l="52656" t="2667" r="3151" b="32001"/>
          <a:stretch>
            <a:fillRect/>
          </a:stretch>
        </p:blipFill>
        <p:spPr bwMode="auto">
          <a:xfrm rot="343619">
            <a:off x="4860032" y="836712"/>
            <a:ext cx="3384376" cy="3528392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5220072" y="4941168"/>
            <a:ext cx="244827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dirty="0" smtClean="0">
                <a:solidFill>
                  <a:srgbClr val="00B050"/>
                </a:solidFill>
                <a:latin typeface="Arial Black" pitchFamily="34" charset="0"/>
              </a:rPr>
              <a:t>НОСКИ</a:t>
            </a:r>
            <a:endParaRPr lang="ru-RU" sz="4000" dirty="0">
              <a:solidFill>
                <a:srgbClr val="00B050"/>
              </a:solidFill>
              <a:latin typeface="Arial Black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5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Картинки по запросу одежда рисунки для детей"/>
          <p:cNvPicPr>
            <a:picLocks noChangeAspect="1" noChangeArrowheads="1"/>
          </p:cNvPicPr>
          <p:nvPr/>
        </p:nvPicPr>
        <p:blipFill>
          <a:blip r:embed="rId3" cstate="print"/>
          <a:srcRect l="3771" t="10667" r="52868" b="33334"/>
          <a:stretch>
            <a:fillRect/>
          </a:stretch>
        </p:blipFill>
        <p:spPr bwMode="auto">
          <a:xfrm rot="20341866">
            <a:off x="683568" y="764704"/>
            <a:ext cx="3312368" cy="3024336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1115616" y="4581128"/>
            <a:ext cx="266429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dirty="0" smtClean="0">
                <a:solidFill>
                  <a:srgbClr val="00B050"/>
                </a:solidFill>
                <a:latin typeface="Arial Black" pitchFamily="34" charset="0"/>
              </a:rPr>
              <a:t>КЕПКА</a:t>
            </a:r>
            <a:endParaRPr lang="ru-RU" sz="4000" dirty="0">
              <a:solidFill>
                <a:srgbClr val="00B050"/>
              </a:solidFill>
              <a:latin typeface="Arial Black" pitchFamily="34" charset="0"/>
            </a:endParaRPr>
          </a:p>
        </p:txBody>
      </p:sp>
      <p:pic>
        <p:nvPicPr>
          <p:cNvPr id="5" name="Picture 2" descr="Картинки по запросу одежда рисунки для детей"/>
          <p:cNvPicPr>
            <a:picLocks noChangeAspect="1" noChangeArrowheads="1"/>
          </p:cNvPicPr>
          <p:nvPr/>
        </p:nvPicPr>
        <p:blipFill>
          <a:blip r:embed="rId3" cstate="print"/>
          <a:srcRect l="52787" t="13333" r="1966" b="36001"/>
          <a:stretch>
            <a:fillRect/>
          </a:stretch>
        </p:blipFill>
        <p:spPr bwMode="auto">
          <a:xfrm rot="1953406">
            <a:off x="5148064" y="1124744"/>
            <a:ext cx="3456384" cy="2736304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5796136" y="4653136"/>
            <a:ext cx="237626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dirty="0" smtClean="0">
                <a:solidFill>
                  <a:srgbClr val="00B050"/>
                </a:solidFill>
                <a:latin typeface="Arial Black" pitchFamily="34" charset="0"/>
              </a:rPr>
              <a:t>ШЛЯПА</a:t>
            </a:r>
            <a:endParaRPr lang="ru-RU" sz="4000" dirty="0">
              <a:solidFill>
                <a:srgbClr val="00B050"/>
              </a:solidFill>
              <a:latin typeface="Arial Black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11560" y="764704"/>
            <a:ext cx="7772400" cy="1470025"/>
          </a:xfrm>
        </p:spPr>
        <p:txBody>
          <a:bodyPr/>
          <a:lstStyle/>
          <a:p>
            <a:r>
              <a:rPr lang="ru-RU" dirty="0" smtClean="0">
                <a:solidFill>
                  <a:schemeClr val="accent2">
                    <a:lumMod val="75000"/>
                  </a:schemeClr>
                </a:solidFill>
                <a:latin typeface="Arial Black" pitchFamily="34" charset="0"/>
              </a:rPr>
              <a:t>Д/и «Третий лишний»</a:t>
            </a:r>
            <a:endParaRPr lang="ru-RU" dirty="0">
              <a:solidFill>
                <a:schemeClr val="accent2">
                  <a:lumMod val="75000"/>
                </a:schemeClr>
              </a:solidFill>
              <a:latin typeface="Arial Black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83568" y="2060848"/>
            <a:ext cx="72008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dirty="0" smtClean="0">
                <a:solidFill>
                  <a:schemeClr val="accent2">
                    <a:lumMod val="75000"/>
                  </a:schemeClr>
                </a:solidFill>
                <a:latin typeface="Arial Black" pitchFamily="34" charset="0"/>
              </a:rPr>
              <a:t>Задание: назовите третий лишний предмет</a:t>
            </a:r>
            <a:endParaRPr lang="ru-RU" sz="3200" dirty="0">
              <a:solidFill>
                <a:schemeClr val="accent2">
                  <a:lumMod val="75000"/>
                </a:schemeClr>
              </a:solidFill>
              <a:latin typeface="Arial Black" pitchFamily="34" charset="0"/>
            </a:endParaRPr>
          </a:p>
        </p:txBody>
      </p:sp>
      <p:pic>
        <p:nvPicPr>
          <p:cNvPr id="15362" name="Picture 2" descr="Картинки по запросу одежда и обувь рисунки">
            <a:hlinkClick r:id="" action="ppaction://noaction">
              <a:snd r:embed="rId2" name="hammer.wav"/>
            </a:hlinkClick>
          </p:cNvPr>
          <p:cNvPicPr>
            <a:picLocks noChangeAspect="1" noChangeArrowheads="1"/>
          </p:cNvPicPr>
          <p:nvPr/>
        </p:nvPicPr>
        <p:blipFill>
          <a:blip r:embed="rId3" cstate="print"/>
          <a:srcRect l="2128" t="9040" r="53191" b="27682"/>
          <a:stretch>
            <a:fillRect/>
          </a:stretch>
        </p:blipFill>
        <p:spPr bwMode="auto">
          <a:xfrm>
            <a:off x="683568" y="3573016"/>
            <a:ext cx="2448272" cy="2448272"/>
          </a:xfrm>
          <a:prstGeom prst="rect">
            <a:avLst/>
          </a:prstGeom>
          <a:noFill/>
        </p:spPr>
      </p:pic>
      <p:pic>
        <p:nvPicPr>
          <p:cNvPr id="5" name="Picture 2" descr="Картинки по запросу одежда и обувь рисунки">
            <a:hlinkClick r:id="" action="ppaction://noaction">
              <a:snd r:embed="rId2" name="hammer.wav"/>
            </a:hlinkClick>
          </p:cNvPr>
          <p:cNvPicPr>
            <a:picLocks noChangeAspect="1" noChangeArrowheads="1"/>
          </p:cNvPicPr>
          <p:nvPr/>
        </p:nvPicPr>
        <p:blipFill>
          <a:blip r:embed="rId3" cstate="print"/>
          <a:srcRect l="53192" t="12053" r="2128" b="30695"/>
          <a:stretch>
            <a:fillRect/>
          </a:stretch>
        </p:blipFill>
        <p:spPr bwMode="auto">
          <a:xfrm>
            <a:off x="3563888" y="3573016"/>
            <a:ext cx="2626398" cy="2376264"/>
          </a:xfrm>
          <a:prstGeom prst="rect">
            <a:avLst/>
          </a:prstGeom>
          <a:noFill/>
        </p:spPr>
      </p:pic>
      <p:pic>
        <p:nvPicPr>
          <p:cNvPr id="15364" name="Picture 4" descr="Картинки по запросу картинки фруктов для малышей">
            <a:hlinkClick r:id="" action="ppaction://noaction">
              <a:snd r:embed="rId4" name="applause.wav"/>
            </a:hlinkClick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948264" y="3573016"/>
            <a:ext cx="1512168" cy="2383714"/>
          </a:xfrm>
          <a:prstGeom prst="rect">
            <a:avLst/>
          </a:prstGeom>
          <a:noFill/>
        </p:spPr>
      </p:pic>
    </p:spTree>
  </p:cSld>
  <p:clrMapOvr>
    <a:masterClrMapping/>
  </p:clrMapOvr>
  <p:transition advClick="0" advTm="10000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Похожее изображение">
            <a:hlinkClick r:id="" action="ppaction://noaction">
              <a:snd r:embed="rId2" name="hammer.wav"/>
            </a:hlinkClick>
          </p:cNvPr>
          <p:cNvPicPr>
            <a:picLocks noChangeAspect="1" noChangeArrowheads="1"/>
          </p:cNvPicPr>
          <p:nvPr/>
        </p:nvPicPr>
        <p:blipFill>
          <a:blip r:embed="rId3" cstate="print"/>
          <a:srcRect l="52381" t="4855" r="3175" b="32036"/>
          <a:stretch>
            <a:fillRect/>
          </a:stretch>
        </p:blipFill>
        <p:spPr bwMode="auto">
          <a:xfrm>
            <a:off x="251520" y="3768466"/>
            <a:ext cx="2592288" cy="2407125"/>
          </a:xfrm>
          <a:prstGeom prst="rect">
            <a:avLst/>
          </a:prstGeom>
          <a:noFill/>
        </p:spPr>
      </p:pic>
      <p:pic>
        <p:nvPicPr>
          <p:cNvPr id="4" name="Picture 2" descr="Похожее изображение">
            <a:hlinkClick r:id="" action="ppaction://noaction">
              <a:snd r:embed="rId2" name="hammer.wav"/>
            </a:hlinkClick>
          </p:cNvPr>
          <p:cNvPicPr>
            <a:picLocks noChangeAspect="1" noChangeArrowheads="1"/>
          </p:cNvPicPr>
          <p:nvPr/>
        </p:nvPicPr>
        <p:blipFill>
          <a:blip r:embed="rId3" cstate="print"/>
          <a:srcRect l="3390" t="4855" r="52542" b="29609"/>
          <a:stretch>
            <a:fillRect/>
          </a:stretch>
        </p:blipFill>
        <p:spPr bwMode="auto">
          <a:xfrm>
            <a:off x="6372200" y="3717032"/>
            <a:ext cx="2312257" cy="2401190"/>
          </a:xfrm>
          <a:prstGeom prst="rect">
            <a:avLst/>
          </a:prstGeom>
          <a:noFill/>
        </p:spPr>
      </p:pic>
      <p:sp>
        <p:nvSpPr>
          <p:cNvPr id="5" name="Заголовок 1"/>
          <p:cNvSpPr txBox="1">
            <a:spLocks/>
          </p:cNvSpPr>
          <p:nvPr/>
        </p:nvSpPr>
        <p:spPr>
          <a:xfrm>
            <a:off x="611560" y="764704"/>
            <a:ext cx="7772400" cy="14700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400" b="0" i="0" u="none" strike="noStrike" kern="1200" cap="none" spc="0" normalizeH="0" baseline="0" noProof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uLnTx/>
                <a:uFillTx/>
                <a:latin typeface="Arial Black" pitchFamily="34" charset="0"/>
                <a:ea typeface="+mj-ea"/>
                <a:cs typeface="+mj-cs"/>
              </a:rPr>
              <a:t>Д/и «Третий лишний»</a:t>
            </a:r>
            <a:endParaRPr kumimoji="0" lang="ru-RU" sz="4400" b="0" i="0" u="none" strike="noStrike" kern="1200" cap="none" spc="0" normalizeH="0" baseline="0" noProof="0" dirty="0">
              <a:ln>
                <a:noFill/>
              </a:ln>
              <a:solidFill>
                <a:schemeClr val="accent2">
                  <a:lumMod val="75000"/>
                </a:schemeClr>
              </a:solidFill>
              <a:effectLst/>
              <a:uLnTx/>
              <a:uFillTx/>
              <a:latin typeface="Arial Black" pitchFamily="34" charset="0"/>
              <a:ea typeface="+mj-ea"/>
              <a:cs typeface="+mj-cs"/>
            </a:endParaRPr>
          </a:p>
        </p:txBody>
      </p:sp>
      <p:sp>
        <p:nvSpPr>
          <p:cNvPr id="7" name="Заголовок 6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ru-RU" sz="3600" dirty="0" smtClean="0">
                <a:solidFill>
                  <a:schemeClr val="accent2">
                    <a:lumMod val="75000"/>
                  </a:schemeClr>
                </a:solidFill>
                <a:latin typeface="Arial Black" pitchFamily="34" charset="0"/>
              </a:rPr>
              <a:t>Задание: назовите третий лишний предмет</a:t>
            </a:r>
            <a:r>
              <a:rPr lang="ru-RU" dirty="0" smtClean="0">
                <a:solidFill>
                  <a:schemeClr val="accent2">
                    <a:lumMod val="75000"/>
                  </a:schemeClr>
                </a:solidFill>
                <a:latin typeface="Arial Black" pitchFamily="34" charset="0"/>
              </a:rPr>
              <a:t/>
            </a:r>
            <a:br>
              <a:rPr lang="ru-RU" dirty="0" smtClean="0">
                <a:solidFill>
                  <a:schemeClr val="accent2">
                    <a:lumMod val="75000"/>
                  </a:schemeClr>
                </a:solidFill>
                <a:latin typeface="Arial Black" pitchFamily="34" charset="0"/>
              </a:rPr>
            </a:br>
            <a:endParaRPr lang="ru-RU" dirty="0"/>
          </a:p>
        </p:txBody>
      </p:sp>
      <p:pic>
        <p:nvPicPr>
          <p:cNvPr id="14340" name="Picture 4" descr="Картинки по запросу мультяшная собака картинка">
            <a:hlinkClick r:id="" action="ppaction://noaction">
              <a:snd r:embed="rId4" name="applause.wav"/>
            </a:hlinkClick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059832" y="3789040"/>
            <a:ext cx="3168352" cy="2316533"/>
          </a:xfrm>
          <a:prstGeom prst="rect">
            <a:avLst/>
          </a:prstGeom>
          <a:noFill/>
        </p:spPr>
      </p:pic>
    </p:spTree>
  </p:cSld>
  <p:clrMapOvr>
    <a:masterClrMapping/>
  </p:clrMapOvr>
  <p:transition advTm="10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1434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51520" y="620688"/>
            <a:ext cx="8424936" cy="1470025"/>
          </a:xfrm>
        </p:spPr>
        <p:txBody>
          <a:bodyPr>
            <a:normAutofit/>
          </a:bodyPr>
          <a:lstStyle/>
          <a:p>
            <a:r>
              <a:rPr lang="ru-RU" sz="4000" dirty="0" smtClean="0">
                <a:solidFill>
                  <a:schemeClr val="accent2">
                    <a:lumMod val="75000"/>
                  </a:schemeClr>
                </a:solidFill>
                <a:latin typeface="Arial Black" pitchFamily="34" charset="0"/>
              </a:rPr>
              <a:t>Д/и «Назови одним словом»</a:t>
            </a:r>
            <a:endParaRPr lang="ru-RU" sz="4000" dirty="0">
              <a:solidFill>
                <a:schemeClr val="accent2">
                  <a:lumMod val="75000"/>
                </a:schemeClr>
              </a:solidFill>
              <a:latin typeface="Arial Black" pitchFamily="34" charset="0"/>
            </a:endParaRPr>
          </a:p>
        </p:txBody>
      </p:sp>
      <p:pic>
        <p:nvPicPr>
          <p:cNvPr id="13314" name="Picture 2" descr="Картинки по запросу детские рисунки обуви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2060848"/>
            <a:ext cx="3917816" cy="2592288"/>
          </a:xfrm>
          <a:prstGeom prst="rect">
            <a:avLst/>
          </a:prstGeom>
          <a:noFill/>
        </p:spPr>
      </p:pic>
      <p:pic>
        <p:nvPicPr>
          <p:cNvPr id="13316" name="Picture 4" descr="Картинки по запросу детские рисунки обуви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300192" y="1988840"/>
            <a:ext cx="2664296" cy="2664296"/>
          </a:xfrm>
          <a:prstGeom prst="rect">
            <a:avLst/>
          </a:prstGeom>
          <a:noFill/>
        </p:spPr>
      </p:pic>
      <p:pic>
        <p:nvPicPr>
          <p:cNvPr id="13318" name="Picture 6" descr="Похожее изображение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139952" y="1988841"/>
            <a:ext cx="2088232" cy="2664296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1115616" y="5373216"/>
            <a:ext cx="626469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5400" dirty="0" smtClean="0">
                <a:solidFill>
                  <a:srgbClr val="00B050"/>
                </a:solidFill>
                <a:latin typeface="Arial Black" pitchFamily="34" charset="0"/>
              </a:rPr>
              <a:t>ОБУВЬ</a:t>
            </a:r>
            <a:endParaRPr lang="ru-RU" sz="5400" dirty="0">
              <a:solidFill>
                <a:srgbClr val="00B050"/>
              </a:solidFill>
              <a:latin typeface="Arial Black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23528" y="260648"/>
            <a:ext cx="8424936" cy="1470025"/>
          </a:xfrm>
        </p:spPr>
        <p:txBody>
          <a:bodyPr>
            <a:normAutofit/>
          </a:bodyPr>
          <a:lstStyle/>
          <a:p>
            <a:r>
              <a:rPr lang="ru-RU" sz="4000" dirty="0" smtClean="0">
                <a:solidFill>
                  <a:schemeClr val="accent2">
                    <a:lumMod val="75000"/>
                  </a:schemeClr>
                </a:solidFill>
                <a:latin typeface="Arial Black" pitchFamily="34" charset="0"/>
              </a:rPr>
              <a:t>Д/и «Опиши двумя словами»</a:t>
            </a:r>
            <a:endParaRPr lang="ru-RU" sz="4000" dirty="0">
              <a:solidFill>
                <a:schemeClr val="accent2">
                  <a:lumMod val="75000"/>
                </a:schemeClr>
              </a:solidFill>
              <a:latin typeface="Arial Black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899592" y="5589240"/>
            <a:ext cx="734481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dirty="0" smtClean="0">
                <a:solidFill>
                  <a:srgbClr val="00B050"/>
                </a:solidFill>
                <a:latin typeface="Arial Black" pitchFamily="34" charset="0"/>
              </a:rPr>
              <a:t>ГОЛОВНЫЕ УБОРЫ</a:t>
            </a:r>
            <a:endParaRPr lang="ru-RU" sz="4400" dirty="0">
              <a:solidFill>
                <a:srgbClr val="00B050"/>
              </a:solidFill>
              <a:latin typeface="Arial Black" pitchFamily="34" charset="0"/>
            </a:endParaRPr>
          </a:p>
        </p:txBody>
      </p:sp>
      <p:pic>
        <p:nvPicPr>
          <p:cNvPr id="21506" name="Picture 2" descr="Картинки по запросу детские рисунки головные уборы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99592" y="1628800"/>
            <a:ext cx="7488832" cy="403357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Натуральные материалы">
  <a:themeElements>
    <a:clrScheme name="Натуральные материалы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Натуральные материалы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Натуральные материалы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rnd" cmpd="sng" algn="ctr">
          <a:solidFill>
            <a:schemeClr val="phClr"/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415</TotalTime>
  <Words>122</Words>
  <Application>Microsoft Office PowerPoint</Application>
  <PresentationFormat>Экран (4:3)</PresentationFormat>
  <Paragraphs>29</Paragraphs>
  <Slides>19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3" baseType="lpstr">
      <vt:lpstr>Arial</vt:lpstr>
      <vt:lpstr>Arial Black</vt:lpstr>
      <vt:lpstr>Garamond</vt:lpstr>
      <vt:lpstr>Натуральные материалы</vt:lpstr>
      <vt:lpstr>Предметы вокруг нас: Одежда, обувь,  головные уборы</vt:lpstr>
      <vt:lpstr>Назови предмет одежды</vt:lpstr>
      <vt:lpstr>Презентация PowerPoint</vt:lpstr>
      <vt:lpstr>Презентация PowerPoint</vt:lpstr>
      <vt:lpstr>Презентация PowerPoint</vt:lpstr>
      <vt:lpstr>Д/и «Третий лишний»</vt:lpstr>
      <vt:lpstr>Задание: назовите третий лишний предмет </vt:lpstr>
      <vt:lpstr>Д/и «Назови одним словом»</vt:lpstr>
      <vt:lpstr>Д/и «Опиши двумя словами»</vt:lpstr>
      <vt:lpstr>Д/и «Назови одним словом»</vt:lpstr>
      <vt:lpstr>Презентация PowerPoint</vt:lpstr>
      <vt:lpstr>Презентация PowerPoint</vt:lpstr>
      <vt:lpstr>Д/и «Разложи одежду и обувь по полочкам в шкафу»</vt:lpstr>
      <vt:lpstr>Презентация PowerPoint</vt:lpstr>
      <vt:lpstr>Презентация PowerPoint</vt:lpstr>
      <vt:lpstr>Презентация PowerPoint</vt:lpstr>
      <vt:lpstr>Презентация PowerPoint</vt:lpstr>
      <vt:lpstr>Д/и «Помоги собраться на прогулку»</vt:lpstr>
      <vt:lpstr>Д/и «Расскажи о предмете»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Государственная символика нашей страны</dc:title>
  <dc:creator>1</dc:creator>
  <cp:lastModifiedBy>User</cp:lastModifiedBy>
  <cp:revision>48</cp:revision>
  <dcterms:created xsi:type="dcterms:W3CDTF">2017-10-28T07:24:22Z</dcterms:created>
  <dcterms:modified xsi:type="dcterms:W3CDTF">2020-11-09T06:37:35Z</dcterms:modified>
</cp:coreProperties>
</file>