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sldIdLst>
    <p:sldId id="256" r:id="rId2"/>
    <p:sldId id="261" r:id="rId3"/>
    <p:sldId id="262" r:id="rId4"/>
    <p:sldId id="263" r:id="rId5"/>
    <p:sldId id="274" r:id="rId6"/>
    <p:sldId id="264" r:id="rId7"/>
    <p:sldId id="275" r:id="rId8"/>
    <p:sldId id="265" r:id="rId9"/>
    <p:sldId id="266" r:id="rId10"/>
    <p:sldId id="260" r:id="rId11"/>
    <p:sldId id="267" r:id="rId12"/>
    <p:sldId id="268" r:id="rId13"/>
    <p:sldId id="269" r:id="rId14"/>
    <p:sldId id="270" r:id="rId15"/>
    <p:sldId id="273" r:id="rId16"/>
    <p:sldId id="271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2" autoAdjust="0"/>
  </p:normalViewPr>
  <p:slideViewPr>
    <p:cSldViewPr>
      <p:cViewPr>
        <p:scale>
          <a:sx n="68" d="100"/>
          <a:sy n="68" d="100"/>
        </p:scale>
        <p:origin x="-540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0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67431C-2132-4BEC-80B3-C680986246F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0AC74651-968E-43CA-9898-AEB8296C1B08}">
      <dgm:prSet phldrT="[Текст]"/>
      <dgm:spPr/>
      <dgm:t>
        <a:bodyPr/>
        <a:lstStyle/>
        <a:p>
          <a:r>
            <a:rPr lang="ru-RU" dirty="0">
              <a:latin typeface="Bookman Old Style" pitchFamily="18" charset="0"/>
            </a:rPr>
            <a:t>Развивается самостоятельность, организованность, </a:t>
          </a:r>
          <a:r>
            <a:rPr lang="ru-RU" b="0" i="0" dirty="0">
              <a:latin typeface="Bookman Old Style" pitchFamily="18" charset="0"/>
            </a:rPr>
            <a:t>инициатива, умение преодолевать трудности</a:t>
          </a:r>
          <a:endParaRPr lang="ru-RU" dirty="0">
            <a:latin typeface="Bookman Old Style" pitchFamily="18" charset="0"/>
          </a:endParaRPr>
        </a:p>
      </dgm:t>
    </dgm:pt>
    <dgm:pt modelId="{2C3CD204-1686-45DE-BDBA-97B9FAB82F21}" type="parTrans" cxnId="{EC8119A4-A29A-46C5-8B90-4F84BA5BFE4B}">
      <dgm:prSet/>
      <dgm:spPr/>
      <dgm:t>
        <a:bodyPr/>
        <a:lstStyle/>
        <a:p>
          <a:endParaRPr lang="ru-RU"/>
        </a:p>
      </dgm:t>
    </dgm:pt>
    <dgm:pt modelId="{38F209D0-2C18-4924-9A33-8C024395A332}" type="sibTrans" cxnId="{EC8119A4-A29A-46C5-8B90-4F84BA5BFE4B}">
      <dgm:prSet/>
      <dgm:spPr/>
      <dgm:t>
        <a:bodyPr/>
        <a:lstStyle/>
        <a:p>
          <a:endParaRPr lang="ru-RU"/>
        </a:p>
      </dgm:t>
    </dgm:pt>
    <dgm:pt modelId="{BCA39FD3-AD82-4E88-9651-831861431B94}">
      <dgm:prSet phldrT="[Текст]"/>
      <dgm:spPr/>
      <dgm:t>
        <a:bodyPr/>
        <a:lstStyle/>
        <a:p>
          <a:r>
            <a:rPr lang="ru-RU" dirty="0">
              <a:latin typeface="Bookman Old Style" pitchFamily="18" charset="0"/>
            </a:rPr>
            <a:t>Важное условие успешной подготовки детей к обучению в школе</a:t>
          </a:r>
        </a:p>
      </dgm:t>
    </dgm:pt>
    <dgm:pt modelId="{B9D9E01B-2422-4BD5-85F8-EEB81C0B890F}" type="parTrans" cxnId="{7842EB27-6A85-4A1A-A2AB-45C8CCEB3D95}">
      <dgm:prSet/>
      <dgm:spPr/>
      <dgm:t>
        <a:bodyPr/>
        <a:lstStyle/>
        <a:p>
          <a:endParaRPr lang="ru-RU"/>
        </a:p>
      </dgm:t>
    </dgm:pt>
    <dgm:pt modelId="{375E2311-C048-41DE-9587-C81DA1B01C22}" type="sibTrans" cxnId="{7842EB27-6A85-4A1A-A2AB-45C8CCEB3D95}">
      <dgm:prSet/>
      <dgm:spPr/>
      <dgm:t>
        <a:bodyPr/>
        <a:lstStyle/>
        <a:p>
          <a:endParaRPr lang="ru-RU"/>
        </a:p>
      </dgm:t>
    </dgm:pt>
    <dgm:pt modelId="{7F06BE6E-9B18-4D56-B449-8C9D15C093B7}">
      <dgm:prSet phldrT="[Текст]"/>
      <dgm:spPr/>
      <dgm:t>
        <a:bodyPr/>
        <a:lstStyle/>
        <a:p>
          <a:r>
            <a:rPr lang="ru-RU" dirty="0">
              <a:latin typeface="Bookman Old Style" pitchFamily="18" charset="0"/>
            </a:rPr>
            <a:t>Формируется  </a:t>
          </a:r>
          <a:r>
            <a:rPr lang="ru-RU" b="0" i="0" dirty="0">
              <a:latin typeface="Bookman Old Style" pitchFamily="18" charset="0"/>
            </a:rPr>
            <a:t>усидчивость, дисциплинированность, прилежание, бережливость </a:t>
          </a:r>
          <a:endParaRPr lang="ru-RU" dirty="0">
            <a:latin typeface="Bookman Old Style" pitchFamily="18" charset="0"/>
          </a:endParaRPr>
        </a:p>
      </dgm:t>
    </dgm:pt>
    <dgm:pt modelId="{B8F00D1B-A27F-4BC0-BEDE-087D38F002DA}" type="parTrans" cxnId="{B5AFB816-8DE4-46D1-BC7D-44057AAE77DD}">
      <dgm:prSet/>
      <dgm:spPr/>
      <dgm:t>
        <a:bodyPr/>
        <a:lstStyle/>
        <a:p>
          <a:endParaRPr lang="ru-RU"/>
        </a:p>
      </dgm:t>
    </dgm:pt>
    <dgm:pt modelId="{DCAEBECF-6865-4406-B519-5CA76DD3AD7D}" type="sibTrans" cxnId="{B5AFB816-8DE4-46D1-BC7D-44057AAE77DD}">
      <dgm:prSet/>
      <dgm:spPr/>
      <dgm:t>
        <a:bodyPr/>
        <a:lstStyle/>
        <a:p>
          <a:endParaRPr lang="ru-RU"/>
        </a:p>
      </dgm:t>
    </dgm:pt>
    <dgm:pt modelId="{213F1259-09FE-40F2-B6FD-546E84A2A4E6}">
      <dgm:prSet/>
      <dgm:spPr/>
      <dgm:t>
        <a:bodyPr/>
        <a:lstStyle/>
        <a:p>
          <a:r>
            <a:rPr lang="ru-RU" b="0" i="0" dirty="0">
              <a:latin typeface="Bookman Old Style" pitchFamily="18" charset="0"/>
            </a:rPr>
            <a:t>Укрепляются физические силы, здоровье ребенка. Движения становятся увереннее и точнее</a:t>
          </a:r>
          <a:r>
            <a:rPr lang="ru-RU" b="0" i="0" dirty="0"/>
            <a:t>.</a:t>
          </a:r>
          <a:endParaRPr lang="ru-RU" dirty="0"/>
        </a:p>
      </dgm:t>
    </dgm:pt>
    <dgm:pt modelId="{7A835594-9C93-46CC-84D5-CC853B83D3D9}" type="parTrans" cxnId="{C2AC25C1-728F-4FF3-A9A2-D752B432BBCE}">
      <dgm:prSet/>
      <dgm:spPr/>
      <dgm:t>
        <a:bodyPr/>
        <a:lstStyle/>
        <a:p>
          <a:endParaRPr lang="ru-RU"/>
        </a:p>
      </dgm:t>
    </dgm:pt>
    <dgm:pt modelId="{584CF33F-9007-4D6A-BF51-A9A3A9F2E9C3}" type="sibTrans" cxnId="{C2AC25C1-728F-4FF3-A9A2-D752B432BBCE}">
      <dgm:prSet/>
      <dgm:spPr/>
      <dgm:t>
        <a:bodyPr/>
        <a:lstStyle/>
        <a:p>
          <a:endParaRPr lang="ru-RU"/>
        </a:p>
      </dgm:t>
    </dgm:pt>
    <dgm:pt modelId="{FF5A2654-A58A-4705-8591-8D8E704899BA}" type="pres">
      <dgm:prSet presAssocID="{2A67431C-2132-4BEC-80B3-C680986246F5}" presName="linearFlow" presStyleCnt="0">
        <dgm:presLayoutVars>
          <dgm:dir/>
          <dgm:resizeHandles val="exact"/>
        </dgm:presLayoutVars>
      </dgm:prSet>
      <dgm:spPr/>
    </dgm:pt>
    <dgm:pt modelId="{35FD0C32-85BB-4CEB-B7C5-A40B97CE58C4}" type="pres">
      <dgm:prSet presAssocID="{0AC74651-968E-43CA-9898-AEB8296C1B08}" presName="composite" presStyleCnt="0"/>
      <dgm:spPr/>
    </dgm:pt>
    <dgm:pt modelId="{071561CB-FDA0-4322-A706-7C43054BF9BF}" type="pres">
      <dgm:prSet presAssocID="{0AC74651-968E-43CA-9898-AEB8296C1B08}" presName="imgShp" presStyleLbl="fgImgPlace1" presStyleIdx="0" presStyleCnt="4" custLinFactNeighborX="-3358" custLinFactNeighborY="-8764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</dgm:pt>
    <dgm:pt modelId="{1C958E42-6E6E-463D-9DC1-AAB872A83DBC}" type="pres">
      <dgm:prSet presAssocID="{0AC74651-968E-43CA-9898-AEB8296C1B08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0E749B-EE6C-4A85-83DE-202A62CBF978}" type="pres">
      <dgm:prSet presAssocID="{38F209D0-2C18-4924-9A33-8C024395A332}" presName="spacing" presStyleCnt="0"/>
      <dgm:spPr/>
    </dgm:pt>
    <dgm:pt modelId="{0DBD12B4-540F-4431-A79E-4D0FC5AA04A3}" type="pres">
      <dgm:prSet presAssocID="{BCA39FD3-AD82-4E88-9651-831861431B94}" presName="composite" presStyleCnt="0"/>
      <dgm:spPr/>
    </dgm:pt>
    <dgm:pt modelId="{E481F979-CDA5-4C25-947B-AC32EFF97F4C}" type="pres">
      <dgm:prSet presAssocID="{BCA39FD3-AD82-4E88-9651-831861431B94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</dgm:pt>
    <dgm:pt modelId="{3F17FAD9-DB76-48F2-91F5-E18308B0603F}" type="pres">
      <dgm:prSet presAssocID="{BCA39FD3-AD82-4E88-9651-831861431B94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968D92-5C46-49AA-8EA8-D1E234320C37}" type="pres">
      <dgm:prSet presAssocID="{375E2311-C048-41DE-9587-C81DA1B01C22}" presName="spacing" presStyleCnt="0"/>
      <dgm:spPr/>
    </dgm:pt>
    <dgm:pt modelId="{E5E83470-22E9-487E-A29B-D8C2DA19C015}" type="pres">
      <dgm:prSet presAssocID="{7F06BE6E-9B18-4D56-B449-8C9D15C093B7}" presName="composite" presStyleCnt="0"/>
      <dgm:spPr/>
    </dgm:pt>
    <dgm:pt modelId="{FC652F64-8ACE-4DEB-9A64-69419AB263DE}" type="pres">
      <dgm:prSet presAssocID="{7F06BE6E-9B18-4D56-B449-8C9D15C093B7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</dgm:pt>
    <dgm:pt modelId="{945F8DEE-6F90-48EF-AED5-B44BC704A896}" type="pres">
      <dgm:prSet presAssocID="{7F06BE6E-9B18-4D56-B449-8C9D15C093B7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BB026-87A9-44C4-BB9D-7BB6AF3DDF1E}" type="pres">
      <dgm:prSet presAssocID="{DCAEBECF-6865-4406-B519-5CA76DD3AD7D}" presName="spacing" presStyleCnt="0"/>
      <dgm:spPr/>
    </dgm:pt>
    <dgm:pt modelId="{4FBD2372-E304-40A6-A24F-EDFE5A49AEFA}" type="pres">
      <dgm:prSet presAssocID="{213F1259-09FE-40F2-B6FD-546E84A2A4E6}" presName="composite" presStyleCnt="0"/>
      <dgm:spPr/>
    </dgm:pt>
    <dgm:pt modelId="{46464E1F-5CE1-4379-8AC4-A37B37CC573B}" type="pres">
      <dgm:prSet presAssocID="{213F1259-09FE-40F2-B6FD-546E84A2A4E6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</dgm:spPr>
    </dgm:pt>
    <dgm:pt modelId="{0354FB8E-2D9D-433F-AB18-B77F5AEA0FF7}" type="pres">
      <dgm:prSet presAssocID="{213F1259-09FE-40F2-B6FD-546E84A2A4E6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2932A0-373B-4214-880C-4BFCD3CF6587}" type="presOf" srcId="{213F1259-09FE-40F2-B6FD-546E84A2A4E6}" destId="{0354FB8E-2D9D-433F-AB18-B77F5AEA0FF7}" srcOrd="0" destOrd="0" presId="urn:microsoft.com/office/officeart/2005/8/layout/vList3#1"/>
    <dgm:cxn modelId="{087F5609-7C68-417A-9A3F-D600C92A1A7A}" type="presOf" srcId="{BCA39FD3-AD82-4E88-9651-831861431B94}" destId="{3F17FAD9-DB76-48F2-91F5-E18308B0603F}" srcOrd="0" destOrd="0" presId="urn:microsoft.com/office/officeart/2005/8/layout/vList3#1"/>
    <dgm:cxn modelId="{B5AFB816-8DE4-46D1-BC7D-44057AAE77DD}" srcId="{2A67431C-2132-4BEC-80B3-C680986246F5}" destId="{7F06BE6E-9B18-4D56-B449-8C9D15C093B7}" srcOrd="2" destOrd="0" parTransId="{B8F00D1B-A27F-4BC0-BEDE-087D38F002DA}" sibTransId="{DCAEBECF-6865-4406-B519-5CA76DD3AD7D}"/>
    <dgm:cxn modelId="{D7A40BA5-7502-44FB-A7A8-CD6A5170404F}" type="presOf" srcId="{7F06BE6E-9B18-4D56-B449-8C9D15C093B7}" destId="{945F8DEE-6F90-48EF-AED5-B44BC704A896}" srcOrd="0" destOrd="0" presId="urn:microsoft.com/office/officeart/2005/8/layout/vList3#1"/>
    <dgm:cxn modelId="{C2AC25C1-728F-4FF3-A9A2-D752B432BBCE}" srcId="{2A67431C-2132-4BEC-80B3-C680986246F5}" destId="{213F1259-09FE-40F2-B6FD-546E84A2A4E6}" srcOrd="3" destOrd="0" parTransId="{7A835594-9C93-46CC-84D5-CC853B83D3D9}" sibTransId="{584CF33F-9007-4D6A-BF51-A9A3A9F2E9C3}"/>
    <dgm:cxn modelId="{EC8119A4-A29A-46C5-8B90-4F84BA5BFE4B}" srcId="{2A67431C-2132-4BEC-80B3-C680986246F5}" destId="{0AC74651-968E-43CA-9898-AEB8296C1B08}" srcOrd="0" destOrd="0" parTransId="{2C3CD204-1686-45DE-BDBA-97B9FAB82F21}" sibTransId="{38F209D0-2C18-4924-9A33-8C024395A332}"/>
    <dgm:cxn modelId="{7842EB27-6A85-4A1A-A2AB-45C8CCEB3D95}" srcId="{2A67431C-2132-4BEC-80B3-C680986246F5}" destId="{BCA39FD3-AD82-4E88-9651-831861431B94}" srcOrd="1" destOrd="0" parTransId="{B9D9E01B-2422-4BD5-85F8-EEB81C0B890F}" sibTransId="{375E2311-C048-41DE-9587-C81DA1B01C22}"/>
    <dgm:cxn modelId="{87151F3D-F6DF-4D1B-A3D2-2A334A59FB30}" type="presOf" srcId="{2A67431C-2132-4BEC-80B3-C680986246F5}" destId="{FF5A2654-A58A-4705-8591-8D8E704899BA}" srcOrd="0" destOrd="0" presId="urn:microsoft.com/office/officeart/2005/8/layout/vList3#1"/>
    <dgm:cxn modelId="{FC8D0072-5491-48BE-8A08-EC29F2D885D0}" type="presOf" srcId="{0AC74651-968E-43CA-9898-AEB8296C1B08}" destId="{1C958E42-6E6E-463D-9DC1-AAB872A83DBC}" srcOrd="0" destOrd="0" presId="urn:microsoft.com/office/officeart/2005/8/layout/vList3#1"/>
    <dgm:cxn modelId="{02ED3B43-D3EC-42D6-A486-50FED07A38BE}" type="presParOf" srcId="{FF5A2654-A58A-4705-8591-8D8E704899BA}" destId="{35FD0C32-85BB-4CEB-B7C5-A40B97CE58C4}" srcOrd="0" destOrd="0" presId="urn:microsoft.com/office/officeart/2005/8/layout/vList3#1"/>
    <dgm:cxn modelId="{E9EECE94-DB4B-47AF-B512-0849119D97D3}" type="presParOf" srcId="{35FD0C32-85BB-4CEB-B7C5-A40B97CE58C4}" destId="{071561CB-FDA0-4322-A706-7C43054BF9BF}" srcOrd="0" destOrd="0" presId="urn:microsoft.com/office/officeart/2005/8/layout/vList3#1"/>
    <dgm:cxn modelId="{84FBEE65-8C78-42CD-97B6-DDCC6853EABD}" type="presParOf" srcId="{35FD0C32-85BB-4CEB-B7C5-A40B97CE58C4}" destId="{1C958E42-6E6E-463D-9DC1-AAB872A83DBC}" srcOrd="1" destOrd="0" presId="urn:microsoft.com/office/officeart/2005/8/layout/vList3#1"/>
    <dgm:cxn modelId="{CC857CDC-20EB-4915-A88F-A67BB55B7B65}" type="presParOf" srcId="{FF5A2654-A58A-4705-8591-8D8E704899BA}" destId="{8C0E749B-EE6C-4A85-83DE-202A62CBF978}" srcOrd="1" destOrd="0" presId="urn:microsoft.com/office/officeart/2005/8/layout/vList3#1"/>
    <dgm:cxn modelId="{620536EE-34DB-4FD5-A0E0-D970BC07EBEC}" type="presParOf" srcId="{FF5A2654-A58A-4705-8591-8D8E704899BA}" destId="{0DBD12B4-540F-4431-A79E-4D0FC5AA04A3}" srcOrd="2" destOrd="0" presId="urn:microsoft.com/office/officeart/2005/8/layout/vList3#1"/>
    <dgm:cxn modelId="{B01DC499-4E39-4D0A-9E39-9C3521C79DE9}" type="presParOf" srcId="{0DBD12B4-540F-4431-A79E-4D0FC5AA04A3}" destId="{E481F979-CDA5-4C25-947B-AC32EFF97F4C}" srcOrd="0" destOrd="0" presId="urn:microsoft.com/office/officeart/2005/8/layout/vList3#1"/>
    <dgm:cxn modelId="{18EEE8C2-1209-4724-BE0B-46B258DFF82F}" type="presParOf" srcId="{0DBD12B4-540F-4431-A79E-4D0FC5AA04A3}" destId="{3F17FAD9-DB76-48F2-91F5-E18308B0603F}" srcOrd="1" destOrd="0" presId="urn:microsoft.com/office/officeart/2005/8/layout/vList3#1"/>
    <dgm:cxn modelId="{3AF12058-E1E9-491E-BC56-59C90A7282B2}" type="presParOf" srcId="{FF5A2654-A58A-4705-8591-8D8E704899BA}" destId="{AB968D92-5C46-49AA-8EA8-D1E234320C37}" srcOrd="3" destOrd="0" presId="urn:microsoft.com/office/officeart/2005/8/layout/vList3#1"/>
    <dgm:cxn modelId="{F1EF5DCE-4C37-49BC-8359-2D5EB76A5318}" type="presParOf" srcId="{FF5A2654-A58A-4705-8591-8D8E704899BA}" destId="{E5E83470-22E9-487E-A29B-D8C2DA19C015}" srcOrd="4" destOrd="0" presId="urn:microsoft.com/office/officeart/2005/8/layout/vList3#1"/>
    <dgm:cxn modelId="{7DE8776D-4F15-4E5B-B425-2264B72304DF}" type="presParOf" srcId="{E5E83470-22E9-487E-A29B-D8C2DA19C015}" destId="{FC652F64-8ACE-4DEB-9A64-69419AB263DE}" srcOrd="0" destOrd="0" presId="urn:microsoft.com/office/officeart/2005/8/layout/vList3#1"/>
    <dgm:cxn modelId="{063D4ACB-2227-4484-A4DE-B96D10B29E94}" type="presParOf" srcId="{E5E83470-22E9-487E-A29B-D8C2DA19C015}" destId="{945F8DEE-6F90-48EF-AED5-B44BC704A896}" srcOrd="1" destOrd="0" presId="urn:microsoft.com/office/officeart/2005/8/layout/vList3#1"/>
    <dgm:cxn modelId="{C0E12D61-43B1-493D-A001-891A42AAAB0C}" type="presParOf" srcId="{FF5A2654-A58A-4705-8591-8D8E704899BA}" destId="{2D3BB026-87A9-44C4-BB9D-7BB6AF3DDF1E}" srcOrd="5" destOrd="0" presId="urn:microsoft.com/office/officeart/2005/8/layout/vList3#1"/>
    <dgm:cxn modelId="{0A053619-F727-4C03-AE13-3CC98C73FB1F}" type="presParOf" srcId="{FF5A2654-A58A-4705-8591-8D8E704899BA}" destId="{4FBD2372-E304-40A6-A24F-EDFE5A49AEFA}" srcOrd="6" destOrd="0" presId="urn:microsoft.com/office/officeart/2005/8/layout/vList3#1"/>
    <dgm:cxn modelId="{5DD46942-4FBC-4087-A210-D92717D607DA}" type="presParOf" srcId="{4FBD2372-E304-40A6-A24F-EDFE5A49AEFA}" destId="{46464E1F-5CE1-4379-8AC4-A37B37CC573B}" srcOrd="0" destOrd="0" presId="urn:microsoft.com/office/officeart/2005/8/layout/vList3#1"/>
    <dgm:cxn modelId="{333B07CF-985F-4092-AE10-9BB615C97CC1}" type="presParOf" srcId="{4FBD2372-E304-40A6-A24F-EDFE5A49AEFA}" destId="{0354FB8E-2D9D-433F-AB18-B77F5AEA0FF7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FFFB30-5413-4556-BB04-2A656427C9DC}" type="doc">
      <dgm:prSet loTypeId="urn:microsoft.com/office/officeart/2005/8/layout/pyramid2" loCatId="pyramid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76AEEE03-A992-419C-B4A4-1F0E530C2358}">
      <dgm:prSet custT="1"/>
      <dgm:spPr/>
      <dgm:t>
        <a:bodyPr/>
        <a:lstStyle/>
        <a:p>
          <a:pPr rtl="0"/>
          <a:r>
            <a:rPr lang="ru-RU" sz="2000" b="1" dirty="0">
              <a:solidFill>
                <a:srgbClr val="C00000"/>
              </a:solidFill>
              <a:latin typeface="Bookman Old Style" pitchFamily="18" charset="0"/>
            </a:rPr>
            <a:t>Мотив </a:t>
          </a:r>
        </a:p>
      </dgm:t>
    </dgm:pt>
    <dgm:pt modelId="{9A0CA09F-4B42-4CD3-A665-DECE05C88C5F}" type="parTrans" cxnId="{735791C1-7020-4B67-BEF0-A6CFC5FF6954}">
      <dgm:prSet/>
      <dgm:spPr/>
      <dgm:t>
        <a:bodyPr/>
        <a:lstStyle/>
        <a:p>
          <a:endParaRPr lang="ru-RU" sz="2000" b="1">
            <a:solidFill>
              <a:srgbClr val="7030A0"/>
            </a:solidFill>
          </a:endParaRPr>
        </a:p>
      </dgm:t>
    </dgm:pt>
    <dgm:pt modelId="{49749E2C-655A-4804-9F34-87996FE3AF8C}" type="sibTrans" cxnId="{735791C1-7020-4B67-BEF0-A6CFC5FF6954}">
      <dgm:prSet/>
      <dgm:spPr/>
      <dgm:t>
        <a:bodyPr/>
        <a:lstStyle/>
        <a:p>
          <a:endParaRPr lang="ru-RU" sz="2000" b="1">
            <a:solidFill>
              <a:srgbClr val="7030A0"/>
            </a:solidFill>
          </a:endParaRPr>
        </a:p>
      </dgm:t>
    </dgm:pt>
    <dgm:pt modelId="{67DB48EB-7EF5-4C4E-9E3B-C412B48E3636}">
      <dgm:prSet custT="1"/>
      <dgm:spPr/>
      <dgm:t>
        <a:bodyPr/>
        <a:lstStyle/>
        <a:p>
          <a:pPr rtl="0"/>
          <a:r>
            <a:rPr lang="ru-RU" sz="2000" b="1" dirty="0">
              <a:solidFill>
                <a:srgbClr val="C00000"/>
              </a:solidFill>
              <a:latin typeface="Bookman Old Style" pitchFamily="18" charset="0"/>
            </a:rPr>
            <a:t>Цель </a:t>
          </a:r>
        </a:p>
      </dgm:t>
    </dgm:pt>
    <dgm:pt modelId="{6F5C0C3F-8175-498C-A000-A6F6002E6976}" type="parTrans" cxnId="{BFA2D692-CD09-46F2-8B1C-7ED94A018288}">
      <dgm:prSet/>
      <dgm:spPr/>
      <dgm:t>
        <a:bodyPr/>
        <a:lstStyle/>
        <a:p>
          <a:endParaRPr lang="ru-RU" sz="2000" b="1">
            <a:solidFill>
              <a:srgbClr val="7030A0"/>
            </a:solidFill>
          </a:endParaRPr>
        </a:p>
      </dgm:t>
    </dgm:pt>
    <dgm:pt modelId="{5AF62B67-058B-47C8-B3C1-37CA5A54E50D}" type="sibTrans" cxnId="{BFA2D692-CD09-46F2-8B1C-7ED94A018288}">
      <dgm:prSet/>
      <dgm:spPr/>
      <dgm:t>
        <a:bodyPr/>
        <a:lstStyle/>
        <a:p>
          <a:endParaRPr lang="ru-RU" sz="2000" b="1">
            <a:solidFill>
              <a:srgbClr val="7030A0"/>
            </a:solidFill>
          </a:endParaRPr>
        </a:p>
      </dgm:t>
    </dgm:pt>
    <dgm:pt modelId="{730E3C3E-21A8-4B0D-A05E-485C47B58884}">
      <dgm:prSet custT="1"/>
      <dgm:spPr/>
      <dgm:t>
        <a:bodyPr/>
        <a:lstStyle/>
        <a:p>
          <a:pPr rtl="0"/>
          <a:r>
            <a:rPr lang="ru-RU" sz="2000" b="1" dirty="0">
              <a:solidFill>
                <a:srgbClr val="C00000"/>
              </a:solidFill>
              <a:latin typeface="Bookman Old Style" pitchFamily="18" charset="0"/>
            </a:rPr>
            <a:t>Планирование </a:t>
          </a:r>
        </a:p>
      </dgm:t>
    </dgm:pt>
    <dgm:pt modelId="{D7DE589F-2C64-4991-8BBC-557E9FBB04E4}" type="parTrans" cxnId="{7D8452AF-FD09-4DE4-86A6-436828959605}">
      <dgm:prSet/>
      <dgm:spPr/>
      <dgm:t>
        <a:bodyPr/>
        <a:lstStyle/>
        <a:p>
          <a:endParaRPr lang="ru-RU" sz="2000" b="1">
            <a:solidFill>
              <a:srgbClr val="7030A0"/>
            </a:solidFill>
          </a:endParaRPr>
        </a:p>
      </dgm:t>
    </dgm:pt>
    <dgm:pt modelId="{D5A5ECAA-428E-480C-846E-F7BDCB380A20}" type="sibTrans" cxnId="{7D8452AF-FD09-4DE4-86A6-436828959605}">
      <dgm:prSet/>
      <dgm:spPr/>
      <dgm:t>
        <a:bodyPr/>
        <a:lstStyle/>
        <a:p>
          <a:endParaRPr lang="ru-RU" sz="2000" b="1">
            <a:solidFill>
              <a:srgbClr val="7030A0"/>
            </a:solidFill>
          </a:endParaRPr>
        </a:p>
      </dgm:t>
    </dgm:pt>
    <dgm:pt modelId="{A4B36334-EF7F-4A26-A88B-AF6A62DA99A2}">
      <dgm:prSet custT="1"/>
      <dgm:spPr/>
      <dgm:t>
        <a:bodyPr/>
        <a:lstStyle/>
        <a:p>
          <a:pPr rtl="0"/>
          <a:r>
            <a:rPr lang="ru-RU" sz="2000" b="1" dirty="0">
              <a:solidFill>
                <a:srgbClr val="C00000"/>
              </a:solidFill>
              <a:latin typeface="Bookman Old Style" pitchFamily="18" charset="0"/>
            </a:rPr>
            <a:t>Трудовые действия </a:t>
          </a:r>
        </a:p>
      </dgm:t>
    </dgm:pt>
    <dgm:pt modelId="{F37A6036-B0C0-448D-B9FB-46FEAD36A792}" type="parTrans" cxnId="{8AD12A9E-B9D5-4B8D-8650-C2E3DB906EF6}">
      <dgm:prSet/>
      <dgm:spPr/>
      <dgm:t>
        <a:bodyPr/>
        <a:lstStyle/>
        <a:p>
          <a:endParaRPr lang="ru-RU" sz="2000" b="1">
            <a:solidFill>
              <a:srgbClr val="7030A0"/>
            </a:solidFill>
          </a:endParaRPr>
        </a:p>
      </dgm:t>
    </dgm:pt>
    <dgm:pt modelId="{B96F5FAC-8042-473F-A5D4-862E92781867}" type="sibTrans" cxnId="{8AD12A9E-B9D5-4B8D-8650-C2E3DB906EF6}">
      <dgm:prSet/>
      <dgm:spPr/>
      <dgm:t>
        <a:bodyPr/>
        <a:lstStyle/>
        <a:p>
          <a:endParaRPr lang="ru-RU" sz="2000" b="1">
            <a:solidFill>
              <a:srgbClr val="7030A0"/>
            </a:solidFill>
          </a:endParaRPr>
        </a:p>
      </dgm:t>
    </dgm:pt>
    <dgm:pt modelId="{55DC74AE-D57C-4B17-8715-83778DCF39F8}">
      <dgm:prSet custT="1"/>
      <dgm:spPr/>
      <dgm:t>
        <a:bodyPr/>
        <a:lstStyle/>
        <a:p>
          <a:pPr rtl="0"/>
          <a:r>
            <a:rPr lang="ru-RU" sz="2000" b="1" dirty="0">
              <a:solidFill>
                <a:srgbClr val="C00000"/>
              </a:solidFill>
              <a:latin typeface="Bookman Old Style" pitchFamily="18" charset="0"/>
            </a:rPr>
            <a:t>Результат </a:t>
          </a:r>
        </a:p>
      </dgm:t>
    </dgm:pt>
    <dgm:pt modelId="{B4330227-5B66-42A2-92DD-00B0B9224BA0}" type="parTrans" cxnId="{0FC3DD1B-6166-4959-A998-B1F9E7CB7ED7}">
      <dgm:prSet/>
      <dgm:spPr/>
      <dgm:t>
        <a:bodyPr/>
        <a:lstStyle/>
        <a:p>
          <a:endParaRPr lang="ru-RU" sz="2000" b="1">
            <a:solidFill>
              <a:srgbClr val="7030A0"/>
            </a:solidFill>
          </a:endParaRPr>
        </a:p>
      </dgm:t>
    </dgm:pt>
    <dgm:pt modelId="{59C7862B-DE33-491C-9261-70A9EB06C8C1}" type="sibTrans" cxnId="{0FC3DD1B-6166-4959-A998-B1F9E7CB7ED7}">
      <dgm:prSet/>
      <dgm:spPr/>
      <dgm:t>
        <a:bodyPr/>
        <a:lstStyle/>
        <a:p>
          <a:endParaRPr lang="ru-RU" sz="2000" b="1">
            <a:solidFill>
              <a:srgbClr val="7030A0"/>
            </a:solidFill>
          </a:endParaRPr>
        </a:p>
      </dgm:t>
    </dgm:pt>
    <dgm:pt modelId="{43B4793C-BBBF-4E40-ABD6-4382891ED66E}" type="pres">
      <dgm:prSet presAssocID="{89FFFB30-5413-4556-BB04-2A656427C9D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B3815FD2-E322-4BEC-B316-EB5AA80DE13E}" type="pres">
      <dgm:prSet presAssocID="{89FFFB30-5413-4556-BB04-2A656427C9DC}" presName="pyramid" presStyleLbl="node1" presStyleIdx="0" presStyleCnt="1"/>
      <dgm:spPr/>
    </dgm:pt>
    <dgm:pt modelId="{5D0DB7C4-785E-424D-AA1F-FA2E0654779E}" type="pres">
      <dgm:prSet presAssocID="{89FFFB30-5413-4556-BB04-2A656427C9DC}" presName="theList" presStyleCnt="0"/>
      <dgm:spPr/>
    </dgm:pt>
    <dgm:pt modelId="{DD80D34C-88DC-41FF-9DDB-4CB23401ED62}" type="pres">
      <dgm:prSet presAssocID="{76AEEE03-A992-419C-B4A4-1F0E530C2358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E5FBEF-E44C-410E-8F40-B3A24DC60F65}" type="pres">
      <dgm:prSet presAssocID="{76AEEE03-A992-419C-B4A4-1F0E530C2358}" presName="aSpace" presStyleCnt="0"/>
      <dgm:spPr/>
    </dgm:pt>
    <dgm:pt modelId="{4588F57E-0175-4E89-9CE6-D66848FFD672}" type="pres">
      <dgm:prSet presAssocID="{67DB48EB-7EF5-4C4E-9E3B-C412B48E3636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F04D86-1584-4463-9593-5D6F5CB2B388}" type="pres">
      <dgm:prSet presAssocID="{67DB48EB-7EF5-4C4E-9E3B-C412B48E3636}" presName="aSpace" presStyleCnt="0"/>
      <dgm:spPr/>
    </dgm:pt>
    <dgm:pt modelId="{F342F982-828D-486C-A060-3BBD10CE25BE}" type="pres">
      <dgm:prSet presAssocID="{730E3C3E-21A8-4B0D-A05E-485C47B58884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ACB34C-0827-4C5B-A94E-4108F4A01874}" type="pres">
      <dgm:prSet presAssocID="{730E3C3E-21A8-4B0D-A05E-485C47B58884}" presName="aSpace" presStyleCnt="0"/>
      <dgm:spPr/>
    </dgm:pt>
    <dgm:pt modelId="{F1DF4E9D-C572-44D8-B0CC-3E10822A692B}" type="pres">
      <dgm:prSet presAssocID="{A4B36334-EF7F-4A26-A88B-AF6A62DA99A2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753E90-3571-4223-B889-8920F19B91AB}" type="pres">
      <dgm:prSet presAssocID="{A4B36334-EF7F-4A26-A88B-AF6A62DA99A2}" presName="aSpace" presStyleCnt="0"/>
      <dgm:spPr/>
    </dgm:pt>
    <dgm:pt modelId="{63374367-A676-459C-AD07-9AFF58641967}" type="pres">
      <dgm:prSet presAssocID="{55DC74AE-D57C-4B17-8715-83778DCF39F8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6EC9E7-CD95-499E-985A-F83EC389E89E}" type="pres">
      <dgm:prSet presAssocID="{55DC74AE-D57C-4B17-8715-83778DCF39F8}" presName="aSpace" presStyleCnt="0"/>
      <dgm:spPr/>
    </dgm:pt>
  </dgm:ptLst>
  <dgm:cxnLst>
    <dgm:cxn modelId="{A41933F9-4323-46B1-9EA1-FB82542F39A1}" type="presOf" srcId="{76AEEE03-A992-419C-B4A4-1F0E530C2358}" destId="{DD80D34C-88DC-41FF-9DDB-4CB23401ED62}" srcOrd="0" destOrd="0" presId="urn:microsoft.com/office/officeart/2005/8/layout/pyramid2"/>
    <dgm:cxn modelId="{7D8452AF-FD09-4DE4-86A6-436828959605}" srcId="{89FFFB30-5413-4556-BB04-2A656427C9DC}" destId="{730E3C3E-21A8-4B0D-A05E-485C47B58884}" srcOrd="2" destOrd="0" parTransId="{D7DE589F-2C64-4991-8BBC-557E9FBB04E4}" sibTransId="{D5A5ECAA-428E-480C-846E-F7BDCB380A20}"/>
    <dgm:cxn modelId="{4D664162-7ABE-4525-A21C-DC68E5A1556B}" type="presOf" srcId="{A4B36334-EF7F-4A26-A88B-AF6A62DA99A2}" destId="{F1DF4E9D-C572-44D8-B0CC-3E10822A692B}" srcOrd="0" destOrd="0" presId="urn:microsoft.com/office/officeart/2005/8/layout/pyramid2"/>
    <dgm:cxn modelId="{735791C1-7020-4B67-BEF0-A6CFC5FF6954}" srcId="{89FFFB30-5413-4556-BB04-2A656427C9DC}" destId="{76AEEE03-A992-419C-B4A4-1F0E530C2358}" srcOrd="0" destOrd="0" parTransId="{9A0CA09F-4B42-4CD3-A665-DECE05C88C5F}" sibTransId="{49749E2C-655A-4804-9F34-87996FE3AF8C}"/>
    <dgm:cxn modelId="{8AD12A9E-B9D5-4B8D-8650-C2E3DB906EF6}" srcId="{89FFFB30-5413-4556-BB04-2A656427C9DC}" destId="{A4B36334-EF7F-4A26-A88B-AF6A62DA99A2}" srcOrd="3" destOrd="0" parTransId="{F37A6036-B0C0-448D-B9FB-46FEAD36A792}" sibTransId="{B96F5FAC-8042-473F-A5D4-862E92781867}"/>
    <dgm:cxn modelId="{5F3AA063-62FD-4D55-B73B-4C70FFD27FF6}" type="presOf" srcId="{55DC74AE-D57C-4B17-8715-83778DCF39F8}" destId="{63374367-A676-459C-AD07-9AFF58641967}" srcOrd="0" destOrd="0" presId="urn:microsoft.com/office/officeart/2005/8/layout/pyramid2"/>
    <dgm:cxn modelId="{1AF431DB-4174-461C-AF80-46DE086639CA}" type="presOf" srcId="{730E3C3E-21A8-4B0D-A05E-485C47B58884}" destId="{F342F982-828D-486C-A060-3BBD10CE25BE}" srcOrd="0" destOrd="0" presId="urn:microsoft.com/office/officeart/2005/8/layout/pyramid2"/>
    <dgm:cxn modelId="{0FC3DD1B-6166-4959-A998-B1F9E7CB7ED7}" srcId="{89FFFB30-5413-4556-BB04-2A656427C9DC}" destId="{55DC74AE-D57C-4B17-8715-83778DCF39F8}" srcOrd="4" destOrd="0" parTransId="{B4330227-5B66-42A2-92DD-00B0B9224BA0}" sibTransId="{59C7862B-DE33-491C-9261-70A9EB06C8C1}"/>
    <dgm:cxn modelId="{CD734E80-FA7A-454A-A02A-0ACD98349127}" type="presOf" srcId="{89FFFB30-5413-4556-BB04-2A656427C9DC}" destId="{43B4793C-BBBF-4E40-ABD6-4382891ED66E}" srcOrd="0" destOrd="0" presId="urn:microsoft.com/office/officeart/2005/8/layout/pyramid2"/>
    <dgm:cxn modelId="{B61049F5-62DD-4CF8-A3EA-321CD1A9DEE6}" type="presOf" srcId="{67DB48EB-7EF5-4C4E-9E3B-C412B48E3636}" destId="{4588F57E-0175-4E89-9CE6-D66848FFD672}" srcOrd="0" destOrd="0" presId="urn:microsoft.com/office/officeart/2005/8/layout/pyramid2"/>
    <dgm:cxn modelId="{BFA2D692-CD09-46F2-8B1C-7ED94A018288}" srcId="{89FFFB30-5413-4556-BB04-2A656427C9DC}" destId="{67DB48EB-7EF5-4C4E-9E3B-C412B48E3636}" srcOrd="1" destOrd="0" parTransId="{6F5C0C3F-8175-498C-A000-A6F6002E6976}" sibTransId="{5AF62B67-058B-47C8-B3C1-37CA5A54E50D}"/>
    <dgm:cxn modelId="{0F1607CC-19CE-4D61-99CA-5193AC6850BC}" type="presParOf" srcId="{43B4793C-BBBF-4E40-ABD6-4382891ED66E}" destId="{B3815FD2-E322-4BEC-B316-EB5AA80DE13E}" srcOrd="0" destOrd="0" presId="urn:microsoft.com/office/officeart/2005/8/layout/pyramid2"/>
    <dgm:cxn modelId="{DC779F4A-AE26-4E4E-86B9-B902C6203847}" type="presParOf" srcId="{43B4793C-BBBF-4E40-ABD6-4382891ED66E}" destId="{5D0DB7C4-785E-424D-AA1F-FA2E0654779E}" srcOrd="1" destOrd="0" presId="urn:microsoft.com/office/officeart/2005/8/layout/pyramid2"/>
    <dgm:cxn modelId="{B93AF251-AF4A-4E86-ABB4-35E670167109}" type="presParOf" srcId="{5D0DB7C4-785E-424D-AA1F-FA2E0654779E}" destId="{DD80D34C-88DC-41FF-9DDB-4CB23401ED62}" srcOrd="0" destOrd="0" presId="urn:microsoft.com/office/officeart/2005/8/layout/pyramid2"/>
    <dgm:cxn modelId="{9DCAE2BA-1F97-4E3B-A25B-04AA16CC731A}" type="presParOf" srcId="{5D0DB7C4-785E-424D-AA1F-FA2E0654779E}" destId="{5AE5FBEF-E44C-410E-8F40-B3A24DC60F65}" srcOrd="1" destOrd="0" presId="urn:microsoft.com/office/officeart/2005/8/layout/pyramid2"/>
    <dgm:cxn modelId="{132E0FDB-22D7-4559-8222-431E804352FE}" type="presParOf" srcId="{5D0DB7C4-785E-424D-AA1F-FA2E0654779E}" destId="{4588F57E-0175-4E89-9CE6-D66848FFD672}" srcOrd="2" destOrd="0" presId="urn:microsoft.com/office/officeart/2005/8/layout/pyramid2"/>
    <dgm:cxn modelId="{28F7DF5D-9698-425E-82ED-489813EEADF0}" type="presParOf" srcId="{5D0DB7C4-785E-424D-AA1F-FA2E0654779E}" destId="{09F04D86-1584-4463-9593-5D6F5CB2B388}" srcOrd="3" destOrd="0" presId="urn:microsoft.com/office/officeart/2005/8/layout/pyramid2"/>
    <dgm:cxn modelId="{EF45F197-AA04-439D-BA2C-1151AC1742A7}" type="presParOf" srcId="{5D0DB7C4-785E-424D-AA1F-FA2E0654779E}" destId="{F342F982-828D-486C-A060-3BBD10CE25BE}" srcOrd="4" destOrd="0" presId="urn:microsoft.com/office/officeart/2005/8/layout/pyramid2"/>
    <dgm:cxn modelId="{7926B0B0-AD9D-4955-B2A6-D32E08BF7C7B}" type="presParOf" srcId="{5D0DB7C4-785E-424D-AA1F-FA2E0654779E}" destId="{B9ACB34C-0827-4C5B-A94E-4108F4A01874}" srcOrd="5" destOrd="0" presId="urn:microsoft.com/office/officeart/2005/8/layout/pyramid2"/>
    <dgm:cxn modelId="{D7B3C210-B58C-4136-9CE6-5CC6995AC5D4}" type="presParOf" srcId="{5D0DB7C4-785E-424D-AA1F-FA2E0654779E}" destId="{F1DF4E9D-C572-44D8-B0CC-3E10822A692B}" srcOrd="6" destOrd="0" presId="urn:microsoft.com/office/officeart/2005/8/layout/pyramid2"/>
    <dgm:cxn modelId="{C73F1232-9ACF-4E9B-8B2A-71F220D7D927}" type="presParOf" srcId="{5D0DB7C4-785E-424D-AA1F-FA2E0654779E}" destId="{96753E90-3571-4223-B889-8920F19B91AB}" srcOrd="7" destOrd="0" presId="urn:microsoft.com/office/officeart/2005/8/layout/pyramid2"/>
    <dgm:cxn modelId="{014C5691-CF48-48CF-9B66-E1AC6F96F131}" type="presParOf" srcId="{5D0DB7C4-785E-424D-AA1F-FA2E0654779E}" destId="{63374367-A676-459C-AD07-9AFF58641967}" srcOrd="8" destOrd="0" presId="urn:microsoft.com/office/officeart/2005/8/layout/pyramid2"/>
    <dgm:cxn modelId="{53DCA3D1-20EB-406B-88C7-4AC6592998EB}" type="presParOf" srcId="{5D0DB7C4-785E-424D-AA1F-FA2E0654779E}" destId="{BC6EC9E7-CD95-499E-985A-F83EC389E89E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58E42-6E6E-463D-9DC1-AAB872A83DBC}">
      <dsp:nvSpPr>
        <dsp:cNvPr id="0" name=""/>
        <dsp:cNvSpPr/>
      </dsp:nvSpPr>
      <dsp:spPr>
        <a:xfrm rot="10800000">
          <a:off x="1537084" y="2319"/>
          <a:ext cx="4988158" cy="112267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069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latin typeface="Bookman Old Style" pitchFamily="18" charset="0"/>
            </a:rPr>
            <a:t>Развивается самостоятельность, организованность, </a:t>
          </a:r>
          <a:r>
            <a:rPr lang="ru-RU" sz="1900" b="0" i="0" kern="1200" dirty="0">
              <a:latin typeface="Bookman Old Style" pitchFamily="18" charset="0"/>
            </a:rPr>
            <a:t>инициатива, умение преодолевать трудности</a:t>
          </a:r>
          <a:endParaRPr lang="ru-RU" sz="1900" kern="1200" dirty="0">
            <a:latin typeface="Bookman Old Style" pitchFamily="18" charset="0"/>
          </a:endParaRPr>
        </a:p>
      </dsp:txBody>
      <dsp:txXfrm rot="10800000">
        <a:off x="1817753" y="2319"/>
        <a:ext cx="4707489" cy="1122676"/>
      </dsp:txXfrm>
    </dsp:sp>
    <dsp:sp modelId="{071561CB-FDA0-4322-A706-7C43054BF9BF}">
      <dsp:nvSpPr>
        <dsp:cNvPr id="0" name=""/>
        <dsp:cNvSpPr/>
      </dsp:nvSpPr>
      <dsp:spPr>
        <a:xfrm>
          <a:off x="938047" y="0"/>
          <a:ext cx="1122676" cy="112267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7FAD9-DB76-48F2-91F5-E18308B0603F}">
      <dsp:nvSpPr>
        <dsp:cNvPr id="0" name=""/>
        <dsp:cNvSpPr/>
      </dsp:nvSpPr>
      <dsp:spPr>
        <a:xfrm rot="10800000">
          <a:off x="1537084" y="1460123"/>
          <a:ext cx="4988158" cy="112267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069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latin typeface="Bookman Old Style" pitchFamily="18" charset="0"/>
            </a:rPr>
            <a:t>Важное условие успешной подготовки детей к обучению в школе</a:t>
          </a:r>
        </a:p>
      </dsp:txBody>
      <dsp:txXfrm rot="10800000">
        <a:off x="1817753" y="1460123"/>
        <a:ext cx="4707489" cy="1122676"/>
      </dsp:txXfrm>
    </dsp:sp>
    <dsp:sp modelId="{E481F979-CDA5-4C25-947B-AC32EFF97F4C}">
      <dsp:nvSpPr>
        <dsp:cNvPr id="0" name=""/>
        <dsp:cNvSpPr/>
      </dsp:nvSpPr>
      <dsp:spPr>
        <a:xfrm>
          <a:off x="975746" y="1460123"/>
          <a:ext cx="1122676" cy="112267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5F8DEE-6F90-48EF-AED5-B44BC704A896}">
      <dsp:nvSpPr>
        <dsp:cNvPr id="0" name=""/>
        <dsp:cNvSpPr/>
      </dsp:nvSpPr>
      <dsp:spPr>
        <a:xfrm rot="10800000">
          <a:off x="1537084" y="2917926"/>
          <a:ext cx="4988158" cy="112267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069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>
              <a:latin typeface="Bookman Old Style" pitchFamily="18" charset="0"/>
            </a:rPr>
            <a:t>Формируется  </a:t>
          </a:r>
          <a:r>
            <a:rPr lang="ru-RU" sz="1900" b="0" i="0" kern="1200" dirty="0">
              <a:latin typeface="Bookman Old Style" pitchFamily="18" charset="0"/>
            </a:rPr>
            <a:t>усидчивость, дисциплинированность, прилежание, бережливость </a:t>
          </a:r>
          <a:endParaRPr lang="ru-RU" sz="1900" kern="1200" dirty="0">
            <a:latin typeface="Bookman Old Style" pitchFamily="18" charset="0"/>
          </a:endParaRPr>
        </a:p>
      </dsp:txBody>
      <dsp:txXfrm rot="10800000">
        <a:off x="1817753" y="2917926"/>
        <a:ext cx="4707489" cy="1122676"/>
      </dsp:txXfrm>
    </dsp:sp>
    <dsp:sp modelId="{FC652F64-8ACE-4DEB-9A64-69419AB263DE}">
      <dsp:nvSpPr>
        <dsp:cNvPr id="0" name=""/>
        <dsp:cNvSpPr/>
      </dsp:nvSpPr>
      <dsp:spPr>
        <a:xfrm>
          <a:off x="975746" y="2917926"/>
          <a:ext cx="1122676" cy="112267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4FB8E-2D9D-433F-AB18-B77F5AEA0FF7}">
      <dsp:nvSpPr>
        <dsp:cNvPr id="0" name=""/>
        <dsp:cNvSpPr/>
      </dsp:nvSpPr>
      <dsp:spPr>
        <a:xfrm rot="10800000">
          <a:off x="1537084" y="4375730"/>
          <a:ext cx="4988158" cy="112267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069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>
              <a:latin typeface="Bookman Old Style" pitchFamily="18" charset="0"/>
            </a:rPr>
            <a:t>Укрепляются физические силы, здоровье ребенка. Движения становятся увереннее и точнее</a:t>
          </a:r>
          <a:r>
            <a:rPr lang="ru-RU" sz="1900" b="0" i="0" kern="1200" dirty="0"/>
            <a:t>.</a:t>
          </a:r>
          <a:endParaRPr lang="ru-RU" sz="1900" kern="1200" dirty="0"/>
        </a:p>
      </dsp:txBody>
      <dsp:txXfrm rot="10800000">
        <a:off x="1817753" y="4375730"/>
        <a:ext cx="4707489" cy="1122676"/>
      </dsp:txXfrm>
    </dsp:sp>
    <dsp:sp modelId="{46464E1F-5CE1-4379-8AC4-A37B37CC573B}">
      <dsp:nvSpPr>
        <dsp:cNvPr id="0" name=""/>
        <dsp:cNvSpPr/>
      </dsp:nvSpPr>
      <dsp:spPr>
        <a:xfrm>
          <a:off x="975746" y="4375730"/>
          <a:ext cx="1122676" cy="112267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15FD2-E322-4BEC-B316-EB5AA80DE13E}">
      <dsp:nvSpPr>
        <dsp:cNvPr id="0" name=""/>
        <dsp:cNvSpPr/>
      </dsp:nvSpPr>
      <dsp:spPr>
        <a:xfrm>
          <a:off x="1538216" y="0"/>
          <a:ext cx="4308486" cy="4308486"/>
        </a:xfrm>
        <a:prstGeom prst="triangl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80D34C-88DC-41FF-9DDB-4CB23401ED62}">
      <dsp:nvSpPr>
        <dsp:cNvPr id="0" name=""/>
        <dsp:cNvSpPr/>
      </dsp:nvSpPr>
      <dsp:spPr>
        <a:xfrm>
          <a:off x="3692459" y="431269"/>
          <a:ext cx="2800515" cy="61261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C00000"/>
              </a:solidFill>
              <a:latin typeface="Bookman Old Style" pitchFamily="18" charset="0"/>
            </a:rPr>
            <a:t>Мотив </a:t>
          </a:r>
        </a:p>
      </dsp:txBody>
      <dsp:txXfrm>
        <a:off x="3722364" y="461174"/>
        <a:ext cx="2740705" cy="552802"/>
      </dsp:txXfrm>
    </dsp:sp>
    <dsp:sp modelId="{4588F57E-0175-4E89-9CE6-D66848FFD672}">
      <dsp:nvSpPr>
        <dsp:cNvPr id="0" name=""/>
        <dsp:cNvSpPr/>
      </dsp:nvSpPr>
      <dsp:spPr>
        <a:xfrm>
          <a:off x="3692459" y="1120458"/>
          <a:ext cx="2800515" cy="61261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C00000"/>
              </a:solidFill>
              <a:latin typeface="Bookman Old Style" pitchFamily="18" charset="0"/>
            </a:rPr>
            <a:t>Цель </a:t>
          </a:r>
        </a:p>
      </dsp:txBody>
      <dsp:txXfrm>
        <a:off x="3722364" y="1150363"/>
        <a:ext cx="2740705" cy="552802"/>
      </dsp:txXfrm>
    </dsp:sp>
    <dsp:sp modelId="{F342F982-828D-486C-A060-3BBD10CE25BE}">
      <dsp:nvSpPr>
        <dsp:cNvPr id="0" name=""/>
        <dsp:cNvSpPr/>
      </dsp:nvSpPr>
      <dsp:spPr>
        <a:xfrm>
          <a:off x="3692459" y="1809648"/>
          <a:ext cx="2800515" cy="61261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C00000"/>
              </a:solidFill>
              <a:latin typeface="Bookman Old Style" pitchFamily="18" charset="0"/>
            </a:rPr>
            <a:t>Планирование </a:t>
          </a:r>
        </a:p>
      </dsp:txBody>
      <dsp:txXfrm>
        <a:off x="3722364" y="1839553"/>
        <a:ext cx="2740705" cy="552802"/>
      </dsp:txXfrm>
    </dsp:sp>
    <dsp:sp modelId="{F1DF4E9D-C572-44D8-B0CC-3E10822A692B}">
      <dsp:nvSpPr>
        <dsp:cNvPr id="0" name=""/>
        <dsp:cNvSpPr/>
      </dsp:nvSpPr>
      <dsp:spPr>
        <a:xfrm>
          <a:off x="3692459" y="2498837"/>
          <a:ext cx="2800515" cy="61261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C00000"/>
              </a:solidFill>
              <a:latin typeface="Bookman Old Style" pitchFamily="18" charset="0"/>
            </a:rPr>
            <a:t>Трудовые действия </a:t>
          </a:r>
        </a:p>
      </dsp:txBody>
      <dsp:txXfrm>
        <a:off x="3722364" y="2528742"/>
        <a:ext cx="2740705" cy="552802"/>
      </dsp:txXfrm>
    </dsp:sp>
    <dsp:sp modelId="{63374367-A676-459C-AD07-9AFF58641967}">
      <dsp:nvSpPr>
        <dsp:cNvPr id="0" name=""/>
        <dsp:cNvSpPr/>
      </dsp:nvSpPr>
      <dsp:spPr>
        <a:xfrm>
          <a:off x="3692459" y="3188027"/>
          <a:ext cx="2800515" cy="61261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C00000"/>
              </a:solidFill>
              <a:latin typeface="Bookman Old Style" pitchFamily="18" charset="0"/>
            </a:rPr>
            <a:t>Результат </a:t>
          </a:r>
        </a:p>
      </dsp:txBody>
      <dsp:txXfrm>
        <a:off x="3722364" y="3217932"/>
        <a:ext cx="2740705" cy="552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9">
            <a:extLst>
              <a:ext uri="{FF2B5EF4-FFF2-40B4-BE49-F238E27FC236}">
                <a16:creationId xmlns:a16="http://schemas.microsoft.com/office/drawing/2014/main" xmlns="" id="{6252DDF2-E749-7A8A-E20A-5C25E51026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3" name="Скругленный прямоугольник 10">
            <a:extLst>
              <a:ext uri="{FF2B5EF4-FFF2-40B4-BE49-F238E27FC236}">
                <a16:creationId xmlns:a16="http://schemas.microsoft.com/office/drawing/2014/main" xmlns="" id="{EC8424F8-B39A-B958-A2FB-15D3D1580367}"/>
              </a:ext>
            </a:extLst>
          </p:cNvPr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Прямоугольник 11">
            <a:extLst>
              <a:ext uri="{FF2B5EF4-FFF2-40B4-BE49-F238E27FC236}">
                <a16:creationId xmlns:a16="http://schemas.microsoft.com/office/drawing/2014/main" xmlns="" id="{8DC2CC35-8609-9EFF-24D9-905CDC5ED95D}"/>
              </a:ext>
            </a:extLst>
          </p:cNvPr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12">
            <a:extLst>
              <a:ext uri="{FF2B5EF4-FFF2-40B4-BE49-F238E27FC236}">
                <a16:creationId xmlns:a16="http://schemas.microsoft.com/office/drawing/2014/main" xmlns="" id="{A1E02DD7-CF8B-F49F-AFE5-4A930514EF53}"/>
              </a:ext>
            </a:extLst>
          </p:cNvPr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xmlns="" id="{16706BE8-8AAA-18B5-9DC2-6BB59DEE5B6F}"/>
              </a:ext>
            </a:extLst>
          </p:cNvPr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Дата 27">
            <a:extLst>
              <a:ext uri="{FF2B5EF4-FFF2-40B4-BE49-F238E27FC236}">
                <a16:creationId xmlns:a16="http://schemas.microsoft.com/office/drawing/2014/main" xmlns="" id="{BAA455C4-45F2-8529-81D1-B98E5E3AD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265FA-CA65-4D3A-82B3-AFDFE8E5B179}" type="datetimeFigureOut">
              <a:rPr lang="en-US"/>
              <a:pPr>
                <a:defRPr/>
              </a:pPr>
              <a:t>1/31/2024</a:t>
            </a:fld>
            <a:endParaRPr lang="en-US"/>
          </a:p>
        </p:txBody>
      </p:sp>
      <p:sp>
        <p:nvSpPr>
          <p:cNvPr id="10" name="Нижний колонтитул 16">
            <a:extLst>
              <a:ext uri="{FF2B5EF4-FFF2-40B4-BE49-F238E27FC236}">
                <a16:creationId xmlns:a16="http://schemas.microsoft.com/office/drawing/2014/main" xmlns="" id="{55F50376-1F03-44CB-8D0B-ECEFD6A7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Номер слайда 28">
            <a:extLst>
              <a:ext uri="{FF2B5EF4-FFF2-40B4-BE49-F238E27FC236}">
                <a16:creationId xmlns:a16="http://schemas.microsoft.com/office/drawing/2014/main" xmlns="" id="{5412810A-114A-0D7D-DB77-90905F2A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7410E-5D22-449C-B159-DCF3E55F5D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2246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9E6C9665-0BAC-4BCF-92B2-90877F255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BCAB0-BB76-44C7-A284-98639B63270C}" type="datetimeFigureOut">
              <a:rPr lang="en-US"/>
              <a:pPr>
                <a:defRPr/>
              </a:pPr>
              <a:t>1/31/2024</a:t>
            </a:fld>
            <a:endParaRPr lang="en-US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6CAAD645-8DDF-2063-D396-B5603407D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9EC01343-63F0-0F2F-342B-E04E6490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657B4-9B0B-4547-B6AF-2156004E78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093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>
            <a:extLst>
              <a:ext uri="{FF2B5EF4-FFF2-40B4-BE49-F238E27FC236}">
                <a16:creationId xmlns:a16="http://schemas.microsoft.com/office/drawing/2014/main" xmlns="" id="{E9072911-1E20-C390-2CD3-068BE2275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0CC9B-63A7-4E74-9F81-EC0E0719A980}" type="datetimeFigureOut">
              <a:rPr lang="en-US"/>
              <a:pPr>
                <a:defRPr/>
              </a:pPr>
              <a:t>1/31/2024</a:t>
            </a:fld>
            <a:endParaRPr lang="en-US" dirty="0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xmlns="" id="{13E35300-1BF5-A884-F028-C21B3B1FD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>
            <a:extLst>
              <a:ext uri="{FF2B5EF4-FFF2-40B4-BE49-F238E27FC236}">
                <a16:creationId xmlns:a16="http://schemas.microsoft.com/office/drawing/2014/main" xmlns="" id="{C4FCAF46-BFA9-5A7D-C36D-E6D2C51D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ABDF7-2019-495B-BBA2-9B5F87B789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159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684213" y="1988840"/>
            <a:ext cx="7704137" cy="4248000"/>
          </a:xfrm>
        </p:spPr>
        <p:txBody>
          <a:bodyPr/>
          <a:lstStyle>
            <a:lvl1pPr marL="108000" indent="0">
              <a:buNone/>
              <a:defRPr/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1796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684213" y="1988840"/>
            <a:ext cx="7704137" cy="4248000"/>
          </a:xfrm>
        </p:spPr>
        <p:txBody>
          <a:bodyPr/>
          <a:lstStyle>
            <a:lvl1pPr marL="342000" indent="-342000">
              <a:buFont typeface="Wingdings" pitchFamily="2" charset="2"/>
              <a:buChar char="§"/>
              <a:defRPr/>
            </a:lvl1pPr>
            <a:lvl2pPr marL="741600" indent="-284400">
              <a:buFont typeface="Arial" pitchFamily="34" charset="0"/>
              <a:buChar char="•"/>
              <a:defRPr/>
            </a:lvl2pPr>
            <a:lvl3pPr marL="1144800" indent="-230400">
              <a:buFont typeface="Arial" pitchFamily="34" charset="0"/>
              <a:buChar char="-"/>
              <a:defRPr/>
            </a:lvl3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29022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Дата 13">
            <a:extLst>
              <a:ext uri="{FF2B5EF4-FFF2-40B4-BE49-F238E27FC236}">
                <a16:creationId xmlns:a16="http://schemas.microsoft.com/office/drawing/2014/main" xmlns="" id="{062FA488-6675-1001-3E79-380B55CB3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AF26E-9BF2-4CE9-89A6-189BB6F67953}" type="datetimeFigureOut">
              <a:rPr lang="en-US"/>
              <a:pPr>
                <a:defRPr/>
              </a:pPr>
              <a:t>1/31/2024</a:t>
            </a:fld>
            <a:endParaRPr lang="en-US" dirty="0"/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:a16="http://schemas.microsoft.com/office/drawing/2014/main" xmlns="" id="{AC111A10-D09D-AB80-A769-17AD3C692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22">
            <a:extLst>
              <a:ext uri="{FF2B5EF4-FFF2-40B4-BE49-F238E27FC236}">
                <a16:creationId xmlns:a16="http://schemas.microsoft.com/office/drawing/2014/main" xmlns="" id="{9E0F3C92-47A4-9813-2544-A4546D73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D8943-3DEF-4A35-B801-A21D988182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89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>
            <a:extLst>
              <a:ext uri="{FF2B5EF4-FFF2-40B4-BE49-F238E27FC236}">
                <a16:creationId xmlns:a16="http://schemas.microsoft.com/office/drawing/2014/main" xmlns="" id="{E5D23AAD-3D71-FE53-EEF9-997E5074B62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Скругленный прямоугольник 10">
            <a:extLst>
              <a:ext uri="{FF2B5EF4-FFF2-40B4-BE49-F238E27FC236}">
                <a16:creationId xmlns:a16="http://schemas.microsoft.com/office/drawing/2014/main" xmlns="" id="{5D4DA2D4-E662-E452-B49E-49492169FBD4}"/>
              </a:ext>
            </a:extLst>
          </p:cNvPr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11">
            <a:extLst>
              <a:ext uri="{FF2B5EF4-FFF2-40B4-BE49-F238E27FC236}">
                <a16:creationId xmlns:a16="http://schemas.microsoft.com/office/drawing/2014/main" xmlns="" id="{B50F011C-E3C8-DA71-D25C-AD497A26D249}"/>
              </a:ext>
            </a:extLst>
          </p:cNvPr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12">
            <a:extLst>
              <a:ext uri="{FF2B5EF4-FFF2-40B4-BE49-F238E27FC236}">
                <a16:creationId xmlns:a16="http://schemas.microsoft.com/office/drawing/2014/main" xmlns="" id="{2FE87B00-F967-536C-BB90-D75046B56F0A}"/>
              </a:ext>
            </a:extLst>
          </p:cNvPr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оугольник 14">
            <a:extLst>
              <a:ext uri="{FF2B5EF4-FFF2-40B4-BE49-F238E27FC236}">
                <a16:creationId xmlns:a16="http://schemas.microsoft.com/office/drawing/2014/main" xmlns="" id="{A79D8E28-7DE5-BF4A-C2B8-06DA9810FA34}"/>
              </a:ext>
            </a:extLst>
          </p:cNvPr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ата 3">
            <a:extLst>
              <a:ext uri="{FF2B5EF4-FFF2-40B4-BE49-F238E27FC236}">
                <a16:creationId xmlns:a16="http://schemas.microsoft.com/office/drawing/2014/main" xmlns="" id="{2BDFDB56-5AA4-A77B-D914-33F694A5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A7A96-E618-40AA-9F3A-35EA950E8EB0}" type="datetimeFigureOut">
              <a:rPr lang="en-US"/>
              <a:pPr>
                <a:defRPr/>
              </a:pPr>
              <a:t>1/31/2024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xmlns="" id="{347CFEF3-8B71-BEFB-EF02-27AA0E15D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xmlns="" id="{8FEE448C-FC31-DFE6-8993-596FFE28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fld id="{899125FA-C3AE-4EB7-A2B0-F7E6933B9A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002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Дата 13">
            <a:extLst>
              <a:ext uri="{FF2B5EF4-FFF2-40B4-BE49-F238E27FC236}">
                <a16:creationId xmlns:a16="http://schemas.microsoft.com/office/drawing/2014/main" xmlns="" id="{99C54225-3454-46D3-F49D-96E0B28C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EACFD-C282-4417-AB36-201D9F963A17}" type="datetimeFigureOut">
              <a:rPr lang="en-US"/>
              <a:pPr>
                <a:defRPr/>
              </a:pPr>
              <a:t>1/31/2024</a:t>
            </a:fld>
            <a:endParaRPr lang="en-US" dirty="0"/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:a16="http://schemas.microsoft.com/office/drawing/2014/main" xmlns="" id="{EE89E461-1B96-A72E-7611-FBD2238FF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22">
            <a:extLst>
              <a:ext uri="{FF2B5EF4-FFF2-40B4-BE49-F238E27FC236}">
                <a16:creationId xmlns:a16="http://schemas.microsoft.com/office/drawing/2014/main" xmlns="" id="{86ACF158-CCCB-55AC-2A2D-6503716AB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F86C47-8956-4205-B01E-05BB2E19E0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893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>
            <a:extLst>
              <a:ext uri="{FF2B5EF4-FFF2-40B4-BE49-F238E27FC236}">
                <a16:creationId xmlns:a16="http://schemas.microsoft.com/office/drawing/2014/main" xmlns="" id="{03409953-6254-5E2B-CFEA-165AA204C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306AD-5D65-42FF-9BD5-0C141140A13D}" type="datetimeFigureOut">
              <a:rPr lang="en-US"/>
              <a:pPr>
                <a:defRPr/>
              </a:pPr>
              <a:t>1/31/2024</a:t>
            </a:fld>
            <a:endParaRPr lang="en-US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xmlns="" id="{C078973A-9008-A7B7-37BD-04B490D9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2">
            <a:extLst>
              <a:ext uri="{FF2B5EF4-FFF2-40B4-BE49-F238E27FC236}">
                <a16:creationId xmlns:a16="http://schemas.microsoft.com/office/drawing/2014/main" xmlns="" id="{8E2AC217-231E-147F-9601-7EBD86EF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6A11B-CF0B-49E7-BBD9-A04D509D31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08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>
            <a:extLst>
              <a:ext uri="{FF2B5EF4-FFF2-40B4-BE49-F238E27FC236}">
                <a16:creationId xmlns:a16="http://schemas.microsoft.com/office/drawing/2014/main" xmlns="" id="{8A122408-498E-5C67-C2F7-BDC55EF8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803C9-7E6E-4628-8939-07224DE23B53}" type="datetimeFigureOut">
              <a:rPr lang="en-US"/>
              <a:pPr>
                <a:defRPr/>
              </a:pPr>
              <a:t>1/31/2024</a:t>
            </a:fld>
            <a:endParaRPr lang="en-US" dirty="0"/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:a16="http://schemas.microsoft.com/office/drawing/2014/main" xmlns="" id="{DAB28712-0C0C-4EF2-FEAF-E2C74AA43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22">
            <a:extLst>
              <a:ext uri="{FF2B5EF4-FFF2-40B4-BE49-F238E27FC236}">
                <a16:creationId xmlns:a16="http://schemas.microsoft.com/office/drawing/2014/main" xmlns="" id="{A9E4D32A-9D8F-9AD4-B53A-B59B6A8D4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3152A9-2BFF-4D30-9CE0-5E90FCC32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39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>
            <a:extLst>
              <a:ext uri="{FF2B5EF4-FFF2-40B4-BE49-F238E27FC236}">
                <a16:creationId xmlns:a16="http://schemas.microsoft.com/office/drawing/2014/main" xmlns="" id="{15888314-59E4-DB33-9F53-7942D240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90019-0F0C-439C-ABC5-97EC017E8A9E}" type="datetimeFigureOut">
              <a:rPr lang="en-US"/>
              <a:pPr>
                <a:defRPr/>
              </a:pPr>
              <a:t>1/31/2024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5D11D95-061A-5B83-1465-7CCFB7796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22">
            <a:extLst>
              <a:ext uri="{FF2B5EF4-FFF2-40B4-BE49-F238E27FC236}">
                <a16:creationId xmlns:a16="http://schemas.microsoft.com/office/drawing/2014/main" xmlns="" id="{F77365C9-E7EA-1468-9EC0-973B565C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1C28E-E202-4C1F-908F-FD7C954AD1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57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>
            <a:extLst>
              <a:ext uri="{FF2B5EF4-FFF2-40B4-BE49-F238E27FC236}">
                <a16:creationId xmlns:a16="http://schemas.microsoft.com/office/drawing/2014/main" xmlns="" id="{C5B0AC45-71F7-3044-6CE4-6F76FC08359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5" name="Скругленный прямоугольник 10">
            <a:extLst>
              <a:ext uri="{FF2B5EF4-FFF2-40B4-BE49-F238E27FC236}">
                <a16:creationId xmlns:a16="http://schemas.microsoft.com/office/drawing/2014/main" xmlns="" id="{6E61E2CE-0D4C-6CB9-6033-28519C84A93E}"/>
              </a:ext>
            </a:extLst>
          </p:cNvPr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xmlns="" id="{AFFD7D23-F33E-1F54-B5ED-FF2B3DB5A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F29B3-D807-4AAB-A522-5DB0204D1674}" type="datetimeFigureOut">
              <a:rPr lang="en-US"/>
              <a:pPr>
                <a:defRPr/>
              </a:pPr>
              <a:t>1/31/2024</a:t>
            </a:fld>
            <a:endParaRPr lang="en-US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xmlns="" id="{F121836D-E1B9-40D9-4297-94FE20699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xmlns="" id="{2456A4AF-829D-EF0B-1485-865B56FA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E7384-C82D-4388-AEBA-B631A94AB9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15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9">
            <a:extLst>
              <a:ext uri="{FF2B5EF4-FFF2-40B4-BE49-F238E27FC236}">
                <a16:creationId xmlns:a16="http://schemas.microsoft.com/office/drawing/2014/main" xmlns="" id="{FC903B60-83C5-A63F-484D-D3E320136406}"/>
              </a:ext>
            </a:extLst>
          </p:cNvPr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10">
            <a:extLst>
              <a:ext uri="{FF2B5EF4-FFF2-40B4-BE49-F238E27FC236}">
                <a16:creationId xmlns:a16="http://schemas.microsoft.com/office/drawing/2014/main" xmlns="" id="{6A219B17-23D1-3651-E4F3-1628C2F3FCB0}"/>
              </a:ext>
            </a:extLst>
          </p:cNvPr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11">
            <a:extLst>
              <a:ext uri="{FF2B5EF4-FFF2-40B4-BE49-F238E27FC236}">
                <a16:creationId xmlns:a16="http://schemas.microsoft.com/office/drawing/2014/main" xmlns="" id="{D9C6A2A1-8526-4DE3-CD79-82E066D93959}"/>
              </a:ext>
            </a:extLst>
          </p:cNvPr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8" name="Дата 4">
            <a:extLst>
              <a:ext uri="{FF2B5EF4-FFF2-40B4-BE49-F238E27FC236}">
                <a16:creationId xmlns:a16="http://schemas.microsoft.com/office/drawing/2014/main" xmlns="" id="{BB2CC1C1-E76A-1403-FE88-853D3B6F3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6F99B-92A5-4153-A62E-5310EE2C1A1B}" type="datetimeFigureOut">
              <a:rPr lang="en-US"/>
              <a:pPr>
                <a:defRPr/>
              </a:pPr>
              <a:t>1/31/2024</a:t>
            </a:fld>
            <a:endParaRPr lang="en-US"/>
          </a:p>
        </p:txBody>
      </p:sp>
      <p:sp>
        <p:nvSpPr>
          <p:cNvPr id="9" name="Нижний колонтитул 5">
            <a:extLst>
              <a:ext uri="{FF2B5EF4-FFF2-40B4-BE49-F238E27FC236}">
                <a16:creationId xmlns:a16="http://schemas.microsoft.com/office/drawing/2014/main" xmlns="" id="{A377495C-0F63-473C-1845-153C39A90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омер слайда 6">
            <a:extLst>
              <a:ext uri="{FF2B5EF4-FFF2-40B4-BE49-F238E27FC236}">
                <a16:creationId xmlns:a16="http://schemas.microsoft.com/office/drawing/2014/main" xmlns="" id="{7A2C9158-8609-AEF3-5A60-DCDDAA4C6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fld id="{DFF88ABB-50BB-45D6-B742-A70243BE75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952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88C79DB-0A97-5310-6EE3-DBA17876AE2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80EB1D03-C7DD-C3EB-1775-E9E078B4FCF9}"/>
              </a:ext>
            </a:extLst>
          </p:cNvPr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Заголовок 21">
            <a:extLst>
              <a:ext uri="{FF2B5EF4-FFF2-40B4-BE49-F238E27FC236}">
                <a16:creationId xmlns:a16="http://schemas.microsoft.com/office/drawing/2014/main" xmlns="" id="{BEDC8503-F0F5-3458-3CAB-05E71284002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9" name="Текст 12">
            <a:extLst>
              <a:ext uri="{FF2B5EF4-FFF2-40B4-BE49-F238E27FC236}">
                <a16:creationId xmlns:a16="http://schemas.microsoft.com/office/drawing/2014/main" xmlns="" id="{CE9C1F62-222D-C467-1698-8B95CD3CC1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4" name="Дата 13">
            <a:extLst>
              <a:ext uri="{FF2B5EF4-FFF2-40B4-BE49-F238E27FC236}">
                <a16:creationId xmlns:a16="http://schemas.microsoft.com/office/drawing/2014/main" xmlns="" id="{3C26A740-4C88-D608-E012-DE14B50E00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9324AF4-7BC2-479D-85A4-87E237807577}" type="datetimeFigureOut">
              <a:rPr lang="en-US"/>
              <a:pPr>
                <a:defRPr/>
              </a:pPr>
              <a:t>1/31/2024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F42D009-0F9A-CC01-CE7E-02447C99A4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xmlns="" id="{E2C3AD71-429F-6E0C-6806-4F2E5AD87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>
              <a:defRPr sz="140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fld id="{E4E151D1-2EFC-4AE4-8451-FF388F66B26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4" r:id="rId2"/>
    <p:sldLayoutId id="2147483702" r:id="rId3"/>
    <p:sldLayoutId id="2147483695" r:id="rId4"/>
    <p:sldLayoutId id="2147483696" r:id="rId5"/>
    <p:sldLayoutId id="2147483697" r:id="rId6"/>
    <p:sldLayoutId id="2147483698" r:id="rId7"/>
    <p:sldLayoutId id="2147483703" r:id="rId8"/>
    <p:sldLayoutId id="2147483704" r:id="rId9"/>
    <p:sldLayoutId id="2147483699" r:id="rId10"/>
    <p:sldLayoutId id="2147483700" r:id="rId11"/>
    <p:sldLayoutId id="2147483705" r:id="rId12"/>
    <p:sldLayoutId id="214748370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61F67495-44BB-20B3-E77C-C047629AD6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938" y="500063"/>
            <a:ext cx="7704137" cy="1654175"/>
          </a:xfrm>
        </p:spPr>
        <p:txBody>
          <a:bodyPr rtlCol="0">
            <a:normAutofit fontScale="92500" lnSpcReduction="10000"/>
          </a:bodyPr>
          <a:lstStyle/>
          <a:p>
            <a:pPr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latin typeface="Bookman Old Style" pitchFamily="18" charset="0"/>
              </a:rPr>
              <a:t>«Современные подходы в организации трудового воспитания</a:t>
            </a:r>
            <a:endParaRPr lang="ru-RU" dirty="0">
              <a:latin typeface="Bookman Old Style" pitchFamily="18" charset="0"/>
            </a:endParaRPr>
          </a:p>
          <a:p>
            <a:pPr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latin typeface="Bookman Old Style" pitchFamily="18" charset="0"/>
              </a:rPr>
              <a:t>детей дошкольного возраста»</a:t>
            </a:r>
            <a:endParaRPr lang="ru-RU" dirty="0">
              <a:latin typeface="Bookman Old Style" pitchFamily="18" charset="0"/>
            </a:endParaRPr>
          </a:p>
          <a:p>
            <a:pPr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dirty="0">
                <a:latin typeface="Bookman Old Style" pitchFamily="18" charset="0"/>
              </a:rPr>
              <a:t> </a:t>
            </a:r>
            <a:endParaRPr lang="ru-RU" sz="1800" dirty="0">
              <a:latin typeface="Bookman Old Style" pitchFamily="18" charset="0"/>
            </a:endParaRPr>
          </a:p>
        </p:txBody>
      </p:sp>
      <p:pic>
        <p:nvPicPr>
          <p:cNvPr id="8195" name="Picture 5" descr="https://orlovka00.klgd.eduru.ru/media/2019/03/19/1259410650/Shkol_ny_j_lager.jpg">
            <a:extLst>
              <a:ext uri="{FF2B5EF4-FFF2-40B4-BE49-F238E27FC236}">
                <a16:creationId xmlns:a16="http://schemas.microsoft.com/office/drawing/2014/main" xmlns="" id="{BDF48E46-199C-844B-8BF2-BA169FE83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643063"/>
            <a:ext cx="4929187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xmlns="" id="{C98D9DE7-B08E-7551-0BAD-66DB7FC1A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latin typeface="Bookman Old Style" pitchFamily="18" charset="0"/>
                <a:cs typeface="Arial" charset="0"/>
              </a:rPr>
              <a:t/>
            </a:r>
            <a:br>
              <a:rPr lang="ru-RU" sz="3600" dirty="0">
                <a:latin typeface="Bookman Old Style" pitchFamily="18" charset="0"/>
                <a:cs typeface="Arial" charset="0"/>
              </a:rPr>
            </a:br>
            <a:r>
              <a:rPr lang="ru-RU" sz="3600" dirty="0">
                <a:latin typeface="Bookman Old Style" pitchFamily="18" charset="0"/>
                <a:cs typeface="Arial" charset="0"/>
              </a:rPr>
              <a:t>Компоненты трудовой деятельности: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57B285F0-DB9D-3E95-7EE4-4FDF571B6615}"/>
              </a:ext>
            </a:extLst>
          </p:cNvPr>
          <p:cNvGraphicFramePr/>
          <p:nvPr/>
        </p:nvGraphicFramePr>
        <p:xfrm>
          <a:off x="684213" y="1928802"/>
          <a:ext cx="8031191" cy="4308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:\Users\Ник\Desktop\маша.jpg">
            <a:extLst>
              <a:ext uri="{FF2B5EF4-FFF2-40B4-BE49-F238E27FC236}">
                <a16:creationId xmlns:a16="http://schemas.microsoft.com/office/drawing/2014/main" xmlns="" id="{1583C339-AA25-6FDC-3D6E-BBD6EA3C0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286125"/>
            <a:ext cx="21431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Заголовок 1">
            <a:extLst>
              <a:ext uri="{FF2B5EF4-FFF2-40B4-BE49-F238E27FC236}">
                <a16:creationId xmlns:a16="http://schemas.microsoft.com/office/drawing/2014/main" xmlns="" id="{07CBBCC4-D10A-3A27-54C4-36380994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>
                <a:latin typeface="Bookman Old Style" panose="02050604050505020204" pitchFamily="18" charset="0"/>
                <a:cs typeface="Arial" panose="020B0604020202020204" pitchFamily="34" charset="0"/>
              </a:rPr>
              <a:t>Методы трудового воспитания </a:t>
            </a:r>
          </a:p>
        </p:txBody>
      </p:sp>
      <p:sp>
        <p:nvSpPr>
          <p:cNvPr id="18436" name="Текст 2">
            <a:extLst>
              <a:ext uri="{FF2B5EF4-FFF2-40B4-BE49-F238E27FC236}">
                <a16:creationId xmlns:a16="http://schemas.microsoft.com/office/drawing/2014/main" xmlns="" id="{079FBDF3-7AEB-4BDC-1BE6-0C04A956D3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213" y="1989138"/>
            <a:ext cx="7704137" cy="4248150"/>
          </a:xfrm>
        </p:spPr>
        <p:txBody>
          <a:bodyPr/>
          <a:lstStyle/>
          <a:p>
            <a:pPr marL="341313" indent="-341313" eaLnBrk="1" hangingPunct="1">
              <a:buFont typeface="Wingdings" pitchFamily="2" charset="2"/>
              <a:buNone/>
            </a:pP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indent="-341313"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7" name="Picture 2" descr="C:\Users\Ник\Desktop\staryy-bashmachok.jpg">
            <a:extLst>
              <a:ext uri="{FF2B5EF4-FFF2-40B4-BE49-F238E27FC236}">
                <a16:creationId xmlns:a16="http://schemas.microsoft.com/office/drawing/2014/main" xmlns="" id="{D83A1EB7-2326-7240-EEA4-3D8282256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428750"/>
            <a:ext cx="26860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" descr="C:\Users\Ник\Desktop\igrushechnyy-mishka-s-meshkom.jpg">
            <a:extLst>
              <a:ext uri="{FF2B5EF4-FFF2-40B4-BE49-F238E27FC236}">
                <a16:creationId xmlns:a16="http://schemas.microsoft.com/office/drawing/2014/main" xmlns="" id="{588496D2-A019-BB11-E09D-4639D31D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428750"/>
            <a:ext cx="23336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Рисунок 6" descr="одежда.jpg">
            <a:extLst>
              <a:ext uri="{FF2B5EF4-FFF2-40B4-BE49-F238E27FC236}">
                <a16:creationId xmlns:a16="http://schemas.microsoft.com/office/drawing/2014/main" xmlns="" id="{011FC62A-538E-3858-8A10-06C22D611B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0" y="3714750"/>
            <a:ext cx="4195763" cy="2328863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>
            <a:extLst>
              <a:ext uri="{FF2B5EF4-FFF2-40B4-BE49-F238E27FC236}">
                <a16:creationId xmlns:a16="http://schemas.microsoft.com/office/drawing/2014/main" xmlns="" id="{C2394B04-8162-FAEC-E7B4-089E75901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>
                <a:latin typeface="Bookman Old Style" panose="02050604050505020204" pitchFamily="18" charset="0"/>
                <a:cs typeface="Arial" panose="020B0604020202020204" pitchFamily="34" charset="0"/>
              </a:rPr>
              <a:t>Методы трудового воспитания </a:t>
            </a:r>
            <a:endParaRPr lang="ru-RU" altLang="ru-RU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Текст 2">
            <a:extLst>
              <a:ext uri="{FF2B5EF4-FFF2-40B4-BE49-F238E27FC236}">
                <a16:creationId xmlns:a16="http://schemas.microsoft.com/office/drawing/2014/main" xmlns="" id="{8F48326B-369A-D5F2-3445-149709BC37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213" y="1989138"/>
            <a:ext cx="7704137" cy="4248150"/>
          </a:xfrm>
        </p:spPr>
        <p:txBody>
          <a:bodyPr/>
          <a:lstStyle/>
          <a:p>
            <a:pPr marL="341313" indent="-341313"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8" name="Picture 2" descr="C:\Users\Ник\Desktop\img2.jpg">
            <a:extLst>
              <a:ext uri="{FF2B5EF4-FFF2-40B4-BE49-F238E27FC236}">
                <a16:creationId xmlns:a16="http://schemas.microsoft.com/office/drawing/2014/main" xmlns="" id="{795C4ADE-19F0-5099-4100-7260B1DC6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714500"/>
            <a:ext cx="2857500" cy="2143125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9461" name="Picture 3" descr="C:\Users\Ник\Desktop\загадки.jpg">
            <a:extLst>
              <a:ext uri="{FF2B5EF4-FFF2-40B4-BE49-F238E27FC236}">
                <a16:creationId xmlns:a16="http://schemas.microsoft.com/office/drawing/2014/main" xmlns="" id="{25410A92-FCA4-1591-4161-68584121F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28813"/>
            <a:ext cx="371475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 descr="C:\Users\Ник\Desktop\algoritm-odevaniya-na-progulku-v-holodnoe-vremya-goda-600x450.jpg">
            <a:extLst>
              <a:ext uri="{FF2B5EF4-FFF2-40B4-BE49-F238E27FC236}">
                <a16:creationId xmlns:a16="http://schemas.microsoft.com/office/drawing/2014/main" xmlns="" id="{742F1F1F-B091-07DA-68CB-E79704C3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0" y="3929063"/>
            <a:ext cx="2952750" cy="2214562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xmlns="" id="{56A62F27-E51B-021B-D531-AB7DECBA7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571500"/>
            <a:ext cx="7739062" cy="7143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atin typeface="Bookman Old Style" pitchFamily="18" charset="0"/>
                <a:cs typeface="Arial" charset="0"/>
              </a:rPr>
              <a:t>Игры </a:t>
            </a:r>
          </a:p>
        </p:txBody>
      </p:sp>
      <p:pic>
        <p:nvPicPr>
          <p:cNvPr id="12292" name="Picture 3" descr="C:\Users\Ник\Desktop\1358104606-1026537-www.nevsepic.com.ua.jpg">
            <a:extLst>
              <a:ext uri="{FF2B5EF4-FFF2-40B4-BE49-F238E27FC236}">
                <a16:creationId xmlns:a16="http://schemas.microsoft.com/office/drawing/2014/main" xmlns="" id="{141D990E-02A6-D142-C9F4-C918157A1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1214438"/>
            <a:ext cx="2963862" cy="23622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20484" name="TextBox 7">
            <a:extLst>
              <a:ext uri="{FF2B5EF4-FFF2-40B4-BE49-F238E27FC236}">
                <a16:creationId xmlns:a16="http://schemas.microsoft.com/office/drawing/2014/main" xmlns="" id="{C94B5508-03D2-B6C4-BF85-03C5297B9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3643313"/>
            <a:ext cx="2322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2060"/>
                </a:solidFill>
                <a:latin typeface="Bookman Old Style" panose="02050604050505020204" pitchFamily="18" charset="0"/>
              </a:rPr>
              <a:t>Сюжетно-ролевые</a:t>
            </a:r>
          </a:p>
        </p:txBody>
      </p:sp>
      <p:pic>
        <p:nvPicPr>
          <p:cNvPr id="20485" name="Picture 6" descr="C:\Users\Ник\Desktop\что лишнее.jpg">
            <a:extLst>
              <a:ext uri="{FF2B5EF4-FFF2-40B4-BE49-F238E27FC236}">
                <a16:creationId xmlns:a16="http://schemas.microsoft.com/office/drawing/2014/main" xmlns="" id="{5E39B67A-6B73-B0F4-4D64-4EB93E01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429125"/>
            <a:ext cx="2324100" cy="167322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Ник\Desktop\инструмент.jpg">
            <a:extLst>
              <a:ext uri="{FF2B5EF4-FFF2-40B4-BE49-F238E27FC236}">
                <a16:creationId xmlns:a16="http://schemas.microsoft.com/office/drawing/2014/main" xmlns="" id="{D48BF92C-8051-84A4-439A-6AB4D544B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4357688"/>
            <a:ext cx="2190750" cy="164306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20487" name="Picture 8" descr="C:\Users\Ник\Desktop\проф.jpg">
            <a:extLst>
              <a:ext uri="{FF2B5EF4-FFF2-40B4-BE49-F238E27FC236}">
                <a16:creationId xmlns:a16="http://schemas.microsoft.com/office/drawing/2014/main" xmlns="" id="{70AA1E7E-C898-125C-95EB-7A8A94DD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143375"/>
            <a:ext cx="2154238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Box 11">
            <a:extLst>
              <a:ext uri="{FF2B5EF4-FFF2-40B4-BE49-F238E27FC236}">
                <a16:creationId xmlns:a16="http://schemas.microsoft.com/office/drawing/2014/main" xmlns="" id="{31FBC630-5900-C2E1-D1C7-697DD49D3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5" y="5715000"/>
            <a:ext cx="2211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2060"/>
                </a:solidFill>
                <a:latin typeface="Bookman Old Style" panose="02050604050505020204" pitchFamily="18" charset="0"/>
              </a:rPr>
              <a:t>Дидактические  </a:t>
            </a:r>
          </a:p>
        </p:txBody>
      </p:sp>
      <p:pic>
        <p:nvPicPr>
          <p:cNvPr id="10" name="Рисунок 9" descr="130605021153.jpg">
            <a:extLst>
              <a:ext uri="{FF2B5EF4-FFF2-40B4-BE49-F238E27FC236}">
                <a16:creationId xmlns:a16="http://schemas.microsoft.com/office/drawing/2014/main" xmlns="" id="{821C57E7-9E2A-E668-1FC5-D755B0494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7813" y="928688"/>
            <a:ext cx="2857500" cy="282416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0490" name="TextBox 11">
            <a:extLst>
              <a:ext uri="{FF2B5EF4-FFF2-40B4-BE49-F238E27FC236}">
                <a16:creationId xmlns:a16="http://schemas.microsoft.com/office/drawing/2014/main" xmlns="" id="{645D2CBE-03F5-FC69-CE9B-1F5BF09C8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3786188"/>
            <a:ext cx="2371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2060"/>
                </a:solidFill>
                <a:latin typeface="Bookman Old Style" panose="02050604050505020204" pitchFamily="18" charset="0"/>
              </a:rPr>
              <a:t>Театрализованные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>
            <a:extLst>
              <a:ext uri="{FF2B5EF4-FFF2-40B4-BE49-F238E27FC236}">
                <a16:creationId xmlns:a16="http://schemas.microsoft.com/office/drawing/2014/main" xmlns="" id="{9A9B9C68-44C8-80ED-4055-6F4EF9D9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>
                <a:latin typeface="Bookman Old Style" panose="02050604050505020204" pitchFamily="18" charset="0"/>
                <a:cs typeface="Arial" panose="020B0604020202020204" pitchFamily="34" charset="0"/>
              </a:rPr>
              <a:t>Наглядные методы</a:t>
            </a:r>
          </a:p>
        </p:txBody>
      </p:sp>
      <p:pic>
        <p:nvPicPr>
          <p:cNvPr id="13316" name="Picture 2" descr="C:\Users\Ник\Desktop\плакат.jpg">
            <a:extLst>
              <a:ext uri="{FF2B5EF4-FFF2-40B4-BE49-F238E27FC236}">
                <a16:creationId xmlns:a16="http://schemas.microsoft.com/office/drawing/2014/main" xmlns="" id="{CF2B23B5-BE19-4FB7-695E-9B6FC6F30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643063"/>
            <a:ext cx="2465388" cy="335756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3317" name="Picture 3" descr="C:\Users\Ник\Desktop\4.jpg">
            <a:extLst>
              <a:ext uri="{FF2B5EF4-FFF2-40B4-BE49-F238E27FC236}">
                <a16:creationId xmlns:a16="http://schemas.microsoft.com/office/drawing/2014/main" xmlns="" id="{3323F825-13FE-EC21-77E9-A50F50164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1500188"/>
            <a:ext cx="2857500" cy="2143125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1509" name="Picture 4" descr="C:\Users\Ник\Desktop\3462859_2.jpg">
            <a:extLst>
              <a:ext uri="{FF2B5EF4-FFF2-40B4-BE49-F238E27FC236}">
                <a16:creationId xmlns:a16="http://schemas.microsoft.com/office/drawing/2014/main" xmlns="" id="{EA5264F1-9842-072E-639C-A3F622274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071938"/>
            <a:ext cx="2786063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9DEE346-DAC8-026D-8284-0B4DC725DCA8}"/>
              </a:ext>
            </a:extLst>
          </p:cNvPr>
          <p:cNvSpPr/>
          <p:nvPr/>
        </p:nvSpPr>
        <p:spPr>
          <a:xfrm>
            <a:off x="479425" y="115888"/>
            <a:ext cx="8316913" cy="58896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rgbClr val="002060"/>
                </a:solidFill>
                <a:latin typeface="Bookman Old Style" pitchFamily="18" charset="0"/>
              </a:rPr>
              <a:t>ФОРМЫ ОРГАНИЗАЦИИ ТРУДОВОЙ ДЕЯТЕЛЬНОСТИ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848C18D-598F-E6CF-0137-01353563EC5E}"/>
              </a:ext>
            </a:extLst>
          </p:cNvPr>
          <p:cNvSpPr/>
          <p:nvPr/>
        </p:nvSpPr>
        <p:spPr>
          <a:xfrm>
            <a:off x="601663" y="1125538"/>
            <a:ext cx="2270125" cy="81756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Bookman Old Style" pitchFamily="18" charset="0"/>
              </a:rPr>
              <a:t>ПОРУЧЕНИЯ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7D8F10D-6BAA-9AF7-37F6-2122EA7522AA}"/>
              </a:ext>
            </a:extLst>
          </p:cNvPr>
          <p:cNvSpPr/>
          <p:nvPr/>
        </p:nvSpPr>
        <p:spPr>
          <a:xfrm>
            <a:off x="3500438" y="1143000"/>
            <a:ext cx="2182812" cy="76676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Bookman Old Style" pitchFamily="18" charset="0"/>
              </a:rPr>
              <a:t>ДЕЖУРСТВА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99E6266-C4C4-143A-9DF4-61B2B80BC335}"/>
              </a:ext>
            </a:extLst>
          </p:cNvPr>
          <p:cNvSpPr/>
          <p:nvPr/>
        </p:nvSpPr>
        <p:spPr>
          <a:xfrm>
            <a:off x="6291263" y="1125538"/>
            <a:ext cx="2271712" cy="83185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Bookman Old Style" pitchFamily="18" charset="0"/>
              </a:rPr>
              <a:t>КОЛЛЕКТИВНЫЙ ТРУД</a:t>
            </a:r>
          </a:p>
        </p:txBody>
      </p:sp>
      <p:sp>
        <p:nvSpPr>
          <p:cNvPr id="15" name="Стрелка вверх 14">
            <a:extLst>
              <a:ext uri="{FF2B5EF4-FFF2-40B4-BE49-F238E27FC236}">
                <a16:creationId xmlns:a16="http://schemas.microsoft.com/office/drawing/2014/main" xmlns="" id="{B818B695-6A7C-4D7F-D162-771411052E13}"/>
              </a:ext>
            </a:extLst>
          </p:cNvPr>
          <p:cNvSpPr/>
          <p:nvPr/>
        </p:nvSpPr>
        <p:spPr>
          <a:xfrm rot="15182332">
            <a:off x="2963069" y="402431"/>
            <a:ext cx="134938" cy="1031875"/>
          </a:xfrm>
          <a:prstGeom prst="up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верх 15">
            <a:extLst>
              <a:ext uri="{FF2B5EF4-FFF2-40B4-BE49-F238E27FC236}">
                <a16:creationId xmlns:a16="http://schemas.microsoft.com/office/drawing/2014/main" xmlns="" id="{BA6AA91F-2DBB-A983-9090-124CD210AB9C}"/>
              </a:ext>
            </a:extLst>
          </p:cNvPr>
          <p:cNvSpPr/>
          <p:nvPr/>
        </p:nvSpPr>
        <p:spPr>
          <a:xfrm rot="6423481" flipH="1">
            <a:off x="6305550" y="381000"/>
            <a:ext cx="123825" cy="1082675"/>
          </a:xfrm>
          <a:prstGeom prst="up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верх 17">
            <a:extLst>
              <a:ext uri="{FF2B5EF4-FFF2-40B4-BE49-F238E27FC236}">
                <a16:creationId xmlns:a16="http://schemas.microsoft.com/office/drawing/2014/main" xmlns="" id="{D7E69D6D-C97B-2BD8-7F80-91A102610E90}"/>
              </a:ext>
            </a:extLst>
          </p:cNvPr>
          <p:cNvSpPr/>
          <p:nvPr/>
        </p:nvSpPr>
        <p:spPr>
          <a:xfrm rot="10800000">
            <a:off x="4487863" y="747713"/>
            <a:ext cx="157162" cy="420687"/>
          </a:xfrm>
          <a:prstGeom prst="up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B8F0F997-27D4-B34E-C6EF-3A2B158EA0D2}"/>
              </a:ext>
            </a:extLst>
          </p:cNvPr>
          <p:cNvSpPr/>
          <p:nvPr/>
        </p:nvSpPr>
        <p:spPr>
          <a:xfrm>
            <a:off x="344488" y="2471738"/>
            <a:ext cx="2789237" cy="17494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latin typeface="Bookman Old Style" pitchFamily="18" charset="0"/>
              </a:rPr>
              <a:t>Индивидуальные</a:t>
            </a:r>
          </a:p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latin typeface="Bookman Old Style" pitchFamily="18" charset="0"/>
              </a:rPr>
              <a:t>Подгрупповые</a:t>
            </a:r>
          </a:p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latin typeface="Bookman Old Style" pitchFamily="18" charset="0"/>
              </a:rPr>
              <a:t>Коллективные</a:t>
            </a:r>
          </a:p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latin typeface="Bookman Old Style" pitchFamily="18" charset="0"/>
              </a:rPr>
              <a:t>Общие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9FB9FC8C-1010-D14D-B342-280AB4837D12}"/>
              </a:ext>
            </a:extLst>
          </p:cNvPr>
          <p:cNvSpPr/>
          <p:nvPr/>
        </p:nvSpPr>
        <p:spPr>
          <a:xfrm>
            <a:off x="3286125" y="2428875"/>
            <a:ext cx="2689225" cy="177165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latin typeface="Bookman Old Style" pitchFamily="18" charset="0"/>
              </a:rPr>
              <a:t>Индивидуальные</a:t>
            </a:r>
          </a:p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latin typeface="Bookman Old Style" pitchFamily="18" charset="0"/>
              </a:rPr>
              <a:t>Подгрупповые</a:t>
            </a:r>
          </a:p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latin typeface="Bookman Old Style" pitchFamily="18" charset="0"/>
              </a:rPr>
              <a:t>Обязательные</a:t>
            </a:r>
          </a:p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latin typeface="Bookman Old Style" pitchFamily="18" charset="0"/>
              </a:rPr>
              <a:t>систематичные</a:t>
            </a:r>
          </a:p>
        </p:txBody>
      </p:sp>
      <p:sp>
        <p:nvSpPr>
          <p:cNvPr id="22" name="Стрелка вверх 21">
            <a:extLst>
              <a:ext uri="{FF2B5EF4-FFF2-40B4-BE49-F238E27FC236}">
                <a16:creationId xmlns:a16="http://schemas.microsoft.com/office/drawing/2014/main" xmlns="" id="{1C479F64-1840-3DBD-5481-1F9C40F1B8BD}"/>
              </a:ext>
            </a:extLst>
          </p:cNvPr>
          <p:cNvSpPr/>
          <p:nvPr/>
        </p:nvSpPr>
        <p:spPr>
          <a:xfrm rot="10800000">
            <a:off x="7313613" y="1965325"/>
            <a:ext cx="493712" cy="514350"/>
          </a:xfrm>
          <a:prstGeom prst="up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верх 22">
            <a:extLst>
              <a:ext uri="{FF2B5EF4-FFF2-40B4-BE49-F238E27FC236}">
                <a16:creationId xmlns:a16="http://schemas.microsoft.com/office/drawing/2014/main" xmlns="" id="{16B53DCA-C2BE-8FC4-2603-16BAB3650AE2}"/>
              </a:ext>
            </a:extLst>
          </p:cNvPr>
          <p:cNvSpPr/>
          <p:nvPr/>
        </p:nvSpPr>
        <p:spPr>
          <a:xfrm rot="10800000">
            <a:off x="1490663" y="1957388"/>
            <a:ext cx="496887" cy="465137"/>
          </a:xfrm>
          <a:prstGeom prst="up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верх 23">
            <a:extLst>
              <a:ext uri="{FF2B5EF4-FFF2-40B4-BE49-F238E27FC236}">
                <a16:creationId xmlns:a16="http://schemas.microsoft.com/office/drawing/2014/main" xmlns="" id="{4E2F602C-98D3-9258-AF47-91FF16C653AF}"/>
              </a:ext>
            </a:extLst>
          </p:cNvPr>
          <p:cNvSpPr/>
          <p:nvPr/>
        </p:nvSpPr>
        <p:spPr>
          <a:xfrm rot="10800000">
            <a:off x="4306888" y="1957388"/>
            <a:ext cx="519112" cy="473075"/>
          </a:xfrm>
          <a:prstGeom prst="up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6C80BFAE-248F-8694-4EF5-EBB9E09451C3}"/>
              </a:ext>
            </a:extLst>
          </p:cNvPr>
          <p:cNvSpPr/>
          <p:nvPr/>
        </p:nvSpPr>
        <p:spPr>
          <a:xfrm>
            <a:off x="3322638" y="4646613"/>
            <a:ext cx="1249362" cy="216058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Bookman Old Style" pitchFamily="18" charset="0"/>
              </a:rPr>
              <a:t>По столовой,</a:t>
            </a:r>
          </a:p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Bookman Old Style" pitchFamily="18" charset="0"/>
              </a:rPr>
              <a:t>занятиям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BC521E61-355D-085F-629C-B1239C06ED12}"/>
              </a:ext>
            </a:extLst>
          </p:cNvPr>
          <p:cNvSpPr/>
          <p:nvPr/>
        </p:nvSpPr>
        <p:spPr>
          <a:xfrm>
            <a:off x="344488" y="4664075"/>
            <a:ext cx="2789237" cy="212566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dirty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Эпизодические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dirty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Длительные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dirty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Отсроченные по времени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03223BB6-8D56-017F-4770-4105ABA524AC}"/>
              </a:ext>
            </a:extLst>
          </p:cNvPr>
          <p:cNvSpPr/>
          <p:nvPr/>
        </p:nvSpPr>
        <p:spPr>
          <a:xfrm>
            <a:off x="4684713" y="4646613"/>
            <a:ext cx="1344612" cy="216058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endParaRPr lang="ru-RU" dirty="0"/>
          </a:p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Bookman Old Style" pitchFamily="18" charset="0"/>
              </a:rPr>
              <a:t>По </a:t>
            </a:r>
          </a:p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Bookman Old Style" pitchFamily="18" charset="0"/>
              </a:rPr>
              <a:t>столовой,</a:t>
            </a:r>
          </a:p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Bookman Old Style" pitchFamily="18" charset="0"/>
              </a:rPr>
              <a:t>занятиям,</a:t>
            </a:r>
          </a:p>
          <a:p>
            <a:pPr algn="ctr">
              <a:defRPr/>
            </a:pPr>
            <a:r>
              <a:rPr lang="ru-RU" sz="1600" dirty="0">
                <a:solidFill>
                  <a:srgbClr val="002060"/>
                </a:solidFill>
                <a:latin typeface="Bookman Old Style" pitchFamily="18" charset="0"/>
              </a:rPr>
              <a:t>в уголке природы </a:t>
            </a:r>
          </a:p>
          <a:p>
            <a:pPr algn="ctr">
              <a:defRPr/>
            </a:pP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graphicFrame>
        <p:nvGraphicFramePr>
          <p:cNvPr id="31" name="Таблица 30">
            <a:extLst>
              <a:ext uri="{FF2B5EF4-FFF2-40B4-BE49-F238E27FC236}">
                <a16:creationId xmlns:a16="http://schemas.microsoft.com/office/drawing/2014/main" xmlns="" id="{7B339547-00E1-40E0-FC93-BCE18869C230}"/>
              </a:ext>
            </a:extLst>
          </p:cNvPr>
          <p:cNvGraphicFramePr>
            <a:graphicFrameLocks noGrp="1"/>
          </p:cNvGraphicFramePr>
          <p:nvPr/>
        </p:nvGraphicFramePr>
        <p:xfrm>
          <a:off x="3346450" y="4664075"/>
          <a:ext cx="1163638" cy="693738"/>
        </p:xfrm>
        <a:graphic>
          <a:graphicData uri="http://schemas.openxmlformats.org/drawingml/2006/table">
            <a:tbl>
              <a:tblPr/>
              <a:tblGrid>
                <a:gridCol w="1163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93738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002060"/>
                          </a:solidFill>
                          <a:latin typeface="Bookman Old Style" pitchFamily="18" charset="0"/>
                        </a:rPr>
                        <a:t>мл.</a:t>
                      </a:r>
                    </a:p>
                    <a:p>
                      <a:r>
                        <a:rPr lang="ru-RU" sz="1800" dirty="0">
                          <a:solidFill>
                            <a:srgbClr val="002060"/>
                          </a:solidFill>
                          <a:latin typeface="Bookman Old Style" pitchFamily="18" charset="0"/>
                        </a:rPr>
                        <a:t>возраст</a:t>
                      </a:r>
                    </a:p>
                  </a:txBody>
                  <a:tcPr marL="91405" marR="91405" marT="45734" marB="45734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2" name="Таблица 31">
            <a:extLst>
              <a:ext uri="{FF2B5EF4-FFF2-40B4-BE49-F238E27FC236}">
                <a16:creationId xmlns:a16="http://schemas.microsoft.com/office/drawing/2014/main" xmlns="" id="{023BC43B-B0BE-0301-4B7F-324D87E59062}"/>
              </a:ext>
            </a:extLst>
          </p:cNvPr>
          <p:cNvGraphicFramePr>
            <a:graphicFrameLocks noGrp="1"/>
          </p:cNvGraphicFramePr>
          <p:nvPr/>
        </p:nvGraphicFramePr>
        <p:xfrm>
          <a:off x="4708525" y="4664075"/>
          <a:ext cx="1344613" cy="639996"/>
        </p:xfrm>
        <a:graphic>
          <a:graphicData uri="http://schemas.openxmlformats.org/drawingml/2006/table">
            <a:tbl>
              <a:tblPr/>
              <a:tblGrid>
                <a:gridCol w="13446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002060"/>
                          </a:solidFill>
                          <a:latin typeface="Bookman Old Style" pitchFamily="18" charset="0"/>
                        </a:rPr>
                        <a:t>старший</a:t>
                      </a:r>
                    </a:p>
                    <a:p>
                      <a:pPr algn="ctr"/>
                      <a:r>
                        <a:rPr lang="ru-RU" sz="1800" dirty="0">
                          <a:solidFill>
                            <a:srgbClr val="002060"/>
                          </a:solidFill>
                          <a:latin typeface="Bookman Old Style" pitchFamily="18" charset="0"/>
                        </a:rPr>
                        <a:t>возраст </a:t>
                      </a:r>
                    </a:p>
                  </a:txBody>
                  <a:tcPr marL="91449" marR="91449" marT="45678" marB="45678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3" name="Стрелка вверх 32">
            <a:extLst>
              <a:ext uri="{FF2B5EF4-FFF2-40B4-BE49-F238E27FC236}">
                <a16:creationId xmlns:a16="http://schemas.microsoft.com/office/drawing/2014/main" xmlns="" id="{3647B481-2595-DFB7-576A-869373DF1F11}"/>
              </a:ext>
            </a:extLst>
          </p:cNvPr>
          <p:cNvSpPr/>
          <p:nvPr/>
        </p:nvSpPr>
        <p:spPr>
          <a:xfrm rot="10800000">
            <a:off x="3744913" y="4286250"/>
            <a:ext cx="520700" cy="236538"/>
          </a:xfrm>
          <a:prstGeom prst="up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Стрелка вверх 33">
            <a:extLst>
              <a:ext uri="{FF2B5EF4-FFF2-40B4-BE49-F238E27FC236}">
                <a16:creationId xmlns:a16="http://schemas.microsoft.com/office/drawing/2014/main" xmlns="" id="{B5C77CCF-E806-BD13-4733-D6510014CBA1}"/>
              </a:ext>
            </a:extLst>
          </p:cNvPr>
          <p:cNvSpPr/>
          <p:nvPr/>
        </p:nvSpPr>
        <p:spPr>
          <a:xfrm rot="10800000">
            <a:off x="4837113" y="4313238"/>
            <a:ext cx="520700" cy="236537"/>
          </a:xfrm>
          <a:prstGeom prst="up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Стрелка вверх 34">
            <a:extLst>
              <a:ext uri="{FF2B5EF4-FFF2-40B4-BE49-F238E27FC236}">
                <a16:creationId xmlns:a16="http://schemas.microsoft.com/office/drawing/2014/main" xmlns="" id="{4327D5E6-DF91-1629-C178-5F455E5230DC}"/>
              </a:ext>
            </a:extLst>
          </p:cNvPr>
          <p:cNvSpPr/>
          <p:nvPr/>
        </p:nvSpPr>
        <p:spPr>
          <a:xfrm rot="10800000">
            <a:off x="1454150" y="4244975"/>
            <a:ext cx="520700" cy="236538"/>
          </a:xfrm>
          <a:prstGeom prst="up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Стрелка вверх 35">
            <a:extLst>
              <a:ext uri="{FF2B5EF4-FFF2-40B4-BE49-F238E27FC236}">
                <a16:creationId xmlns:a16="http://schemas.microsoft.com/office/drawing/2014/main" xmlns="" id="{6F2B4E04-BF23-7150-E601-9D15210A582F}"/>
              </a:ext>
            </a:extLst>
          </p:cNvPr>
          <p:cNvSpPr/>
          <p:nvPr/>
        </p:nvSpPr>
        <p:spPr>
          <a:xfrm rot="10800000">
            <a:off x="6535738" y="4297363"/>
            <a:ext cx="520700" cy="236537"/>
          </a:xfrm>
          <a:prstGeom prst="up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E9F42ACE-D4D5-DF07-BC7A-AB3898CD4705}"/>
              </a:ext>
            </a:extLst>
          </p:cNvPr>
          <p:cNvSpPr/>
          <p:nvPr/>
        </p:nvSpPr>
        <p:spPr>
          <a:xfrm>
            <a:off x="7640638" y="4646613"/>
            <a:ext cx="1289050" cy="21431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В старшей,</a:t>
            </a:r>
          </a:p>
          <a:p>
            <a:pPr algn="ctr">
              <a:defRPr/>
            </a:pPr>
            <a:r>
              <a:rPr lang="ru-RU" dirty="0" err="1">
                <a:solidFill>
                  <a:srgbClr val="002060"/>
                </a:solidFill>
                <a:latin typeface="Bookman Old Style" pitchFamily="18" charset="0"/>
              </a:rPr>
              <a:t>подг</a:t>
            </a:r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. гр.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97E84B7E-8E3A-F1D2-6AB1-FC0C58EB3729}"/>
              </a:ext>
            </a:extLst>
          </p:cNvPr>
          <p:cNvSpPr/>
          <p:nvPr/>
        </p:nvSpPr>
        <p:spPr>
          <a:xfrm>
            <a:off x="6291263" y="4664075"/>
            <a:ext cx="1165225" cy="21431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Со средней</a:t>
            </a:r>
          </a:p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Bookman Old Style" pitchFamily="18" charset="0"/>
              </a:rPr>
              <a:t>группы</a:t>
            </a:r>
          </a:p>
        </p:txBody>
      </p:sp>
      <p:sp>
        <p:nvSpPr>
          <p:cNvPr id="39" name="Стрелка вверх 38">
            <a:extLst>
              <a:ext uri="{FF2B5EF4-FFF2-40B4-BE49-F238E27FC236}">
                <a16:creationId xmlns:a16="http://schemas.microsoft.com/office/drawing/2014/main" xmlns="" id="{56D31B6B-BE8D-0EA4-CFE9-A63878B14E9A}"/>
              </a:ext>
            </a:extLst>
          </p:cNvPr>
          <p:cNvSpPr/>
          <p:nvPr/>
        </p:nvSpPr>
        <p:spPr>
          <a:xfrm rot="10800000">
            <a:off x="7983538" y="4297363"/>
            <a:ext cx="520700" cy="236537"/>
          </a:xfrm>
          <a:prstGeom prst="upArrow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D5825118-DEE3-96FF-F460-0B0FE6808A6C}"/>
              </a:ext>
            </a:extLst>
          </p:cNvPr>
          <p:cNvSpPr/>
          <p:nvPr/>
        </p:nvSpPr>
        <p:spPr>
          <a:xfrm>
            <a:off x="6188075" y="2489200"/>
            <a:ext cx="1239838" cy="179705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Общий труд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A0BE9DD8-61B7-067E-F163-BFC108A291D2}"/>
              </a:ext>
            </a:extLst>
          </p:cNvPr>
          <p:cNvSpPr/>
          <p:nvPr/>
        </p:nvSpPr>
        <p:spPr>
          <a:xfrm>
            <a:off x="7559675" y="2509838"/>
            <a:ext cx="1416050" cy="177641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Совместный труд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xmlns="" id="{67827179-5B48-9F44-6A29-F9B9AA1F3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1143000"/>
            <a:ext cx="7739063" cy="12366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atin typeface="Bookman Old Style" pitchFamily="18" charset="0"/>
                <a:cs typeface="Arial" charset="0"/>
              </a:rPr>
              <a:t/>
            </a:r>
            <a:br>
              <a:rPr lang="ru-RU" sz="3600" i="1" dirty="0">
                <a:latin typeface="Bookman Old Style" pitchFamily="18" charset="0"/>
                <a:cs typeface="Arial" charset="0"/>
              </a:rPr>
            </a:br>
            <a:r>
              <a:rPr lang="ru-RU" dirty="0">
                <a:latin typeface="Bookman Old Style" pitchFamily="18" charset="0"/>
                <a:cs typeface="Arial" charset="0"/>
              </a:rPr>
              <a:t>Условия развития трудовой деятельности </a:t>
            </a:r>
            <a:br>
              <a:rPr lang="ru-RU" dirty="0">
                <a:latin typeface="Bookman Old Style" pitchFamily="18" charset="0"/>
                <a:cs typeface="Arial" charset="0"/>
              </a:rPr>
            </a:br>
            <a:endParaRPr lang="ru-RU" dirty="0">
              <a:latin typeface="Bookman Old Style" pitchFamily="18" charset="0"/>
              <a:cs typeface="Arial" charset="0"/>
            </a:endParaRPr>
          </a:p>
        </p:txBody>
      </p:sp>
      <p:sp>
        <p:nvSpPr>
          <p:cNvPr id="23555" name="Текст 2">
            <a:extLst>
              <a:ext uri="{FF2B5EF4-FFF2-40B4-BE49-F238E27FC236}">
                <a16:creationId xmlns:a16="http://schemas.microsoft.com/office/drawing/2014/main" xmlns="" id="{DE763A94-4E86-6706-52E2-5A38DD097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213" y="1989138"/>
            <a:ext cx="7704137" cy="4248150"/>
          </a:xfrm>
        </p:spPr>
        <p:txBody>
          <a:bodyPr/>
          <a:lstStyle/>
          <a:p>
            <a:pPr marL="341313" indent="-341313" eaLnBrk="1" hangingPunct="1"/>
            <a:r>
              <a:rPr lang="ru-RU" altLang="ru-RU" sz="1800">
                <a:latin typeface="Bookman Old Style" panose="02050604050505020204" pitchFamily="18" charset="0"/>
                <a:cs typeface="Arial" panose="020B0604020202020204" pitchFamily="34" charset="0"/>
              </a:rPr>
              <a:t>Создание эмоционально – положительной трудовой атмосферы.</a:t>
            </a:r>
          </a:p>
          <a:p>
            <a:pPr marL="341313" indent="-341313" eaLnBrk="1" hangingPunct="1"/>
            <a:r>
              <a:rPr lang="ru-RU" altLang="ru-RU" sz="1800">
                <a:latin typeface="Bookman Old Style" panose="02050604050505020204" pitchFamily="18" charset="0"/>
                <a:cs typeface="Arial" panose="020B0604020202020204" pitchFamily="34" charset="0"/>
              </a:rPr>
              <a:t>Организация материальной среды и трудового оборудования.</a:t>
            </a:r>
          </a:p>
          <a:p>
            <a:pPr marL="341313" indent="-341313" eaLnBrk="1" hangingPunct="1"/>
            <a:r>
              <a:rPr lang="ru-RU" altLang="ru-RU" sz="1800">
                <a:latin typeface="Bookman Old Style" panose="02050604050505020204" pitchFamily="18" charset="0"/>
                <a:cs typeface="Arial" panose="020B0604020202020204" pitchFamily="34" charset="0"/>
              </a:rPr>
              <a:t>Учет индивидуальных интересов.</a:t>
            </a:r>
          </a:p>
          <a:p>
            <a:pPr marL="341313" indent="-341313" eaLnBrk="1" hangingPunct="1"/>
            <a:r>
              <a:rPr lang="ru-RU" altLang="ru-RU" sz="1800">
                <a:latin typeface="Bookman Old Style" panose="02050604050505020204" pitchFamily="18" charset="0"/>
                <a:cs typeface="Arial" panose="020B0604020202020204" pitchFamily="34" charset="0"/>
              </a:rPr>
              <a:t>Систематическое включение каждого ребенка в труд на правах партнера. </a:t>
            </a:r>
          </a:p>
          <a:p>
            <a:pPr marL="341313" indent="-341313" eaLnBrk="1" hangingPunct="1"/>
            <a:r>
              <a:rPr lang="ru-RU" altLang="ru-RU" sz="1800">
                <a:latin typeface="Bookman Old Style" panose="02050604050505020204" pitchFamily="18" charset="0"/>
                <a:cs typeface="Arial" panose="020B0604020202020204" pitchFamily="34" charset="0"/>
              </a:rPr>
              <a:t>Учет нагрузки, состояния здоровья, способностей  ребенка.</a:t>
            </a:r>
          </a:p>
          <a:p>
            <a:pPr marL="341313" indent="-341313" eaLnBrk="1" hangingPunct="1"/>
            <a:r>
              <a:rPr lang="ru-RU" altLang="ru-RU" sz="1800">
                <a:latin typeface="Bookman Old Style" panose="02050604050505020204" pitchFamily="18" charset="0"/>
                <a:cs typeface="Arial" panose="020B0604020202020204" pitchFamily="34" charset="0"/>
              </a:rPr>
              <a:t>Необходимо хвалить и поощрять трудовую деятельность ребенка.</a:t>
            </a:r>
          </a:p>
          <a:p>
            <a:pPr marL="341313" indent="-341313" eaLnBrk="1" hangingPunct="1"/>
            <a:r>
              <a:rPr lang="ru-RU" altLang="ru-RU" sz="1800">
                <a:latin typeface="Bookman Old Style" panose="02050604050505020204" pitchFamily="18" charset="0"/>
                <a:cs typeface="Arial" panose="020B0604020202020204" pitchFamily="34" charset="0"/>
              </a:rPr>
              <a:t>Трудом нельзя наказывать.</a:t>
            </a:r>
          </a:p>
          <a:p>
            <a:pPr marL="341313" indent="-341313" eaLnBrk="1" hangingPunct="1"/>
            <a:r>
              <a:rPr lang="ru-RU" altLang="ru-RU" sz="1800">
                <a:latin typeface="Bookman Old Style" panose="02050604050505020204" pitchFamily="18" charset="0"/>
                <a:cs typeface="Arial" panose="020B0604020202020204" pitchFamily="34" charset="0"/>
              </a:rPr>
              <a:t>Требования воспитателей и родителей в отношении трудового воспитания  должны совпадать</a:t>
            </a:r>
          </a:p>
          <a:p>
            <a:pPr marL="341313" indent="-341313" eaLnBrk="1" hangingPunct="1"/>
            <a:endParaRPr lang="ru-RU" altLang="ru-R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indent="-341313" eaLnBrk="1" hangingPunct="1"/>
            <a:endParaRPr lang="ru-RU" altLang="ru-RU" sz="2000"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EEE6DD56-FB97-D221-35E4-891D3057CB37}"/>
              </a:ext>
            </a:extLst>
          </p:cNvPr>
          <p:cNvGraphicFramePr/>
          <p:nvPr/>
        </p:nvGraphicFramePr>
        <p:xfrm>
          <a:off x="1000100" y="642918"/>
          <a:ext cx="7500990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xmlns="" id="{8C23C6E1-F31D-7CF9-6511-52FF06323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latin typeface="Bookman Old Style" pitchFamily="18" charset="0"/>
                <a:cs typeface="Arial" charset="0"/>
              </a:rPr>
              <a:t>Формирование положительного отношения к труду </a:t>
            </a:r>
          </a:p>
        </p:txBody>
      </p:sp>
      <p:sp>
        <p:nvSpPr>
          <p:cNvPr id="10243" name="Текст 2">
            <a:extLst>
              <a:ext uri="{FF2B5EF4-FFF2-40B4-BE49-F238E27FC236}">
                <a16:creationId xmlns:a16="http://schemas.microsoft.com/office/drawing/2014/main" xmlns="" id="{29776973-F48E-7B60-E73F-8941A28905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213" y="1989138"/>
            <a:ext cx="7704137" cy="4248150"/>
          </a:xfrm>
        </p:spPr>
        <p:txBody>
          <a:bodyPr/>
          <a:lstStyle/>
          <a:p>
            <a:pPr marL="107950" eaLnBrk="1" hangingPunct="1">
              <a:buFont typeface="Wingdings" panose="05000000000000000000" pitchFamily="2" charset="2"/>
              <a:buChar char="Ø"/>
            </a:pPr>
            <a:r>
              <a:rPr lang="ru-RU" altLang="ru-RU" sz="2400">
                <a:latin typeface="Bookman Old Style" panose="02050604050505020204" pitchFamily="18" charset="0"/>
                <a:cs typeface="Arial" panose="020B0604020202020204" pitchFamily="34" charset="0"/>
              </a:rPr>
              <a:t>формирование позитивных установок к различным видам труда и творчества;</a:t>
            </a:r>
          </a:p>
          <a:p>
            <a:pPr marL="107950" eaLnBrk="1" hangingPunct="1">
              <a:buFont typeface="Wingdings" panose="05000000000000000000" pitchFamily="2" charset="2"/>
              <a:buChar char="Ø"/>
            </a:pPr>
            <a:r>
              <a:rPr lang="ru-RU" altLang="ru-RU" sz="2400">
                <a:latin typeface="Bookman Old Style" panose="02050604050505020204" pitchFamily="18" charset="0"/>
                <a:cs typeface="Arial" panose="020B0604020202020204" pitchFamily="34" charset="0"/>
              </a:rPr>
              <a:t> воспитание ценностного отношения к собственному труду, труду других людей и его результатам;</a:t>
            </a:r>
          </a:p>
          <a:p>
            <a:pPr marL="107950" eaLnBrk="1" hangingPunct="1">
              <a:buFont typeface="Wingdings" panose="05000000000000000000" pitchFamily="2" charset="2"/>
              <a:buChar char="Ø"/>
            </a:pPr>
            <a:r>
              <a:rPr lang="ru-RU" altLang="ru-RU" sz="2400">
                <a:latin typeface="Bookman Old Style" panose="02050604050505020204" pitchFamily="18" charset="0"/>
                <a:cs typeface="Arial" panose="020B0604020202020204" pitchFamily="34" charset="0"/>
              </a:rPr>
              <a:t>воспитание личности ребенка в аспекте труда и творчества;</a:t>
            </a:r>
          </a:p>
          <a:p>
            <a:pPr marL="107950" eaLnBrk="1" hangingPunct="1">
              <a:buFont typeface="Wingdings" panose="05000000000000000000" pitchFamily="2" charset="2"/>
              <a:buChar char="Ø"/>
            </a:pPr>
            <a:r>
              <a:rPr lang="ru-RU" altLang="ru-RU" sz="2400">
                <a:latin typeface="Bookman Old Style" panose="02050604050505020204" pitchFamily="18" charset="0"/>
                <a:cs typeface="Arial" panose="020B0604020202020204" pitchFamily="34" charset="0"/>
              </a:rPr>
              <a:t>развитие творческой инициативы, способности самостоятельно себя реализовать в различных видах труда и творчества.</a:t>
            </a:r>
          </a:p>
          <a:p>
            <a:pPr marL="107950"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xmlns="" id="{10C84F1E-F25C-A043-92BC-D3ECF6521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857250"/>
            <a:ext cx="7739062" cy="735013"/>
          </a:xfrm>
        </p:spPr>
        <p:txBody>
          <a:bodyPr/>
          <a:lstStyle/>
          <a:p>
            <a:pPr marL="107950" eaLnBrk="1" hangingPunct="1"/>
            <a:r>
              <a:rPr lang="ru-RU" altLang="ru-RU" sz="3600">
                <a:latin typeface="Bookman Old Style" panose="02050604050505020204" pitchFamily="18" charset="0"/>
                <a:cs typeface="Arial" panose="020B0604020202020204" pitchFamily="34" charset="0"/>
              </a:rPr>
              <a:t>Самообслуживание</a:t>
            </a:r>
          </a:p>
        </p:txBody>
      </p:sp>
      <p:sp>
        <p:nvSpPr>
          <p:cNvPr id="11267" name="Текст 2">
            <a:extLst>
              <a:ext uri="{FF2B5EF4-FFF2-40B4-BE49-F238E27FC236}">
                <a16:creationId xmlns:a16="http://schemas.microsoft.com/office/drawing/2014/main" xmlns="" id="{67BDB78A-8BE3-9DC5-DEE9-B4D7C7D7AB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213" y="1989138"/>
            <a:ext cx="7704137" cy="4248150"/>
          </a:xfrm>
        </p:spPr>
        <p:txBody>
          <a:bodyPr/>
          <a:lstStyle/>
          <a:p>
            <a:pPr marL="107950" eaLnBrk="1" hangingPunct="1"/>
            <a:r>
              <a:rPr lang="ru-RU" altLang="ru-RU">
                <a:latin typeface="Bookman Old Style" panose="02050604050505020204" pitchFamily="18" charset="0"/>
                <a:cs typeface="Times New Roman" panose="02020603050405020304" pitchFamily="18" charset="0"/>
              </a:rPr>
              <a:t>Труд направленный на удовлетворение повседневных личных потребностей:</a:t>
            </a:r>
          </a:p>
          <a:p>
            <a:pPr marL="107950" eaLnBrk="1" hangingPunct="1">
              <a:buFont typeface="Arial" panose="020B0604020202020204" pitchFamily="34" charset="0"/>
              <a:buChar char="•"/>
            </a:pPr>
            <a:r>
              <a:rPr lang="ru-RU" altLang="ru-RU" sz="2400">
                <a:latin typeface="Bookman Old Style" panose="02050604050505020204" pitchFamily="18" charset="0"/>
                <a:cs typeface="Times New Roman" panose="02020603050405020304" pitchFamily="18" charset="0"/>
              </a:rPr>
              <a:t> Умывание</a:t>
            </a:r>
          </a:p>
          <a:p>
            <a:pPr marL="107950" eaLnBrk="1" hangingPunct="1">
              <a:buFont typeface="Arial" panose="020B0604020202020204" pitchFamily="34" charset="0"/>
              <a:buChar char="•"/>
            </a:pPr>
            <a:r>
              <a:rPr lang="ru-RU" altLang="ru-RU" sz="2400">
                <a:latin typeface="Bookman Old Style" panose="02050604050505020204" pitchFamily="18" charset="0"/>
                <a:cs typeface="Times New Roman" panose="02020603050405020304" pitchFamily="18" charset="0"/>
              </a:rPr>
              <a:t> Раздевание</a:t>
            </a:r>
          </a:p>
          <a:p>
            <a:pPr marL="107950" eaLnBrk="1" hangingPunct="1">
              <a:buFont typeface="Arial" panose="020B0604020202020204" pitchFamily="34" charset="0"/>
              <a:buChar char="•"/>
            </a:pPr>
            <a:r>
              <a:rPr lang="ru-RU" altLang="ru-RU" sz="2400">
                <a:latin typeface="Bookman Old Style" panose="02050604050505020204" pitchFamily="18" charset="0"/>
                <a:cs typeface="Times New Roman" panose="02020603050405020304" pitchFamily="18" charset="0"/>
              </a:rPr>
              <a:t> Одевание </a:t>
            </a:r>
          </a:p>
          <a:p>
            <a:pPr marL="107950" eaLnBrk="1" hangingPunct="1">
              <a:buFont typeface="Arial" panose="020B0604020202020204" pitchFamily="34" charset="0"/>
              <a:buChar char="•"/>
            </a:pPr>
            <a:r>
              <a:rPr lang="ru-RU" altLang="ru-RU" sz="2400">
                <a:latin typeface="Bookman Old Style" panose="02050604050505020204" pitchFamily="18" charset="0"/>
                <a:cs typeface="Times New Roman" panose="02020603050405020304" pitchFamily="18" charset="0"/>
              </a:rPr>
              <a:t> Уборка постели</a:t>
            </a:r>
          </a:p>
          <a:p>
            <a:pPr marL="107950" eaLnBrk="1" hangingPunct="1">
              <a:buFont typeface="Arial" panose="020B0604020202020204" pitchFamily="34" charset="0"/>
              <a:buChar char="•"/>
            </a:pPr>
            <a:r>
              <a:rPr lang="ru-RU" altLang="ru-RU" sz="2400">
                <a:latin typeface="Bookman Old Style" panose="02050604050505020204" pitchFamily="18" charset="0"/>
                <a:cs typeface="Arial" panose="020B0604020202020204" pitchFamily="34" charset="0"/>
              </a:rPr>
              <a:t> Навыки пользования </a:t>
            </a:r>
          </a:p>
          <a:p>
            <a:pPr marL="107950" eaLnBrk="1" hangingPunct="1"/>
            <a:r>
              <a:rPr lang="ru-RU" altLang="ru-RU" sz="2400">
                <a:latin typeface="Bookman Old Style" panose="02050604050505020204" pitchFamily="18" charset="0"/>
                <a:cs typeface="Arial" panose="020B0604020202020204" pitchFamily="34" charset="0"/>
              </a:rPr>
              <a:t>расческой </a:t>
            </a:r>
          </a:p>
          <a:p>
            <a:pPr marL="107950" eaLnBrk="1" hangingPunct="1"/>
            <a:r>
              <a:rPr lang="ru-RU" altLang="ru-RU" sz="2400">
                <a:latin typeface="Bookman Old Style" panose="02050604050505020204" pitchFamily="18" charset="0"/>
                <a:cs typeface="Arial" panose="020B0604020202020204" pitchFamily="34" charset="0"/>
              </a:rPr>
              <a:t>и носовым платком</a:t>
            </a:r>
          </a:p>
        </p:txBody>
      </p:sp>
      <p:pic>
        <p:nvPicPr>
          <p:cNvPr id="11268" name="Picture 5">
            <a:extLst>
              <a:ext uri="{FF2B5EF4-FFF2-40B4-BE49-F238E27FC236}">
                <a16:creationId xmlns:a16="http://schemas.microsoft.com/office/drawing/2014/main" xmlns="" id="{0D56A7E3-07A7-9234-8867-74670B5A2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7200"/>
            <a:ext cx="4224338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Текст 2">
            <a:extLst>
              <a:ext uri="{FF2B5EF4-FFF2-40B4-BE49-F238E27FC236}">
                <a16:creationId xmlns:a16="http://schemas.microsoft.com/office/drawing/2014/main" xmlns="" id="{66960C3F-4922-82A8-2DD3-72F2AB8861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213" y="1989138"/>
            <a:ext cx="7704137" cy="4248150"/>
          </a:xfrm>
        </p:spPr>
        <p:txBody>
          <a:bodyPr/>
          <a:lstStyle/>
          <a:p>
            <a:pPr marL="107950" eaLnBrk="1" hangingPunct="1"/>
            <a:endParaRPr lang="en-US" altLang="en-US">
              <a:latin typeface="Cambria" panose="02040503050406030204" pitchFamily="18" charset="0"/>
            </a:endParaRPr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xmlns="" id="{065E01ED-BB9E-F3B3-193C-399D97DD0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4572000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xmlns="" id="{B59622A1-6D04-A445-24C6-738B2013B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1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4">
            <a:extLst>
              <a:ext uri="{FF2B5EF4-FFF2-40B4-BE49-F238E27FC236}">
                <a16:creationId xmlns:a16="http://schemas.microsoft.com/office/drawing/2014/main" xmlns="" id="{45BCCF42-CF5C-B4F9-16EA-41CFD842E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1538"/>
            <a:ext cx="9144000" cy="344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:a16="http://schemas.microsoft.com/office/drawing/2014/main" xmlns="" id="{D3C38BA4-8692-876D-28CC-A1B19FF19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500063"/>
            <a:ext cx="7739063" cy="17351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Bookman Old Style" pitchFamily="18" charset="0"/>
                <a:cs typeface="Arial" charset="0"/>
              </a:rPr>
              <a:t/>
            </a:r>
            <a:br>
              <a:rPr lang="en-US" dirty="0">
                <a:latin typeface="Bookman Old Style" pitchFamily="18" charset="0"/>
                <a:cs typeface="Arial" charset="0"/>
              </a:rPr>
            </a:br>
            <a:r>
              <a:rPr lang="en-US" dirty="0">
                <a:latin typeface="Bookman Old Style" pitchFamily="18" charset="0"/>
                <a:cs typeface="Arial" charset="0"/>
              </a:rPr>
              <a:t/>
            </a:r>
            <a:br>
              <a:rPr lang="en-US" dirty="0">
                <a:latin typeface="Bookman Old Style" pitchFamily="18" charset="0"/>
                <a:cs typeface="Arial" charset="0"/>
              </a:rPr>
            </a:br>
            <a:r>
              <a:rPr lang="ru-RU" dirty="0">
                <a:latin typeface="Bookman Old Style" pitchFamily="18" charset="0"/>
                <a:cs typeface="Arial" charset="0"/>
              </a:rPr>
              <a:t/>
            </a:r>
            <a:br>
              <a:rPr lang="ru-RU" dirty="0">
                <a:latin typeface="Bookman Old Style" pitchFamily="18" charset="0"/>
                <a:cs typeface="Arial" charset="0"/>
              </a:rPr>
            </a:br>
            <a:r>
              <a:rPr lang="ru-RU" dirty="0">
                <a:latin typeface="Bookman Old Style" pitchFamily="18" charset="0"/>
                <a:cs typeface="Arial" charset="0"/>
              </a:rPr>
              <a:t/>
            </a:r>
            <a:br>
              <a:rPr lang="ru-RU" dirty="0">
                <a:latin typeface="Bookman Old Style" pitchFamily="18" charset="0"/>
                <a:cs typeface="Arial" charset="0"/>
              </a:rPr>
            </a:br>
            <a:r>
              <a:rPr lang="ru-RU" dirty="0">
                <a:latin typeface="Bookman Old Style" pitchFamily="18" charset="0"/>
                <a:cs typeface="Arial" charset="0"/>
              </a:rPr>
              <a:t/>
            </a:r>
            <a:br>
              <a:rPr lang="ru-RU" dirty="0">
                <a:latin typeface="Bookman Old Style" pitchFamily="18" charset="0"/>
                <a:cs typeface="Arial" charset="0"/>
              </a:rPr>
            </a:br>
            <a:r>
              <a:rPr lang="ru-RU" sz="3600" dirty="0">
                <a:latin typeface="Bookman Old Style" pitchFamily="18" charset="0"/>
                <a:cs typeface="Arial" charset="0"/>
              </a:rPr>
              <a:t>Хозяйственно - бытовой труд</a:t>
            </a:r>
            <a:br>
              <a:rPr lang="ru-RU" sz="3600" dirty="0">
                <a:latin typeface="Bookman Old Style" pitchFamily="18" charset="0"/>
                <a:cs typeface="Arial" charset="0"/>
              </a:rPr>
            </a:br>
            <a:r>
              <a:rPr lang="ru-RU" sz="3600" dirty="0">
                <a:latin typeface="Bookman Old Style" pitchFamily="18" charset="0"/>
                <a:cs typeface="Arial" charset="0"/>
              </a:rPr>
              <a:t/>
            </a:r>
            <a:br>
              <a:rPr lang="ru-RU" sz="3600" dirty="0">
                <a:latin typeface="Bookman Old Style" pitchFamily="18" charset="0"/>
                <a:cs typeface="Arial" charset="0"/>
              </a:rPr>
            </a:br>
            <a:endParaRPr lang="ru-RU" sz="3600" dirty="0">
              <a:latin typeface="Arial" charset="0"/>
              <a:cs typeface="Arial" charset="0"/>
            </a:endParaRPr>
          </a:p>
        </p:txBody>
      </p:sp>
      <p:sp>
        <p:nvSpPr>
          <p:cNvPr id="13315" name="Текст 2">
            <a:extLst>
              <a:ext uri="{FF2B5EF4-FFF2-40B4-BE49-F238E27FC236}">
                <a16:creationId xmlns:a16="http://schemas.microsoft.com/office/drawing/2014/main" xmlns="" id="{B5B2DF5B-BD58-462E-69A6-7F6917C3ED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2000250"/>
            <a:ext cx="7704138" cy="4248150"/>
          </a:xfrm>
        </p:spPr>
        <p:txBody>
          <a:bodyPr/>
          <a:lstStyle/>
          <a:p>
            <a:pPr marL="107950" eaLnBrk="1" hangingPunct="1"/>
            <a:r>
              <a:rPr lang="ru-RU" altLang="ru-RU">
                <a:latin typeface="Bookman Old Style" panose="02050604050505020204" pitchFamily="18" charset="0"/>
                <a:cs typeface="Times New Roman" panose="02020603050405020304" pitchFamily="18" charset="0"/>
              </a:rPr>
              <a:t>Труд, направленный на уборку групповой комнаты, участка:</a:t>
            </a:r>
          </a:p>
          <a:p>
            <a:pPr marL="107950" eaLnBrk="1" hangingPunct="1">
              <a:buFont typeface="Arial" panose="020B0604020202020204" pitchFamily="34" charset="0"/>
              <a:buChar char="•"/>
            </a:pPr>
            <a:r>
              <a:rPr lang="ru-RU" altLang="ru-RU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>
                <a:latin typeface="Bookman Old Style" panose="02050604050505020204" pitchFamily="18" charset="0"/>
                <a:cs typeface="Arial" panose="020B0604020202020204" pitchFamily="34" charset="0"/>
              </a:rPr>
              <a:t>уборка помещения</a:t>
            </a:r>
          </a:p>
          <a:p>
            <a:pPr marL="107950" eaLnBrk="1" hangingPunct="1">
              <a:buFont typeface="Arial" panose="020B0604020202020204" pitchFamily="34" charset="0"/>
              <a:buChar char="•"/>
            </a:pPr>
            <a:r>
              <a:rPr lang="ru-RU" altLang="ru-RU" sz="2400">
                <a:latin typeface="Bookman Old Style" panose="02050604050505020204" pitchFamily="18" charset="0"/>
                <a:cs typeface="Arial" panose="020B0604020202020204" pitchFamily="34" charset="0"/>
              </a:rPr>
              <a:t> мытье игрушек</a:t>
            </a:r>
          </a:p>
          <a:p>
            <a:pPr marL="107950" eaLnBrk="1" hangingPunct="1">
              <a:buFont typeface="Arial" panose="020B0604020202020204" pitchFamily="34" charset="0"/>
              <a:buChar char="•"/>
            </a:pPr>
            <a:r>
              <a:rPr lang="ru-RU" altLang="ru-RU" sz="2400">
                <a:latin typeface="Bookman Old Style" panose="02050604050505020204" pitchFamily="18" charset="0"/>
                <a:cs typeface="Arial" panose="020B0604020202020204" pitchFamily="34" charset="0"/>
              </a:rPr>
              <a:t> стирка</a:t>
            </a:r>
          </a:p>
          <a:p>
            <a:pPr marL="107950" eaLnBrk="1" hangingPunct="1">
              <a:buFont typeface="Arial" panose="020B0604020202020204" pitchFamily="34" charset="0"/>
              <a:buChar char="•"/>
            </a:pPr>
            <a:r>
              <a:rPr lang="ru-RU" altLang="ru-RU" sz="2400">
                <a:latin typeface="Bookman Old Style" panose="02050604050505020204" pitchFamily="18" charset="0"/>
                <a:cs typeface="Times New Roman" panose="02020603050405020304" pitchFamily="18" charset="0"/>
              </a:rPr>
              <a:t> уборка на участке</a:t>
            </a:r>
          </a:p>
          <a:p>
            <a:pPr marL="107950"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6">
            <a:extLst>
              <a:ext uri="{FF2B5EF4-FFF2-40B4-BE49-F238E27FC236}">
                <a16:creationId xmlns:a16="http://schemas.microsoft.com/office/drawing/2014/main" xmlns="" id="{6EE6FBF6-A2E6-F046-C585-18E3A9A24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708275"/>
            <a:ext cx="4129088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733D020E-4D84-DC6D-4C92-F6A14C7B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>
            <a:extLst>
              <a:ext uri="{FF2B5EF4-FFF2-40B4-BE49-F238E27FC236}">
                <a16:creationId xmlns:a16="http://schemas.microsoft.com/office/drawing/2014/main" xmlns="" id="{7A4620A3-5A12-6252-5136-47BFC1276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928688"/>
            <a:ext cx="77724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atin typeface="Bookman Old Style" pitchFamily="18" charset="0"/>
                <a:cs typeface="Arial" charset="0"/>
              </a:rPr>
              <a:t/>
            </a:r>
            <a:br>
              <a:rPr lang="ru-RU" dirty="0">
                <a:latin typeface="Bookman Old Style" pitchFamily="18" charset="0"/>
                <a:cs typeface="Arial" charset="0"/>
              </a:rPr>
            </a:br>
            <a:r>
              <a:rPr lang="ru-RU" dirty="0">
                <a:latin typeface="Bookman Old Style" pitchFamily="18" charset="0"/>
                <a:cs typeface="Arial" charset="0"/>
              </a:rPr>
              <a:t/>
            </a:r>
            <a:br>
              <a:rPr lang="ru-RU" dirty="0">
                <a:latin typeface="Bookman Old Style" pitchFamily="18" charset="0"/>
                <a:cs typeface="Arial" charset="0"/>
              </a:rPr>
            </a:br>
            <a:r>
              <a:rPr lang="ru-RU" dirty="0">
                <a:latin typeface="Bookman Old Style" pitchFamily="18" charset="0"/>
                <a:cs typeface="Arial" charset="0"/>
              </a:rPr>
              <a:t>Труд в природе</a:t>
            </a:r>
            <a:br>
              <a:rPr lang="ru-RU" dirty="0">
                <a:latin typeface="Bookman Old Style" pitchFamily="18" charset="0"/>
                <a:cs typeface="Arial" charset="0"/>
              </a:rPr>
            </a:br>
            <a:r>
              <a:rPr lang="ru-RU" dirty="0">
                <a:latin typeface="Bookman Old Style" pitchFamily="18" charset="0"/>
                <a:cs typeface="Arial" charset="0"/>
              </a:rPr>
              <a:t/>
            </a:r>
            <a:br>
              <a:rPr lang="ru-RU" dirty="0">
                <a:latin typeface="Bookman Old Style" pitchFamily="18" charset="0"/>
                <a:cs typeface="Arial" charset="0"/>
              </a:rPr>
            </a:b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15363" name="Текст 2">
            <a:extLst>
              <a:ext uri="{FF2B5EF4-FFF2-40B4-BE49-F238E27FC236}">
                <a16:creationId xmlns:a16="http://schemas.microsoft.com/office/drawing/2014/main" xmlns="" id="{36BE0F5F-D7E8-EC7D-D798-77333D097D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850" y="1989138"/>
            <a:ext cx="8064500" cy="4248150"/>
          </a:xfrm>
        </p:spPr>
        <p:txBody>
          <a:bodyPr/>
          <a:lstStyle/>
          <a:p>
            <a:pPr marL="107950" eaLnBrk="1" hangingPunct="1"/>
            <a:r>
              <a:rPr lang="ru-RU" altLang="ru-RU">
                <a:latin typeface="Bookman Old Style" panose="02050604050505020204" pitchFamily="18" charset="0"/>
                <a:cs typeface="Arial" panose="020B0604020202020204" pitchFamily="34" charset="0"/>
              </a:rPr>
              <a:t>Направлен на уход и выращивание растений</a:t>
            </a:r>
          </a:p>
          <a:p>
            <a:pPr marL="107950" eaLnBrk="1" hangingPunct="1"/>
            <a:r>
              <a:rPr lang="ru-RU" altLang="ru-RU">
                <a:latin typeface="Bookman Old Style" panose="02050604050505020204" pitchFamily="18" charset="0"/>
                <a:cs typeface="Arial" panose="020B0604020202020204" pitchFamily="34" charset="0"/>
              </a:rPr>
              <a:t>в уголке </a:t>
            </a:r>
          </a:p>
          <a:p>
            <a:pPr marL="107950" eaLnBrk="1" hangingPunct="1"/>
            <a:r>
              <a:rPr lang="ru-RU" altLang="ru-RU">
                <a:latin typeface="Bookman Old Style" panose="02050604050505020204" pitchFamily="18" charset="0"/>
                <a:cs typeface="Arial" panose="020B0604020202020204" pitchFamily="34" charset="0"/>
              </a:rPr>
              <a:t>природы, </a:t>
            </a:r>
          </a:p>
          <a:p>
            <a:pPr marL="107950" eaLnBrk="1" hangingPunct="1"/>
            <a:r>
              <a:rPr lang="ru-RU" altLang="ru-RU">
                <a:latin typeface="Bookman Old Style" panose="02050604050505020204" pitchFamily="18" charset="0"/>
                <a:cs typeface="Arial" panose="020B0604020202020204" pitchFamily="34" charset="0"/>
              </a:rPr>
              <a:t>на огороде, </a:t>
            </a:r>
          </a:p>
          <a:p>
            <a:pPr marL="107950" eaLnBrk="1" hangingPunct="1"/>
            <a:r>
              <a:rPr lang="ru-RU" altLang="ru-RU">
                <a:latin typeface="Bookman Old Style" panose="02050604050505020204" pitchFamily="18" charset="0"/>
                <a:cs typeface="Arial" panose="020B0604020202020204" pitchFamily="34" charset="0"/>
              </a:rPr>
              <a:t>в цветнике</a:t>
            </a:r>
          </a:p>
          <a:p>
            <a:pPr marL="107950" eaLnBrk="1" hangingPunct="1"/>
            <a:r>
              <a:rPr lang="ru-RU" altLang="ru-RU">
                <a:latin typeface="Bookman Old Style" panose="02050604050505020204" pitchFamily="18" charset="0"/>
                <a:cs typeface="Arial" panose="020B0604020202020204" pitchFamily="34" charset="0"/>
              </a:rPr>
              <a:t> </a:t>
            </a:r>
          </a:p>
          <a:p>
            <a:pPr marL="107950"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4" name="Picture 5">
            <a:extLst>
              <a:ext uri="{FF2B5EF4-FFF2-40B4-BE49-F238E27FC236}">
                <a16:creationId xmlns:a16="http://schemas.microsoft.com/office/drawing/2014/main" xmlns="" id="{A0374189-7B15-4798-8FC7-FF2F5F31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36838"/>
            <a:ext cx="4679950" cy="350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xmlns="" id="{9AF4A004-7EF9-0F89-4391-2348D059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07950" eaLnBrk="1" hangingPunct="1"/>
            <a:r>
              <a:rPr lang="ru-RU" altLang="ru-RU">
                <a:latin typeface="Bookman Old Style" panose="02050604050505020204" pitchFamily="18" charset="0"/>
                <a:cs typeface="Arial" panose="020B0604020202020204" pitchFamily="34" charset="0"/>
              </a:rPr>
              <a:t>Ручной труд</a:t>
            </a:r>
          </a:p>
        </p:txBody>
      </p:sp>
      <p:sp>
        <p:nvSpPr>
          <p:cNvPr id="16387" name="Текст 2">
            <a:extLst>
              <a:ext uri="{FF2B5EF4-FFF2-40B4-BE49-F238E27FC236}">
                <a16:creationId xmlns:a16="http://schemas.microsoft.com/office/drawing/2014/main" xmlns="" id="{D309D550-46FC-7811-A0B8-8E1676F8B6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8" y="2060575"/>
            <a:ext cx="7704137" cy="4248150"/>
          </a:xfrm>
        </p:spPr>
        <p:txBody>
          <a:bodyPr/>
          <a:lstStyle/>
          <a:p>
            <a:pPr marL="107950" eaLnBrk="1" hangingPunct="1"/>
            <a:r>
              <a:rPr lang="ru-RU" altLang="ru-RU">
                <a:latin typeface="Bookman Old Style" panose="02050604050505020204" pitchFamily="18" charset="0"/>
                <a:cs typeface="Arial" panose="020B0604020202020204" pitchFamily="34" charset="0"/>
              </a:rPr>
              <a:t>Направлен на </a:t>
            </a:r>
            <a:r>
              <a:rPr lang="ru-RU" altLang="ru-RU">
                <a:latin typeface="Bookman Old Style" panose="02050604050505020204" pitchFamily="18" charset="0"/>
                <a:cs typeface="Times New Roman" panose="02020603050405020304" pitchFamily="18" charset="0"/>
              </a:rPr>
              <a:t>поддержание порядка в группе:</a:t>
            </a:r>
          </a:p>
          <a:p>
            <a:pPr marL="107950" eaLnBrk="1" hangingPunct="1">
              <a:buFont typeface="Arial" panose="020B0604020202020204" pitchFamily="34" charset="0"/>
              <a:buChar char="•"/>
            </a:pPr>
            <a:r>
              <a:rPr lang="ru-RU" altLang="ru-RU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>
                <a:latin typeface="Bookman Old Style" panose="02050604050505020204" pitchFamily="18" charset="0"/>
                <a:cs typeface="Times New Roman" panose="02020603050405020304" pitchFamily="18" charset="0"/>
              </a:rPr>
              <a:t>подклеивание книг,</a:t>
            </a:r>
          </a:p>
          <a:p>
            <a:pPr marL="107950" eaLnBrk="1" hangingPunct="1"/>
            <a:r>
              <a:rPr lang="ru-RU" altLang="ru-RU" sz="2400">
                <a:latin typeface="Bookman Old Style" panose="02050604050505020204" pitchFamily="18" charset="0"/>
                <a:cs typeface="Times New Roman" panose="02020603050405020304" pitchFamily="18" charset="0"/>
              </a:rPr>
              <a:t> коробок,</a:t>
            </a:r>
          </a:p>
          <a:p>
            <a:pPr marL="107950" eaLnBrk="1" hangingPunct="1">
              <a:buFont typeface="Arial" panose="020B0604020202020204" pitchFamily="34" charset="0"/>
              <a:buChar char="•"/>
            </a:pPr>
            <a:r>
              <a:rPr lang="ru-RU" altLang="ru-RU" sz="2400">
                <a:latin typeface="Bookman Old Style" panose="02050604050505020204" pitchFamily="18" charset="0"/>
                <a:cs typeface="Times New Roman" panose="02020603050405020304" pitchFamily="18" charset="0"/>
              </a:rPr>
              <a:t> ремонт игрушек</a:t>
            </a:r>
          </a:p>
          <a:p>
            <a:pPr marL="107950" eaLnBrk="1" hangingPunct="1">
              <a:buFont typeface="Arial" panose="020B0604020202020204" pitchFamily="34" charset="0"/>
              <a:buChar char="•"/>
            </a:pPr>
            <a:r>
              <a:rPr lang="ru-RU" altLang="ru-RU" sz="2400">
                <a:latin typeface="Bookman Old Style" panose="02050604050505020204" pitchFamily="18" charset="0"/>
                <a:cs typeface="Times New Roman" panose="02020603050405020304" pitchFamily="18" charset="0"/>
              </a:rPr>
              <a:t> изготовление </a:t>
            </a:r>
          </a:p>
          <a:p>
            <a:pPr marL="107950" eaLnBrk="1" hangingPunct="1"/>
            <a:r>
              <a:rPr lang="ru-RU" altLang="ru-RU" sz="2400">
                <a:latin typeface="Bookman Old Style" panose="02050604050505020204" pitchFamily="18" charset="0"/>
                <a:cs typeface="Times New Roman" panose="02020603050405020304" pitchFamily="18" charset="0"/>
              </a:rPr>
              <a:t>  поделок</a:t>
            </a:r>
          </a:p>
          <a:p>
            <a:pPr marL="107950" eaLnBrk="1" hangingPunct="1">
              <a:buFont typeface="Arial" panose="020B0604020202020204" pitchFamily="34" charset="0"/>
              <a:buChar char="•"/>
            </a:pPr>
            <a:r>
              <a:rPr lang="ru-RU" altLang="ru-RU" sz="2400">
                <a:latin typeface="Bookman Old Style" panose="02050604050505020204" pitchFamily="18" charset="0"/>
                <a:cs typeface="Times New Roman" panose="02020603050405020304" pitchFamily="18" charset="0"/>
              </a:rPr>
              <a:t> работа с тканью</a:t>
            </a:r>
          </a:p>
          <a:p>
            <a:pPr marL="107950" eaLnBrk="1" hangingPunct="1"/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Рисунок 1">
            <a:extLst>
              <a:ext uri="{FF2B5EF4-FFF2-40B4-BE49-F238E27FC236}">
                <a16:creationId xmlns:a16="http://schemas.microsoft.com/office/drawing/2014/main" xmlns="" id="{B3B08D48-8FAC-9CD0-D5AB-B07E045CAF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781300"/>
            <a:ext cx="45720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674</TotalTime>
  <Words>285</Words>
  <Application>Microsoft Office PowerPoint</Application>
  <PresentationFormat>Экран (4:3)</PresentationFormat>
  <Paragraphs>99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Справедливость</vt:lpstr>
      <vt:lpstr>Презентация PowerPoint</vt:lpstr>
      <vt:lpstr>Презентация PowerPoint</vt:lpstr>
      <vt:lpstr>Формирование положительного отношения к труду </vt:lpstr>
      <vt:lpstr>Самообслуживание</vt:lpstr>
      <vt:lpstr>Презентация PowerPoint</vt:lpstr>
      <vt:lpstr>     Хозяйственно - бытовой труд  </vt:lpstr>
      <vt:lpstr>Презентация PowerPoint</vt:lpstr>
      <vt:lpstr>  Труд в природе  </vt:lpstr>
      <vt:lpstr>Ручной труд</vt:lpstr>
      <vt:lpstr> Компоненты трудовой деятельности:</vt:lpstr>
      <vt:lpstr>Методы трудового воспитания </vt:lpstr>
      <vt:lpstr>Методы трудового воспитания </vt:lpstr>
      <vt:lpstr>Игры </vt:lpstr>
      <vt:lpstr>Наглядные методы</vt:lpstr>
      <vt:lpstr>Презентация PowerPoint</vt:lpstr>
      <vt:lpstr> Условия развития трудовой деятельности  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Библиотека 9</cp:lastModifiedBy>
  <cp:revision>60</cp:revision>
  <dcterms:created xsi:type="dcterms:W3CDTF">2011-07-06T07:21:00Z</dcterms:created>
  <dcterms:modified xsi:type="dcterms:W3CDTF">2024-01-31T07:38:33Z</dcterms:modified>
</cp:coreProperties>
</file>